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handoutMasters/handoutMaster1.xml" ContentType="application/vnd.openxmlformats-officedocument.presentationml.handoutMaster+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2"/>
  </p:notesMasterIdLst>
  <p:handoutMasterIdLst>
    <p:handoutMasterId r:id="rId113"/>
  </p:handoutMasterIdLst>
  <p:sldIdLst>
    <p:sldId id="256" r:id="rId2"/>
    <p:sldId id="318" r:id="rId3"/>
    <p:sldId id="257" r:id="rId4"/>
    <p:sldId id="341"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358" r:id="rId43"/>
    <p:sldId id="295" r:id="rId44"/>
    <p:sldId id="338" r:id="rId45"/>
    <p:sldId id="307" r:id="rId46"/>
    <p:sldId id="335" r:id="rId47"/>
    <p:sldId id="336" r:id="rId48"/>
    <p:sldId id="337" r:id="rId49"/>
    <p:sldId id="347" r:id="rId50"/>
    <p:sldId id="309" r:id="rId51"/>
    <p:sldId id="310" r:id="rId52"/>
    <p:sldId id="311" r:id="rId53"/>
    <p:sldId id="312" r:id="rId54"/>
    <p:sldId id="313" r:id="rId55"/>
    <p:sldId id="314" r:id="rId56"/>
    <p:sldId id="315" r:id="rId57"/>
    <p:sldId id="316" r:id="rId58"/>
    <p:sldId id="319" r:id="rId59"/>
    <p:sldId id="320" r:id="rId60"/>
    <p:sldId id="321" r:id="rId61"/>
    <p:sldId id="322" r:id="rId62"/>
    <p:sldId id="323" r:id="rId63"/>
    <p:sldId id="324" r:id="rId64"/>
    <p:sldId id="325" r:id="rId65"/>
    <p:sldId id="326" r:id="rId66"/>
    <p:sldId id="327" r:id="rId67"/>
    <p:sldId id="328" r:id="rId68"/>
    <p:sldId id="329" r:id="rId69"/>
    <p:sldId id="330" r:id="rId70"/>
    <p:sldId id="331" r:id="rId71"/>
    <p:sldId id="332" r:id="rId72"/>
    <p:sldId id="333" r:id="rId73"/>
    <p:sldId id="334" r:id="rId74"/>
    <p:sldId id="339" r:id="rId75"/>
    <p:sldId id="340" r:id="rId76"/>
    <p:sldId id="348" r:id="rId77"/>
    <p:sldId id="342" r:id="rId78"/>
    <p:sldId id="379" r:id="rId79"/>
    <p:sldId id="345" r:id="rId80"/>
    <p:sldId id="378" r:id="rId81"/>
    <p:sldId id="346" r:id="rId82"/>
    <p:sldId id="350" r:id="rId83"/>
    <p:sldId id="353" r:id="rId84"/>
    <p:sldId id="354" r:id="rId85"/>
    <p:sldId id="357" r:id="rId86"/>
    <p:sldId id="351" r:id="rId87"/>
    <p:sldId id="355" r:id="rId88"/>
    <p:sldId id="356" r:id="rId89"/>
    <p:sldId id="349" r:id="rId90"/>
    <p:sldId id="343" r:id="rId91"/>
    <p:sldId id="344" r:id="rId92"/>
    <p:sldId id="359" r:id="rId93"/>
    <p:sldId id="360" r:id="rId94"/>
    <p:sldId id="361" r:id="rId95"/>
    <p:sldId id="362" r:id="rId96"/>
    <p:sldId id="363" r:id="rId97"/>
    <p:sldId id="364" r:id="rId98"/>
    <p:sldId id="365" r:id="rId99"/>
    <p:sldId id="366" r:id="rId100"/>
    <p:sldId id="367" r:id="rId101"/>
    <p:sldId id="368" r:id="rId102"/>
    <p:sldId id="372" r:id="rId103"/>
    <p:sldId id="369" r:id="rId104"/>
    <p:sldId id="373" r:id="rId105"/>
    <p:sldId id="370" r:id="rId106"/>
    <p:sldId id="374" r:id="rId107"/>
    <p:sldId id="371" r:id="rId108"/>
    <p:sldId id="375" r:id="rId109"/>
    <p:sldId id="376" r:id="rId110"/>
    <p:sldId id="377" r:id="rId111"/>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7" autoAdjust="0"/>
    <p:restoredTop sz="94684" autoAdjust="0"/>
  </p:normalViewPr>
  <p:slideViewPr>
    <p:cSldViewPr>
      <p:cViewPr varScale="1">
        <p:scale>
          <a:sx n="44" d="100"/>
          <a:sy n="44" d="100"/>
        </p:scale>
        <p:origin x="-106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ableStyles" Target="tableStyle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NZ"/>
  <c:chart>
    <c:autoTitleDeleted val="1"/>
    <c:plotArea>
      <c:layout>
        <c:manualLayout>
          <c:layoutTarget val="inner"/>
          <c:xMode val="edge"/>
          <c:yMode val="edge"/>
          <c:x val="0.12654396325459319"/>
          <c:y val="2.7961144032253877E-2"/>
          <c:w val="0.83920603674540684"/>
          <c:h val="0.80030521957951584"/>
        </c:manualLayout>
      </c:layout>
      <c:scatterChart>
        <c:scatterStyle val="lineMarker"/>
        <c:ser>
          <c:idx val="0"/>
          <c:order val="0"/>
          <c:tx>
            <c:strRef>
              <c:f>Sheet1!$B$2</c:f>
              <c:strCache>
                <c:ptCount val="1"/>
                <c:pt idx="0">
                  <c:v>time</c:v>
                </c:pt>
              </c:strCache>
            </c:strRef>
          </c:tx>
          <c:spPr>
            <a:ln w="28575">
              <a:noFill/>
            </a:ln>
          </c:spPr>
          <c:trendline>
            <c:trendlineType val="power"/>
          </c:trendline>
          <c:xVal>
            <c:numRef>
              <c:f>Sheet1!$A$3:$A$5</c:f>
              <c:numCache>
                <c:formatCode>General</c:formatCode>
                <c:ptCount val="3"/>
                <c:pt idx="0">
                  <c:v>1</c:v>
                </c:pt>
                <c:pt idx="1">
                  <c:v>2</c:v>
                </c:pt>
                <c:pt idx="2">
                  <c:v>3</c:v>
                </c:pt>
              </c:numCache>
            </c:numRef>
          </c:xVal>
          <c:yVal>
            <c:numRef>
              <c:f>Sheet1!$B$3:$B$5</c:f>
              <c:numCache>
                <c:formatCode>General</c:formatCode>
                <c:ptCount val="3"/>
                <c:pt idx="0">
                  <c:v>840</c:v>
                </c:pt>
                <c:pt idx="1">
                  <c:v>1680</c:v>
                </c:pt>
                <c:pt idx="2">
                  <c:v>2520</c:v>
                </c:pt>
              </c:numCache>
            </c:numRef>
          </c:yVal>
        </c:ser>
        <c:axId val="113106944"/>
        <c:axId val="113108480"/>
      </c:scatterChart>
      <c:valAx>
        <c:axId val="113106944"/>
        <c:scaling>
          <c:orientation val="minMax"/>
        </c:scaling>
        <c:axPos val="b"/>
        <c:numFmt formatCode="General" sourceLinked="1"/>
        <c:tickLblPos val="nextTo"/>
        <c:crossAx val="113108480"/>
        <c:crosses val="autoZero"/>
        <c:crossBetween val="midCat"/>
      </c:valAx>
      <c:valAx>
        <c:axId val="113108480"/>
        <c:scaling>
          <c:orientation val="minMax"/>
        </c:scaling>
        <c:axPos val="l"/>
        <c:majorGridlines/>
        <c:numFmt formatCode="General" sourceLinked="1"/>
        <c:tickLblPos val="nextTo"/>
        <c:crossAx val="113106944"/>
        <c:crosses val="autoZero"/>
        <c:crossBetween val="midCat"/>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NZ"/>
  <c:chart>
    <c:plotArea>
      <c:layout/>
      <c:scatterChart>
        <c:scatterStyle val="lineMarker"/>
        <c:ser>
          <c:idx val="0"/>
          <c:order val="0"/>
          <c:spPr>
            <a:ln w="28575">
              <a:noFill/>
            </a:ln>
          </c:spPr>
          <c:trendline>
            <c:trendlineType val="power"/>
          </c:trendline>
          <c:xVal>
            <c:numRef>
              <c:f>Sheet1!$A$2:$A$4</c:f>
              <c:numCache>
                <c:formatCode>General</c:formatCode>
                <c:ptCount val="3"/>
                <c:pt idx="0">
                  <c:v>1</c:v>
                </c:pt>
                <c:pt idx="1">
                  <c:v>3</c:v>
                </c:pt>
                <c:pt idx="2">
                  <c:v>6</c:v>
                </c:pt>
              </c:numCache>
            </c:numRef>
          </c:xVal>
          <c:yVal>
            <c:numRef>
              <c:f>Sheet1!$B$2:$B$4</c:f>
              <c:numCache>
                <c:formatCode>General</c:formatCode>
                <c:ptCount val="3"/>
                <c:pt idx="0">
                  <c:v>90</c:v>
                </c:pt>
                <c:pt idx="1">
                  <c:v>30</c:v>
                </c:pt>
                <c:pt idx="2">
                  <c:v>15</c:v>
                </c:pt>
              </c:numCache>
            </c:numRef>
          </c:yVal>
        </c:ser>
        <c:axId val="113073152"/>
        <c:axId val="115409664"/>
      </c:scatterChart>
      <c:valAx>
        <c:axId val="113073152"/>
        <c:scaling>
          <c:orientation val="minMax"/>
        </c:scaling>
        <c:axPos val="b"/>
        <c:majorGridlines/>
        <c:numFmt formatCode="General" sourceLinked="1"/>
        <c:tickLblPos val="nextTo"/>
        <c:crossAx val="115409664"/>
        <c:crosses val="autoZero"/>
        <c:crossBetween val="midCat"/>
      </c:valAx>
      <c:valAx>
        <c:axId val="115409664"/>
        <c:scaling>
          <c:orientation val="minMax"/>
        </c:scaling>
        <c:axPos val="l"/>
        <c:majorGridlines/>
        <c:numFmt formatCode="General" sourceLinked="1"/>
        <c:tickLblPos val="nextTo"/>
        <c:crossAx val="113073152"/>
        <c:crosses val="autoZero"/>
        <c:crossBetween val="midCat"/>
      </c:valAx>
    </c:plotArea>
    <c:plotVisOnly val="1"/>
  </c:chart>
  <c:externalData r:id="rId1"/>
</c:chartSpace>
</file>

<file path=ppt/drawings/_rels/vmlDrawing10.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image" Target="../media/image45.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60.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6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 Id="rId4"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 Id="rId6" Type="http://schemas.openxmlformats.org/officeDocument/2006/relationships/image" Target="../media/image24.wmf"/><Relationship Id="rId5" Type="http://schemas.openxmlformats.org/officeDocument/2006/relationships/image" Target="../media/image23.wmf"/><Relationship Id="rId4" Type="http://schemas.openxmlformats.org/officeDocument/2006/relationships/image" Target="../media/image22.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F8F8EEB8-7683-42CB-8FF7-F8C82D32CB46}" type="datetimeFigureOut">
              <a:rPr lang="en-US" smtClean="0"/>
              <a:pPr/>
              <a:t>3/9/2012</a:t>
            </a:fld>
            <a:endParaRPr lang="en-NZ"/>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6CC5D0B4-A0D4-4608-B185-BCE8AB9D6636}" type="slidenum">
              <a:rPr lang="en-NZ" smtClean="0"/>
              <a:pPr/>
              <a:t>‹#›</a:t>
            </a:fld>
            <a:endParaRPr lang="en-NZ"/>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C832F04-8725-48F3-84A0-D6C4E3A40726}" type="datetimeFigureOut">
              <a:rPr lang="en-US" smtClean="0"/>
              <a:pPr/>
              <a:t>3/9/2012</a:t>
            </a:fld>
            <a:endParaRPr lang="en-NZ"/>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A6697034-EDE1-4D49-9054-7E9144D1D21A}"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A6697034-EDE1-4D49-9054-7E9144D1D21A}" type="slidenum">
              <a:rPr lang="en-NZ" smtClean="0"/>
              <a:pPr/>
              <a:t>1</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A6697034-EDE1-4D49-9054-7E9144D1D21A}" type="slidenum">
              <a:rPr lang="en-NZ" smtClean="0"/>
              <a:pPr/>
              <a:t>34</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A6697034-EDE1-4D49-9054-7E9144D1D21A}" type="slidenum">
              <a:rPr lang="en-NZ" smtClean="0"/>
              <a:pPr/>
              <a:t>60</a:t>
            </a:fld>
            <a:endParaRPr lang="en-N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A6697034-EDE1-4D49-9054-7E9144D1D21A}" type="slidenum">
              <a:rPr lang="en-NZ" smtClean="0"/>
              <a:pPr/>
              <a:t>105</a:t>
            </a:fld>
            <a:endParaRPr lang="en-N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A6697034-EDE1-4D49-9054-7E9144D1D21A}" type="slidenum">
              <a:rPr lang="en-NZ" smtClean="0"/>
              <a:pPr/>
              <a:t>106</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674B26D7-A971-42DD-A0C2-8F5A14C0E3EE}" type="datetimeFigureOut">
              <a:rPr lang="en-US" smtClean="0"/>
              <a:pPr/>
              <a:t>3/9/2012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F8DFCB4-E989-46FF-A655-8DC58418BCC1}"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674B26D7-A971-42DD-A0C2-8F5A14C0E3EE}" type="datetimeFigureOut">
              <a:rPr lang="en-US" smtClean="0"/>
              <a:pPr/>
              <a:t>3/9/2012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F8DFCB4-E989-46FF-A655-8DC58418BCC1}"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674B26D7-A971-42DD-A0C2-8F5A14C0E3EE}" type="datetimeFigureOut">
              <a:rPr lang="en-US" smtClean="0"/>
              <a:pPr/>
              <a:t>3/9/2012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F8DFCB4-E989-46FF-A655-8DC58418BCC1}"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674B26D7-A971-42DD-A0C2-8F5A14C0E3EE}" type="datetimeFigureOut">
              <a:rPr lang="en-US" smtClean="0"/>
              <a:pPr/>
              <a:t>3/9/2012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F8DFCB4-E989-46FF-A655-8DC58418BCC1}"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4B26D7-A971-42DD-A0C2-8F5A14C0E3EE}" type="datetimeFigureOut">
              <a:rPr lang="en-US" smtClean="0"/>
              <a:pPr/>
              <a:t>3/9/2012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F8DFCB4-E989-46FF-A655-8DC58418BCC1}"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674B26D7-A971-42DD-A0C2-8F5A14C0E3EE}" type="datetimeFigureOut">
              <a:rPr lang="en-US" smtClean="0"/>
              <a:pPr/>
              <a:t>3/9/2012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F8DFCB4-E989-46FF-A655-8DC58418BCC1}"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674B26D7-A971-42DD-A0C2-8F5A14C0E3EE}" type="datetimeFigureOut">
              <a:rPr lang="en-US" smtClean="0"/>
              <a:pPr/>
              <a:t>3/9/2012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FF8DFCB4-E989-46FF-A655-8DC58418BCC1}"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674B26D7-A971-42DD-A0C2-8F5A14C0E3EE}" type="datetimeFigureOut">
              <a:rPr lang="en-US" smtClean="0"/>
              <a:pPr/>
              <a:t>3/9/2012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FF8DFCB4-E989-46FF-A655-8DC58418BCC1}"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4B26D7-A971-42DD-A0C2-8F5A14C0E3EE}" type="datetimeFigureOut">
              <a:rPr lang="en-US" smtClean="0"/>
              <a:pPr/>
              <a:t>3/9/2012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FF8DFCB4-E989-46FF-A655-8DC58418BCC1}"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4B26D7-A971-42DD-A0C2-8F5A14C0E3EE}" type="datetimeFigureOut">
              <a:rPr lang="en-US" smtClean="0"/>
              <a:pPr/>
              <a:t>3/9/2012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F8DFCB4-E989-46FF-A655-8DC58418BCC1}"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4B26D7-A971-42DD-A0C2-8F5A14C0E3EE}" type="datetimeFigureOut">
              <a:rPr lang="en-US" smtClean="0"/>
              <a:pPr/>
              <a:t>3/9/2012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F8DFCB4-E989-46FF-A655-8DC58418BCC1}"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4B26D7-A971-42DD-A0C2-8F5A14C0E3EE}" type="datetimeFigureOut">
              <a:rPr lang="en-US" smtClean="0"/>
              <a:pPr/>
              <a:t>3/9/2012</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8DFCB4-E989-46FF-A655-8DC58418BCC1}"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videos/bartproblem.m4v" TargetMode="External"/><Relationship Id="rId7" Type="http://schemas.openxmlformats.org/officeDocument/2006/relationships/slide" Target="slide89.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slide" Target="slide76.xml"/><Relationship Id="rId5" Type="http://schemas.openxmlformats.org/officeDocument/2006/relationships/slide" Target="slide3.xml"/><Relationship Id="rId4" Type="http://schemas.openxmlformats.org/officeDocument/2006/relationships/slide" Target="slide2.xml"/></Relationships>
</file>

<file path=ppt/slides/_rels/slide10.xml.rels><?xml version="1.0" encoding="UTF-8" standalone="yes"?>
<Relationships xmlns="http://schemas.openxmlformats.org/package/2006/relationships"><Relationship Id="rId2" Type="http://schemas.openxmlformats.org/officeDocument/2006/relationships/hyperlink" Target="http://www.math.harvard.edu/~knill/mathmovies/swf/galaxy_42.html" TargetMode="Externa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image" Target="../media/image93.jpe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95.gif"/><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96.jpe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slide" Target="slide89.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98.jpe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9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slide" Target="slide8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slide" Target="slide3.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slide" Target="slide63.xml"/><Relationship Id="rId13" Type="http://schemas.openxmlformats.org/officeDocument/2006/relationships/slide" Target="slide62.xml"/><Relationship Id="rId3" Type="http://schemas.openxmlformats.org/officeDocument/2006/relationships/slide" Target="slide71.xml"/><Relationship Id="rId7" Type="http://schemas.openxmlformats.org/officeDocument/2006/relationships/slide" Target="slide61.xml"/><Relationship Id="rId12" Type="http://schemas.openxmlformats.org/officeDocument/2006/relationships/slide" Target="slide66.xml"/><Relationship Id="rId2" Type="http://schemas.openxmlformats.org/officeDocument/2006/relationships/slide" Target="slide59.xml"/><Relationship Id="rId16" Type="http://schemas.openxmlformats.org/officeDocument/2006/relationships/slide" Target="slide73.xml"/><Relationship Id="rId1" Type="http://schemas.openxmlformats.org/officeDocument/2006/relationships/slideLayout" Target="../slideLayouts/slideLayout2.xml"/><Relationship Id="rId6" Type="http://schemas.openxmlformats.org/officeDocument/2006/relationships/slide" Target="slide57.xml"/><Relationship Id="rId11" Type="http://schemas.openxmlformats.org/officeDocument/2006/relationships/slide" Target="slide69.xml"/><Relationship Id="rId5" Type="http://schemas.openxmlformats.org/officeDocument/2006/relationships/slide" Target="slide58.xml"/><Relationship Id="rId15" Type="http://schemas.openxmlformats.org/officeDocument/2006/relationships/slide" Target="slide75.xml"/><Relationship Id="rId10" Type="http://schemas.openxmlformats.org/officeDocument/2006/relationships/slide" Target="slide68.xml"/><Relationship Id="rId4" Type="http://schemas.openxmlformats.org/officeDocument/2006/relationships/slide" Target="slide72.xml"/><Relationship Id="rId9" Type="http://schemas.openxmlformats.org/officeDocument/2006/relationships/slide" Target="slide64.xml"/><Relationship Id="rId14" Type="http://schemas.openxmlformats.org/officeDocument/2006/relationships/slide" Target="slide74.xml"/></Relationships>
</file>

<file path=ppt/slides/_rels/slide20.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oleObject" Target="../embeddings/oleObject2.bin"/><Relationship Id="rId7"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slide" Target="slide3.xml"/><Relationship Id="rId5" Type="http://schemas.openxmlformats.org/officeDocument/2006/relationships/image" Target="../media/image11.png"/><Relationship Id="rId4" Type="http://schemas.openxmlformats.org/officeDocument/2006/relationships/oleObject" Target="../embeddings/oleObject7.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oleObject" Target="../embeddings/oleObject8.bin"/><Relationship Id="rId7"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11.bin"/><Relationship Id="rId5" Type="http://schemas.openxmlformats.org/officeDocument/2006/relationships/oleObject" Target="../embeddings/oleObject10.bin"/><Relationship Id="rId4" Type="http://schemas.openxmlformats.org/officeDocument/2006/relationships/oleObject" Target="../embeddings/oleObject9.bin"/><Relationship Id="rId9"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18.bin"/></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24.bin"/><Relationship Id="rId3" Type="http://schemas.openxmlformats.org/officeDocument/2006/relationships/oleObject" Target="../embeddings/oleObject19.bin"/><Relationship Id="rId7"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22.bin"/><Relationship Id="rId5" Type="http://schemas.openxmlformats.org/officeDocument/2006/relationships/oleObject" Target="../embeddings/oleObject21.bin"/><Relationship Id="rId4" Type="http://schemas.openxmlformats.org/officeDocument/2006/relationships/oleObject" Target="../embeddings/oleObject20.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slide" Target="slide3.xml"/><Relationship Id="rId5" Type="http://schemas.openxmlformats.org/officeDocument/2006/relationships/oleObject" Target="../embeddings/oleObject27.bin"/><Relationship Id="rId4" Type="http://schemas.openxmlformats.org/officeDocument/2006/relationships/oleObject" Target="../embeddings/oleObject26.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slide" Target="slide3.xml"/><Relationship Id="rId5" Type="http://schemas.openxmlformats.org/officeDocument/2006/relationships/oleObject" Target="../embeddings/oleObject30.bin"/><Relationship Id="rId4" Type="http://schemas.openxmlformats.org/officeDocument/2006/relationships/oleObject" Target="../embeddings/oleObject29.bin"/></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8" Type="http://schemas.openxmlformats.org/officeDocument/2006/relationships/slide" Target="slide13.xml"/><Relationship Id="rId13" Type="http://schemas.openxmlformats.org/officeDocument/2006/relationships/slide" Target="slide28.xml"/><Relationship Id="rId18" Type="http://schemas.openxmlformats.org/officeDocument/2006/relationships/slide" Target="slide44.xml"/><Relationship Id="rId3" Type="http://schemas.openxmlformats.org/officeDocument/2006/relationships/slide" Target="slide8.xml"/><Relationship Id="rId21" Type="http://schemas.openxmlformats.org/officeDocument/2006/relationships/slide" Target="slide20.xml"/><Relationship Id="rId7" Type="http://schemas.openxmlformats.org/officeDocument/2006/relationships/slide" Target="slide12.xml"/><Relationship Id="rId12" Type="http://schemas.openxmlformats.org/officeDocument/2006/relationships/slide" Target="slide42.xml"/><Relationship Id="rId17" Type="http://schemas.openxmlformats.org/officeDocument/2006/relationships/slide" Target="slide40.xml"/><Relationship Id="rId25" Type="http://schemas.openxmlformats.org/officeDocument/2006/relationships/slide" Target="slide18.xml"/><Relationship Id="rId2" Type="http://schemas.openxmlformats.org/officeDocument/2006/relationships/slide" Target="slide4.xml"/><Relationship Id="rId16" Type="http://schemas.openxmlformats.org/officeDocument/2006/relationships/slide" Target="slide38.xml"/><Relationship Id="rId20" Type="http://schemas.openxmlformats.org/officeDocument/2006/relationships/slide" Target="slide19.xml"/><Relationship Id="rId1" Type="http://schemas.openxmlformats.org/officeDocument/2006/relationships/slideLayout" Target="../slideLayouts/slideLayout2.xml"/><Relationship Id="rId6" Type="http://schemas.openxmlformats.org/officeDocument/2006/relationships/slide" Target="slide11.xml"/><Relationship Id="rId11" Type="http://schemas.openxmlformats.org/officeDocument/2006/relationships/slide" Target="slide26.xml"/><Relationship Id="rId24" Type="http://schemas.openxmlformats.org/officeDocument/2006/relationships/slide" Target="slide16.xml"/><Relationship Id="rId5" Type="http://schemas.openxmlformats.org/officeDocument/2006/relationships/slide" Target="slide5.xml"/><Relationship Id="rId15" Type="http://schemas.openxmlformats.org/officeDocument/2006/relationships/slide" Target="slide33.xml"/><Relationship Id="rId23" Type="http://schemas.openxmlformats.org/officeDocument/2006/relationships/slide" Target="slide49.xml"/><Relationship Id="rId10" Type="http://schemas.openxmlformats.org/officeDocument/2006/relationships/slide" Target="slide21.xml"/><Relationship Id="rId19" Type="http://schemas.openxmlformats.org/officeDocument/2006/relationships/slide" Target="slide45.xml"/><Relationship Id="rId4" Type="http://schemas.openxmlformats.org/officeDocument/2006/relationships/slide" Target="slide7.xml"/><Relationship Id="rId9" Type="http://schemas.openxmlformats.org/officeDocument/2006/relationships/slide" Target="slide15.xml"/><Relationship Id="rId14" Type="http://schemas.openxmlformats.org/officeDocument/2006/relationships/slide" Target="slide31.xml"/><Relationship Id="rId22" Type="http://schemas.openxmlformats.org/officeDocument/2006/relationships/slide" Target="slide43.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slide" Target="slide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13.v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36.jpeg"/><Relationship Id="rId5" Type="http://schemas.openxmlformats.org/officeDocument/2006/relationships/slide" Target="slide3.xml"/><Relationship Id="rId4" Type="http://schemas.openxmlformats.org/officeDocument/2006/relationships/oleObject" Target="../embeddings/oleObject35.bin"/></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44.jpeg"/><Relationship Id="rId5" Type="http://schemas.openxmlformats.org/officeDocument/2006/relationships/hyperlink" Target="http://www.nzmaths.co.nz/Numeracy/Animations/multilink_paint.swf" TargetMode="External"/><Relationship Id="rId4" Type="http://schemas.openxmlformats.org/officeDocument/2006/relationships/oleObject" Target="../embeddings/oleObject37.bin"/></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16.vml"/><Relationship Id="rId5" Type="http://schemas.openxmlformats.org/officeDocument/2006/relationships/slide" Target="slide3.xml"/><Relationship Id="rId4" Type="http://schemas.openxmlformats.org/officeDocument/2006/relationships/oleObject" Target="../embeddings/oleObject39.bin"/></Relationships>
</file>

<file path=ppt/slides/_rels/slide4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slide" Target="slide3.xml"/><Relationship Id="rId5" Type="http://schemas.openxmlformats.org/officeDocument/2006/relationships/image" Target="../media/image48.jpeg"/><Relationship Id="rId4" Type="http://schemas.openxmlformats.org/officeDocument/2006/relationships/hyperlink" Target="http://www.nzmaths.co.nz/Numeracy/Animations/beanies.swf" TargetMode="External"/></Relationships>
</file>

<file path=ppt/slides/_rels/slide4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4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5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slide" Target="slide3.xml"/></Relationships>
</file>

<file path=ppt/slides/_rels/slide6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hyperlink" Target="http://www.math.harvard.edu/~knill/mathmovies/swf/maandpakettleaddition.html"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8" Type="http://schemas.openxmlformats.org/officeDocument/2006/relationships/slide" Target="slide96.xml"/><Relationship Id="rId13" Type="http://schemas.openxmlformats.org/officeDocument/2006/relationships/slide" Target="slide92.xml"/><Relationship Id="rId18" Type="http://schemas.openxmlformats.org/officeDocument/2006/relationships/slide" Target="slide98.xml"/><Relationship Id="rId3" Type="http://schemas.openxmlformats.org/officeDocument/2006/relationships/slide" Target="slide93.xml"/><Relationship Id="rId7" Type="http://schemas.openxmlformats.org/officeDocument/2006/relationships/slide" Target="slide82.xml"/><Relationship Id="rId12" Type="http://schemas.openxmlformats.org/officeDocument/2006/relationships/slide" Target="slide84.xml"/><Relationship Id="rId17" Type="http://schemas.openxmlformats.org/officeDocument/2006/relationships/slide" Target="slide100.xml"/><Relationship Id="rId2" Type="http://schemas.openxmlformats.org/officeDocument/2006/relationships/slide" Target="slide77.xml"/><Relationship Id="rId16" Type="http://schemas.openxmlformats.org/officeDocument/2006/relationships/slide" Target="slide99.xml"/><Relationship Id="rId1" Type="http://schemas.openxmlformats.org/officeDocument/2006/relationships/slideLayout" Target="../slideLayouts/slideLayout2.xml"/><Relationship Id="rId6" Type="http://schemas.openxmlformats.org/officeDocument/2006/relationships/slide" Target="slide94.xml"/><Relationship Id="rId11" Type="http://schemas.openxmlformats.org/officeDocument/2006/relationships/slide" Target="slide83.xml"/><Relationship Id="rId5" Type="http://schemas.openxmlformats.org/officeDocument/2006/relationships/slide" Target="slide81.xml"/><Relationship Id="rId15" Type="http://schemas.openxmlformats.org/officeDocument/2006/relationships/slide" Target="slide85.xml"/><Relationship Id="rId10" Type="http://schemas.openxmlformats.org/officeDocument/2006/relationships/slide" Target="slide78.xml"/><Relationship Id="rId4" Type="http://schemas.openxmlformats.org/officeDocument/2006/relationships/slide" Target="slide79.xml"/><Relationship Id="rId9" Type="http://schemas.openxmlformats.org/officeDocument/2006/relationships/slide" Target="slide86.xml"/><Relationship Id="rId14" Type="http://schemas.openxmlformats.org/officeDocument/2006/relationships/slide" Target="slide88.xml"/></Relationships>
</file>

<file path=ppt/slides/_rels/slide77.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janbrett.com/piggybacks/rounding.htm" TargetMode="Externa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19.vml"/><Relationship Id="rId5" Type="http://schemas.openxmlformats.org/officeDocument/2006/relationships/image" Target="../media/image69.jpeg"/><Relationship Id="rId4" Type="http://schemas.openxmlformats.org/officeDocument/2006/relationships/image" Target="../media/image68.jpeg"/></Relationships>
</file>

<file path=ppt/slides/_rels/slide84.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hyperlink" Target="http://www.google.co.nz/imgres?imgurl=http://3.bp.blogspot.com/_UUV07MANj-w/THKsIF-yumI/AAAAAAAAJKY/0vEvYtU_Z4M/s1600/schoolbus2.gif&amp;imgrefurl=http://rabbiphyllis.blogspot.com/&amp;usg=__nD3xi4Y0im5H8tvmILhd5FC1P7Y=&amp;h=386&amp;w=406&amp;sz=25&amp;hl=en&amp;start=8&amp;zoom=1&amp;tbnid=5ZB2r9OSK-tqRM:&amp;tbnh=118&amp;tbnw=124&amp;ei=9I1jTfurGoumvgO5qMjAAQ&amp;prev=/images?q=school+bus&amp;hl=en&amp;biw=763&amp;bih=378&amp;gbv=2&amp;tbs=isch:1&amp;itbs=1" TargetMode="External"/><Relationship Id="rId2" Type="http://schemas.openxmlformats.org/officeDocument/2006/relationships/hyperlink" Target="http://www.google.co.nz/imgres?imgurl=http://chipbruce.files.wordpress.com/2009/09/school-bus.jpg&amp;imgrefurl=http://chipbruce.wordpress.com/2009/09/13/dont-blame-judge-garrity-for-the-failure-of-school-busing-in-boston/school-bus/&amp;usg=__mbR4z9NwY7k-hmTx8cNPXgR-uvo=&amp;h=683&amp;w=782&amp;sz=104&amp;hl=en&amp;start=7&amp;zoom=1&amp;tbnid=HSd6-YvBeXWUaM:&amp;tbnh=125&amp;tbnw=143&amp;ei=9I1jTfurGoumvgO5qMjAAQ&amp;prev=/images?q=school+bus&amp;hl=en&amp;biw=763&amp;bih=378&amp;gbv=2&amp;tbs=isch:1&amp;itbs=1" TargetMode="External"/><Relationship Id="rId1" Type="http://schemas.openxmlformats.org/officeDocument/2006/relationships/slideLayout" Target="../slideLayouts/slideLayout2.xml"/><Relationship Id="rId5" Type="http://schemas.openxmlformats.org/officeDocument/2006/relationships/image" Target="../media/image72.jpeg"/><Relationship Id="rId4" Type="http://schemas.openxmlformats.org/officeDocument/2006/relationships/hyperlink" Target="http://www.google.co.nz/imgres?imgurl=http://www.ritchies.co.nz/assets/Bus-and-Coach/Designline-school-buses.jpg&amp;imgrefurl=http://www.ritchies.co.nz/school-bus-services/&amp;usg=__oaKTkd8OipwSfUmIMpnDYXVFM74=&amp;h=1632&amp;w=2317&amp;sz=479&amp;hl=en&amp;start=6&amp;zoom=1&amp;tbnid=7cgE5AC30yI7uM:&amp;tbnh=106&amp;tbnw=150&amp;ei=9I1jTfurGoumvgO5qMjAAQ&amp;prev=/images?q=school+bus&amp;hl=en&amp;biw=763&amp;bih=378&amp;gbv=2&amp;tbs=isch:1&amp;itbs=1" TargetMode="External"/></Relationships>
</file>

<file path=ppt/slides/_rels/slide86.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8" Type="http://schemas.openxmlformats.org/officeDocument/2006/relationships/slide" Target="slide107.xml"/><Relationship Id="rId3" Type="http://schemas.openxmlformats.org/officeDocument/2006/relationships/slide" Target="slide91.xml"/><Relationship Id="rId7" Type="http://schemas.openxmlformats.org/officeDocument/2006/relationships/slide" Target="slide101.xml"/><Relationship Id="rId2" Type="http://schemas.openxmlformats.org/officeDocument/2006/relationships/slide" Target="slide90.xml"/><Relationship Id="rId1" Type="http://schemas.openxmlformats.org/officeDocument/2006/relationships/slideLayout" Target="../slideLayouts/slideLayout2.xml"/><Relationship Id="rId6" Type="http://schemas.openxmlformats.org/officeDocument/2006/relationships/slide" Target="slide103.xml"/><Relationship Id="rId5" Type="http://schemas.openxmlformats.org/officeDocument/2006/relationships/slide" Target="slide105.xml"/><Relationship Id="rId4" Type="http://schemas.openxmlformats.org/officeDocument/2006/relationships/slide" Target="slide97.xml"/><Relationship Id="rId9" Type="http://schemas.openxmlformats.org/officeDocument/2006/relationships/slide" Target="slide109.xml"/></Relationships>
</file>

<file path=ppt/slides/_rels/slide9.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jpe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jpeg"/><Relationship Id="rId1" Type="http://schemas.openxmlformats.org/officeDocument/2006/relationships/slideLayout" Target="../slideLayouts/slideLayout2.xml"/><Relationship Id="rId6" Type="http://schemas.openxmlformats.org/officeDocument/2006/relationships/image" Target="../media/image84.jpeg"/><Relationship Id="rId5" Type="http://schemas.openxmlformats.org/officeDocument/2006/relationships/image" Target="../media/image83.jpeg"/><Relationship Id="rId4" Type="http://schemas.openxmlformats.org/officeDocument/2006/relationships/image" Target="../media/image82.jpeg"/></Relationships>
</file>

<file path=ppt/slides/_rels/slide94.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slide" Target="slide76.xml"/><Relationship Id="rId1" Type="http://schemas.openxmlformats.org/officeDocument/2006/relationships/slideLayout" Target="../slideLayouts/slideLayout2.xml"/><Relationship Id="rId4" Type="http://schemas.openxmlformats.org/officeDocument/2006/relationships/image" Target="../media/image87.jpeg"/></Relationships>
</file>

<file path=ppt/slides/_rels/slide96.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jpe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357298"/>
            <a:ext cx="7772400" cy="1470025"/>
          </a:xfrm>
        </p:spPr>
        <p:txBody>
          <a:bodyPr/>
          <a:lstStyle/>
          <a:p>
            <a:r>
              <a:rPr lang="en-NZ" dirty="0" smtClean="0"/>
              <a:t>Number</a:t>
            </a:r>
            <a:endParaRPr lang="en-NZ" dirty="0"/>
          </a:p>
        </p:txBody>
      </p:sp>
      <p:sp>
        <p:nvSpPr>
          <p:cNvPr id="3" name="Subtitle 2"/>
          <p:cNvSpPr>
            <a:spLocks noGrp="1"/>
          </p:cNvSpPr>
          <p:nvPr>
            <p:ph type="subTitle" idx="1"/>
          </p:nvPr>
        </p:nvSpPr>
        <p:spPr>
          <a:xfrm>
            <a:off x="642910" y="2500306"/>
            <a:ext cx="6400800" cy="928694"/>
          </a:xfrm>
        </p:spPr>
        <p:txBody>
          <a:bodyPr/>
          <a:lstStyle/>
          <a:p>
            <a:r>
              <a:rPr lang="en-NZ" sz="2400" dirty="0" smtClean="0">
                <a:hlinkClick r:id="rId3" action="ppaction://hlinkfile"/>
              </a:rPr>
              <a:t>video clip</a:t>
            </a:r>
            <a:endParaRPr lang="en-NZ" sz="2400" dirty="0" smtClean="0"/>
          </a:p>
          <a:p>
            <a:endParaRPr lang="en-NZ" dirty="0"/>
          </a:p>
        </p:txBody>
      </p:sp>
      <p:sp>
        <p:nvSpPr>
          <p:cNvPr id="4" name="TextBox 3"/>
          <p:cNvSpPr txBox="1"/>
          <p:nvPr/>
        </p:nvSpPr>
        <p:spPr>
          <a:xfrm>
            <a:off x="928662" y="3714752"/>
            <a:ext cx="1928826" cy="461665"/>
          </a:xfrm>
          <a:prstGeom prst="rect">
            <a:avLst/>
          </a:prstGeom>
          <a:noFill/>
        </p:spPr>
        <p:txBody>
          <a:bodyPr wrap="square" rtlCol="0">
            <a:spAutoFit/>
          </a:bodyPr>
          <a:lstStyle/>
          <a:p>
            <a:r>
              <a:rPr lang="en-NZ" sz="2400" b="1" dirty="0" smtClean="0">
                <a:solidFill>
                  <a:srgbClr val="FF0000"/>
                </a:solidFill>
                <a:hlinkClick r:id="rId4" action="ppaction://hlinksldjump"/>
              </a:rPr>
              <a:t>DO NOW!</a:t>
            </a:r>
            <a:endParaRPr lang="en-NZ" sz="2400" b="1" dirty="0">
              <a:solidFill>
                <a:srgbClr val="FF0000"/>
              </a:solidFill>
            </a:endParaRPr>
          </a:p>
        </p:txBody>
      </p:sp>
      <p:sp>
        <p:nvSpPr>
          <p:cNvPr id="5" name="TextBox 4"/>
          <p:cNvSpPr txBox="1"/>
          <p:nvPr/>
        </p:nvSpPr>
        <p:spPr>
          <a:xfrm>
            <a:off x="928662" y="4286256"/>
            <a:ext cx="1785950" cy="461665"/>
          </a:xfrm>
          <a:prstGeom prst="rect">
            <a:avLst/>
          </a:prstGeom>
          <a:noFill/>
        </p:spPr>
        <p:txBody>
          <a:bodyPr wrap="square" rtlCol="0">
            <a:spAutoFit/>
          </a:bodyPr>
          <a:lstStyle/>
          <a:p>
            <a:r>
              <a:rPr lang="en-NZ" sz="2400" b="1" dirty="0" smtClean="0">
                <a:solidFill>
                  <a:srgbClr val="00B050"/>
                </a:solidFill>
                <a:hlinkClick r:id="rId5" action="ppaction://hlinksldjump"/>
              </a:rPr>
              <a:t>Skills</a:t>
            </a:r>
            <a:endParaRPr lang="en-NZ" sz="2400" b="1" dirty="0">
              <a:solidFill>
                <a:srgbClr val="00B050"/>
              </a:solidFill>
            </a:endParaRPr>
          </a:p>
        </p:txBody>
      </p:sp>
      <p:sp>
        <p:nvSpPr>
          <p:cNvPr id="6" name="TextBox 5"/>
          <p:cNvSpPr txBox="1"/>
          <p:nvPr/>
        </p:nvSpPr>
        <p:spPr>
          <a:xfrm>
            <a:off x="928662" y="4857760"/>
            <a:ext cx="4286280" cy="461665"/>
          </a:xfrm>
          <a:prstGeom prst="rect">
            <a:avLst/>
          </a:prstGeom>
          <a:noFill/>
        </p:spPr>
        <p:txBody>
          <a:bodyPr wrap="square" rtlCol="0">
            <a:spAutoFit/>
          </a:bodyPr>
          <a:lstStyle/>
          <a:p>
            <a:r>
              <a:rPr lang="en-NZ" sz="2400" dirty="0" smtClean="0">
                <a:solidFill>
                  <a:srgbClr val="002060"/>
                </a:solidFill>
                <a:hlinkClick r:id="rId6" action="ppaction://hlinksldjump"/>
              </a:rPr>
              <a:t>Two or more  Step problems</a:t>
            </a:r>
            <a:endParaRPr lang="en-NZ" sz="2400" dirty="0">
              <a:solidFill>
                <a:srgbClr val="002060"/>
              </a:solidFill>
            </a:endParaRPr>
          </a:p>
        </p:txBody>
      </p:sp>
      <p:sp>
        <p:nvSpPr>
          <p:cNvPr id="7" name="TextBox 6"/>
          <p:cNvSpPr txBox="1"/>
          <p:nvPr/>
        </p:nvSpPr>
        <p:spPr>
          <a:xfrm>
            <a:off x="928662" y="5357826"/>
            <a:ext cx="3571900" cy="461665"/>
          </a:xfrm>
          <a:prstGeom prst="rect">
            <a:avLst/>
          </a:prstGeom>
          <a:noFill/>
        </p:spPr>
        <p:txBody>
          <a:bodyPr wrap="square" rtlCol="0">
            <a:spAutoFit/>
          </a:bodyPr>
          <a:lstStyle/>
          <a:p>
            <a:r>
              <a:rPr lang="en-NZ" sz="2400" dirty="0" smtClean="0">
                <a:solidFill>
                  <a:srgbClr val="0070C0"/>
                </a:solidFill>
                <a:hlinkClick r:id="rId7" action="ppaction://hlinksldjump"/>
              </a:rPr>
              <a:t>Practice Questions</a:t>
            </a:r>
            <a:endParaRPr lang="en-NZ" sz="2400" dirty="0">
              <a:solidFill>
                <a:srgbClr val="0070C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Estimation</a:t>
            </a:r>
            <a:r>
              <a:rPr lang="en-NZ" dirty="0"/>
              <a:t/>
            </a:r>
            <a:br>
              <a:rPr lang="en-NZ" dirty="0"/>
            </a:br>
            <a:endParaRPr lang="en-NZ" dirty="0"/>
          </a:p>
        </p:txBody>
      </p:sp>
      <p:sp>
        <p:nvSpPr>
          <p:cNvPr id="3" name="Content Placeholder 2"/>
          <p:cNvSpPr>
            <a:spLocks noGrp="1"/>
          </p:cNvSpPr>
          <p:nvPr>
            <p:ph idx="1"/>
          </p:nvPr>
        </p:nvSpPr>
        <p:spPr>
          <a:xfrm>
            <a:off x="357158" y="1142984"/>
            <a:ext cx="8229600" cy="4525963"/>
          </a:xfrm>
        </p:spPr>
        <p:txBody>
          <a:bodyPr/>
          <a:lstStyle/>
          <a:p>
            <a:pPr>
              <a:buNone/>
            </a:pPr>
            <a:r>
              <a:rPr lang="en-US" dirty="0" smtClean="0"/>
              <a:t>To estimate, use </a:t>
            </a:r>
            <a:r>
              <a:rPr lang="en-US" dirty="0"/>
              <a:t>1 significant figure and </a:t>
            </a:r>
            <a:r>
              <a:rPr lang="en-US" dirty="0" smtClean="0"/>
              <a:t>do </a:t>
            </a:r>
            <a:r>
              <a:rPr lang="en-US" dirty="0"/>
              <a:t>the calculations in your head</a:t>
            </a:r>
            <a:r>
              <a:rPr lang="en-US" dirty="0" smtClean="0"/>
              <a:t>.</a:t>
            </a:r>
          </a:p>
          <a:p>
            <a:pPr>
              <a:buNone/>
            </a:pPr>
            <a:endParaRPr lang="en-US" dirty="0"/>
          </a:p>
          <a:p>
            <a:pPr>
              <a:buNone/>
            </a:pPr>
            <a:r>
              <a:rPr lang="en-US" dirty="0" smtClean="0">
                <a:solidFill>
                  <a:schemeClr val="tx2">
                    <a:lumMod val="60000"/>
                    <a:lumOff val="40000"/>
                  </a:schemeClr>
                </a:solidFill>
              </a:rPr>
              <a:t>Example</a:t>
            </a:r>
          </a:p>
          <a:p>
            <a:pPr>
              <a:buNone/>
            </a:pPr>
            <a:r>
              <a:rPr lang="en-US" dirty="0"/>
              <a:t>	</a:t>
            </a:r>
            <a:r>
              <a:rPr lang="en-US" dirty="0" smtClean="0">
                <a:solidFill>
                  <a:srgbClr val="FF0000"/>
                </a:solidFill>
              </a:rPr>
              <a:t>230 x 4.56</a:t>
            </a:r>
          </a:p>
          <a:p>
            <a:pPr>
              <a:buNone/>
            </a:pPr>
            <a:r>
              <a:rPr lang="en-US" dirty="0">
                <a:solidFill>
                  <a:srgbClr val="FF0000"/>
                </a:solidFill>
              </a:rPr>
              <a:t>	</a:t>
            </a:r>
            <a:r>
              <a:rPr lang="en-US" dirty="0" smtClean="0">
                <a:solidFill>
                  <a:srgbClr val="FF0000"/>
                </a:solidFill>
              </a:rPr>
              <a:t>becomes 200 x 5 = 1000</a:t>
            </a:r>
            <a:endParaRPr lang="en-NZ" dirty="0">
              <a:solidFill>
                <a:srgbClr val="FF0000"/>
              </a:solidFill>
            </a:endParaRPr>
          </a:p>
          <a:p>
            <a:endParaRPr lang="en-NZ" dirty="0"/>
          </a:p>
        </p:txBody>
      </p:sp>
      <p:sp>
        <p:nvSpPr>
          <p:cNvPr id="4" name="TextBox 3"/>
          <p:cNvSpPr txBox="1"/>
          <p:nvPr/>
        </p:nvSpPr>
        <p:spPr>
          <a:xfrm>
            <a:off x="4857752" y="2571744"/>
            <a:ext cx="3500462" cy="523220"/>
          </a:xfrm>
          <a:prstGeom prst="rect">
            <a:avLst/>
          </a:prstGeom>
          <a:noFill/>
          <a:ln w="12700">
            <a:solidFill>
              <a:srgbClr val="FF0000"/>
            </a:solidFill>
          </a:ln>
        </p:spPr>
        <p:txBody>
          <a:bodyPr wrap="square" rtlCol="0">
            <a:spAutoFit/>
          </a:bodyPr>
          <a:lstStyle/>
          <a:p>
            <a:r>
              <a:rPr lang="en-NZ" sz="2800" dirty="0" smtClean="0"/>
              <a:t>P196 Ex 16.01 8 - 11</a:t>
            </a:r>
            <a:endParaRPr lang="en-NZ" sz="2800" dirty="0"/>
          </a:p>
        </p:txBody>
      </p:sp>
      <p:sp>
        <p:nvSpPr>
          <p:cNvPr id="5" name="Rectangle 4"/>
          <p:cNvSpPr/>
          <p:nvPr/>
        </p:nvSpPr>
        <p:spPr>
          <a:xfrm>
            <a:off x="4286248" y="5286388"/>
            <a:ext cx="4572000" cy="923330"/>
          </a:xfrm>
          <a:prstGeom prst="rect">
            <a:avLst/>
          </a:prstGeom>
        </p:spPr>
        <p:txBody>
          <a:bodyPr>
            <a:spAutoFit/>
          </a:bodyPr>
          <a:lstStyle/>
          <a:p>
            <a:r>
              <a:rPr lang="en-NZ" dirty="0" smtClean="0">
                <a:hlinkClick r:id="rId2"/>
              </a:rPr>
              <a:t>http://www.math.harvard.edu/~knill/mathmovies/swf/galaxy_42.html</a:t>
            </a:r>
            <a:endParaRPr lang="en-NZ" dirty="0" smtClean="0"/>
          </a:p>
          <a:p>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Beach</a:t>
            </a:r>
            <a:endParaRPr lang="en-NZ" dirty="0"/>
          </a:p>
        </p:txBody>
      </p:sp>
      <p:sp>
        <p:nvSpPr>
          <p:cNvPr id="3" name="Content Placeholder 2"/>
          <p:cNvSpPr>
            <a:spLocks noGrp="1"/>
          </p:cNvSpPr>
          <p:nvPr>
            <p:ph idx="1"/>
          </p:nvPr>
        </p:nvSpPr>
        <p:spPr/>
        <p:txBody>
          <a:bodyPr>
            <a:normAutofit lnSpcReduction="10000"/>
          </a:bodyPr>
          <a:lstStyle/>
          <a:p>
            <a:r>
              <a:rPr lang="en-NZ" dirty="0" smtClean="0"/>
              <a:t>A building company owns land by a beach. It plans to develop the land into 16 sections, and sell then at $60 000 each. The planned development is a rectangle. 375m long and 45m wide. If some of the sections are used as parks, the remaining sections need to be sold at a higher price, $10  000 more for every park. What number of parks would give the developer the greatest return and what is the value of the return?</a:t>
            </a:r>
            <a:endParaRPr lang="en-NZ" dirty="0"/>
          </a:p>
        </p:txBody>
      </p:sp>
      <p:pic>
        <p:nvPicPr>
          <p:cNvPr id="204802" name="Picture 2" descr="http://t2.gstatic.com/images?q=tbn:ANd9GcTuCHQwos6kiaoVNYXamPQRrG3-LwURPxZvTxR8gLbSXNxcYtCTMg&amp;t=1"/>
          <p:cNvPicPr>
            <a:picLocks noChangeAspect="1" noChangeArrowheads="1"/>
          </p:cNvPicPr>
          <p:nvPr/>
        </p:nvPicPr>
        <p:blipFill>
          <a:blip r:embed="rId2" cstate="print"/>
          <a:srcRect/>
          <a:stretch>
            <a:fillRect/>
          </a:stretch>
        </p:blipFill>
        <p:spPr bwMode="auto">
          <a:xfrm>
            <a:off x="357158" y="107018"/>
            <a:ext cx="1857388" cy="1391249"/>
          </a:xfrm>
          <a:prstGeom prst="rect">
            <a:avLst/>
          </a:prstGeom>
          <a:noFill/>
        </p:spPr>
      </p:pic>
      <p:sp>
        <p:nvSpPr>
          <p:cNvPr id="204804" name="AutoShape 4" descr="data:image/jpg;base64,/9j/4AAQSkZJRgABAQAAAQABAAD/2wCEAAkGBhQSEBQUEhQWFBQUGBcUFRUUFxQVFhgXFBQVFxQUFBgXHSYeFxokGRQUHy8gIycpLCwsFR4xNTAqNSYrLCkBCQoKDgwOGg8PGiwkHyQvLCwvLCwsLCwsKiwsLCwsKSwsLCwvLCwsLywsLCwsLCwsLCwsLCwsLCwsLCwsLCwsLP/AABEIAL0BCwMBIgACEQEDEQH/xAAcAAABBQEBAQAAAAAAAAAAAAABAAIDBAYFBwj/xABFEAABAwIEAwYDBAgDBgcAAAABAAIRAyEEEjFBBSJRBhNhcYGRMqHwFLHB0QcjQlKC0uHxFmKSFRczRHKiNENUo7Kzwv/EABsBAAMBAQEBAQAAAAAAAAAAAAABAgMEBQYH/8QAMhEAAgIBAwEECQQCAwAAAAAAAAECEQMEEiExE0Fh8AUUIlFxgZGhwTKx0fFS4QYjQv/aAAwDAQACEQMRAD8AoFKUXIL6Y+WFKMoIoAUoyglCBhlGUEkgDKUpJIAUoygigYpSlJIIAUoygkgBSjKCKAFKUoIoAUoSkkgQpQlKEkAAlBFBAgQgiimIbCBanoFADAEZRShKkFsEp7SmgKdoslRSbInIEoOddApgOlAuQSDUAHMnAqMi6TAkVVkoKKblhOlCYNUIIpucJZ0CHQkkEUDFCEJyCAEglmCBegAopudFhlD4BK+AoSkQpu4Dh0UuSRaxtkGYdUM4U1PCdVDVoEJqSYnCSVg7wJd4FHCSozH94Es4UaSAJA5FRT4JZigRImlNkoJiHps+KIBRCAAHeKna+2qjCma4QkyooqEpZ04hNLUDF3qWdLKlkQAC9IORyI5EirAKiXeJ2VDIgVjRJT8pTmCE7MgEGmeqfmTJSlIofmQsmEnwSBQIfASLU2UZQMaEzPeykuhCBUBtXqrVOqFUyeCUKXGzSM6Lv2gJr3yqkIE+KWwrtR5aJQczomIELRGDYMyLXKMpBqZI8lPFRRBqQakyk6Hmond4FEJSuig3DzUUjSoMqe1MiyYBTN0VYKZospZUSq9NBKc4qpX4m1unMfDT3SnkjjVydG+DTZc8tuKLZbKUrh1+KPdvA8Lf1UVPEVHGA53uV58vSWNPhNnuw/47mcblJL7mizIyuKyu5m5Pnf71ew+OadbH5LTFr8U+Hx8Tm1PoTUYVuh7S8Ov0/guygUmuCcHLtv3HjOLTpjYTgAqeJ4wxmnMeg/E6Lmv7QVJsGgdIlcuTWYsbpv6Hq6f0Pqc63KNLx4/2d8JSs+zjNZ2hH+kK1h+NkfGJ8R+I0WcdfhbrlHRk9A6qEbVPwT5+9HVzIyo6OLa/4SD9/spO8XbGSkrR4s8csb2zVPxFKWZOlBMkGZCU5JAhoKUolBAClAhIEpOJTEANSLUZKSBUN7pA0lJKWZHIUhmUpmUqSVWbjAXls7ZgdtSCPMKXJR6j5fQlAKBBXO4fxnva9VgHK34T1AsZ9VcoYxr3Pa0yWGHdJOwO6ITjJWglCUXTJrpIwkGqzMIKmbUtoogpAfBA0crFUXVP2vQ6fJcvEYZ7dR67e67mSN1ZpvZo6/ovkm5S5kz9NhNYlUVx4Iy1GiXGAu7hMC1rZ9vzKujD0JtbfTdPdTaf2vkUtoTz7uDlV6QVbIuriqIym58IaSfQBc/BQ4ETdpIMj2nxhS0JaiKai+8dRqkbkJuMpPqaP/h0Hy/FcjiPHMlTI0CGnmd5HZdfhmNbVbLXC1iNFpumo1boxWTBPLaS3Lvo5Fak5phwI80qFAvMD+y1PdNcIcRCDMBSbOUgT5rPad3rNLpyc04QNbA9+pVKoxdyrhRsQVRqYWEqDHlKDCQVfw/E3D4uYeOvuoXUVXxFUMEu6x7rTHlnjdxdC1OLBnh/2pNGgo4trt48CpZXCYVeovePLo63tK9TF6S7si+aPmNX6Divawy+T/D8/EuklEFQMxQOtvu91MvVx5IZFcXZ85m0+XBLbki0HMlKalKswsRKQKEpSmIdKa4oSlKBWEJEJspSgCDFYvu7kOP/AEiVx+J4xnK9hFzBixBdN3D8135WG4k5/fupkiM1s0C0yJI2XnaxOqlyvumdemipy+BNgMSWPqFp5tI65rD53Wj4HgxSp5ZBfMvvME6A+izPCadUVLNGpBLtJa0mSeg1Xe7O1KeQ5HZnyS8kQSZ1E7KdGnHr5+Brqujrw8s7WZLMmSkvUo82yQFSByglSNKVDTHs7a4JxgYakTrrXH4qT/EuFP8AylP/AFV/zXm3DP8Aifwu+5aKmzlHkPuXhRjFq6R9R2uRf+n9TSntVgxrhKf+qv8Amnf4pwh0wlM/xVx+KxWIHOVbwVOSFXZx9wdtk/yf1Nb/ALZw5zAYZjHt5g1rqzwQSAC6SIEzYaws5x+tTptDg3K6pIMSAYaGz6ZtPddXivDHYfH5Hauw7XeE944EA7xe65XbVsYbDdYc7/65UzhHs+CFObny/NGYptZmAdEXLpLi6+lwDf03Wo4PjcJTawmmA5rsryH1G94HaMqNDYDhs5sfgsdhqbi8OiRMmRYjcfh6rZHBU2U25RBJJIHxQMoaTO/gFwZM8cdJqyk2ujO63tDgI/8ADf8AvV/yTP8AEnD5g4cz4VcR/KuDQZLhmOZriLG5jqCoPsAbiwAQ5suI9Gkieh/JdGOUJ8ONMvt8n+T+p3cXxrBOIik5kbZ6hJ9XsMeyq4bjtBlU95Rz03RlBqva5vjIgub1kTp5GlxWgM7D4Eext96tdpcNUw2GoE04bWaSDymbNN7E6OGvtsto4IN9CJZskfai3fxND3mDN/s5jwr1P5Vhe1mOo1ao+zMLabG3Be5+Z0yTcCwEW8EuF8ccGZSJAnUxA1iw0uuU18Anc2BmYA1I6bKM0ccK2ImOozzuM3x8WW+B8RJqMY5xymBIIBjVxzEWtv4L0Wlw7AWE15dpFSlc+jIOq844expOnOCIB0InqLg/mtFheIBrqRucrpgSd220/NYR7O3a5NY5ckXafnwNa/gWAbGfvxuAalH3uxTtwmB2OIO0d5RJv/Ashx3tMc7C5kAgwWvaZE63br4QFJ2c4oK+IDGgje5EfE0bDx1XdDElDdG0/sZZNTlyT2zprxNlieHYKmJcK/l3lKT5cl9Vn+IPpF/6kPayBZ5BdO5tZdH9JNN2EZQcYcHueLOjQNO7fFYM9qP8h/1D8Wrt0ye3c238zz9TByltikvkaGUJWe/xUP3D/rb/ACJf4pH7h/1t9vgXZb9xx+rTNDKErPjtUP3P+8fyof4p/wAnnzD+VJz2q2Hq0zQykuAO02nJr4j+VR8R4w4sD6di0kGDPK9sXGxWOTUwh1EtNO6ZoTUAMT9fQK4vG+z4qk1GfHqWnR3n0XIrcacXBw+Lli+hiCfafdHFcXD3NLw4Fsw5j8tiZANtlHawzRdrvN4afJjknFldtMse9pbUa3I45ZEgwJMnaRE6kQu32YwoYwvLhLtdeWDoSVyBxQOqOLmFxykXcTmbazvYaK/guLZKeTJOpIza5iSbQscO1Tb91+BtnU5QqutGlDp0RlZfD8VFPNBLcwPKdAerSoq3GjkyzEmbWMTpIWr1sVxJc+441pJPoa3MpQVmKXGXuYWvaHTa1iJ+9W6PGnBoEAxaSb26rT1rHdMh6aaM5w3/AIn8LloqR5R5D7lyMRgxTqDIdrhxuZMWt9QrbMbDCXRygGG80+8QvLi9qpnvU2NxB5yu/wBlcJnrt6N5z/Dp84WTxNYl5IfAJsIHpeV6L2BwvI6of23Bo8m6/M/JU5KuB7Wibt8D/tSkR/6eD616kfcsJ2qrPf3LXOsGHKItqBaNdFo+0HFatbFlpcS8NAENYbF1RwAAbNpPXzWb4zw6qagL2vhrQ1vIWk8xJi17u+5Zv9A69o4FB5FgehgeG66o4qXubOmZsydpGn5rk1HFnwEtid7qMYolwL3EwIBJ0gyB5LNQipXJCas1mCx2WCL/AN9UzC4kuxQJ/wA3/wASssMbUFg9wA0AcY9tF1OE48d8HOIbrMmBOUrZSi30Da0atmG72vSZ1JnykF3yBWl/Snhc+EwcWjP7Huh6QuZ2PYHvdUBnKA0Rf4jc/wDbHqvSXcGoYzD0u9bna0HLDnt6A/CRPwhPdtkn7gabi0jwI8Mc0PAM3LN9ov7E/wBVTfgXFoc3T6M+v/5K964h2LwVKm5/ckxcfrag5nEASS6Bci5sFyuw/ZnD4rCNqPp2JcwDNUBgE75tIcAI6GZN1lkalJNfMUYSS5PJcPhSXQ+Bo2R/mk7bcvzXfwuGY1zGzmOdgaQdIdcE9QIg+PgrmMwNPM7IQTZ4AIN2tnLA3nN43XTfw9lGgXNa3MMW1mZ7WuOUse6OYW+Fp9E3GFWrsIbl1ozvbjAfrKWUasJJFpObU+Ks9ieD031SGOqCp3ZcczWBgIcywIJJF9CFtBwdlQ1pDf1bi1vJSMRLv2mn90j1KnpcCIzHDltNzm025mspggObmfBa2byD6BbvPHsuzons5b918GD7bY2sGMwmIaR3FR7qdzIpva3KwE3LRBynoQNlj3YM9F6z2k7H1HPpZ3BzmioC45nF0APElxJIJkRsbXXOwXYV9R4FQd20zDhlcXCP2RYevj6qdPqo4uJJsWTFNu4nm32I9EvsJ6L02v2MwwaHDEEhz2sEBmr3ZR+1bQn0Ktf7sW6987w5R+a71rcD/o5+zz9yX1PKRgXdFMOGw2S4A7i8/d+JXpzf0btIltZx6EBsRsZkqlxbskKAHfYjJTdYOcGmHdHNmY8Wz6LDPq4SVRf8/tQdnn70ecVaeVjr7iD4Hf5BF+JcAd8nLIMECLeYVnG0wysaNUtyh0Z2tdYTqMwBLdwqlahTzVubMG2pva05HHNyzJDmy0GNdL9V5PL/AFG6hfU5rjZW3UHNADmn8vNSYTgz31qNMgt73K4Oyl3I6+cBskgAGwvYhaPjHAO4xFGkwmrTqU87XBsOcBJJa0uubSBqbreOTZF0+S53xSMy7DxlcINyI6xBV2vTYxoc4vk6DlJnzB0vql9lL3Ur5WEzmsSJfFhOtlNx2hkr5G1GlzfidluCNRMkWET4qVmbnv6EctJM5lSuHgAySDyxv4J2FoOLgBAdNgSNfGdkythXs5nscAbgkFszo4HSfBLBU3ueGsGZxmBYbXM6CLm6UuraNKpUkdJ4bJaQWumDFxPUEaINDo3Pir2P7N1aFClVbUBbUHUtnewdBPtt4qm0VP3AfG4+Uo3J8uXPj0OeS2/AdiAXH4XQPHyt8vkq7qL8haGm89LSfr2W8fU4fMHDPI2/WffbqntHD4vhXRsMwPnt5LreHIbLPi8/0YAYZ+mU3vty3+EeH15+m8C41h6NKmzMeQAHkfrq46dSVzzU4foMJbWCW677eXsr2GwOCqN5cGzrlc5sT1szpAUdhNF+sY3wl5+hiuM4t/2vvGsLgAwEtnmykkwNdyNFvu0WOoGlSdSa0EUMQSG/ECWU8gMXmTprqqOLoYOm7IcCwixgFsT1uzortbh+BY0ThKRaRmygtiRueToeifZS45F20bfHn6Hj1bCmb28w4fgrWCwZMtLrQYy3OaRsQLESPVbivxPBzy4KmGzcQwz4/CpKfFsJtgaWXo4D3s0KnpZPyjNazGvLMOzgRyktdcfvANHjeSrH+weaS5pBGhfTsS28Eu2Mx5LcN4thrxgaIFrFsgm97ReD81PT4xQNvsFHy2nqp9Un7/2K9cxebODwTiDcNRrNL6cugMipTiwdIN7ajrqtf2U7e4ehRLK1QRYtIdTPNAzj4usH1UeCx1A/8nQHQQfz8vZdjCU6REuo4cXs0Nd/PY2+STxSXDZSzRfRHO7TfpIwlXC1aTHGajcoksAguGYzmvafVcHgv6Q2YWgygx2Utk1HENc4uk9TAAAA/hWtxlekwOLadEnpkfA9cyqYWvTcGvc1jerRTc4W6wfyQsXeJ5ldfkwPA+M0aVUvrEOBuAC0Tmm5zbQfmtpwD9IODod6HhwzuY9oAYYHdgdRHUeBUn+Ii0kClRI2JY6fYuVvC8Z5SSymNI5dev7UqpaeXVsUdVB8It/708EHEc4M35QL+N7p/wDvRwhOUCoSeWABrpGqqv4yBYBmkfCffVPHGxF2sA3IaPoKfV31H6zHoc/jfb+hWq0DTbVIYaheMoGYGmQ0C+xJKynaDtdWe0U81g4mm+C2oRBEEgxIa6CtHx/tXmpk0cgy3zsNMQdhYyR4ELDYniL8RzvDTrdrRcixPKIna4HquTNBx5M55t3Q5lTFPcAJ0iR4idt9fmt72U7eClg6jK5PeUpDTmLi7NoJM+nh5LD4toABGXMCDBjUXh4mCDEeq53FsW0vmm00+UBwnMC7UuFhANjGyyhygxtvlGs4d+k6rRwrKIYc4cH95OtPvMzmxG/M2Z0XpPGOCjG4QMqNaHOGfnGYsc4TYyMpExIXz/RDnuaB4Nk6AE/IXJXquJ/SE1+IoUaV6TiRVf1aARlA/dkCTuNFq0jfdXDMVxHEUzTdQxD6tOth8zaYkVqZMiGAi7QYF5hcLDUHVXsZSa51R5ytYIuZ0ndXu0TaffPfSZ3QJH6oXbEXewj4WyLA3uqtXne00W92QNQ4klzYMzaD+SSolUjtdlq1NterXfhg5lGkHZHE5GPzMZndMunMXENEmT4LR1cJWr4qlTY9uIaz9cMlWKlJpddtOoYLSAWnK4mCBosGHVHl73PdDiO8cMwbJdo4DeZPqujR4nWqzTpNaBUcQIlueBuyeawUt88DbYzivDu6ruDHmoM3KX8ryTJcXNB1BkHqVJxzD4Xuh3NV76gaHPLgRnc95zCL5MoAN7nvPBanD8KwuDLu8bmqMohwqAONPOWO5YMlriRY219FluFdmX18S6h3jGu7oVM0S0lzWOLHEXHxm97tWm3kE0N4p2mdiMJRpPc7vKbnB50D2Q3ui6NS2CLz1VGm0Nl7OZrXZeaRmBkzG1otKfxqg6m9tJ9OmKlMBhdT0eIGQuiznRuNd5TeG4prWllRgNycx1B091MnS4HVnQwlZz3sZWe5wc9tMueDyt5RYmwtt4Ld8M7LMfSa6lVq06ZEtY8YdzhczzESQTJHgQvO8PVJY6nMvLiecgS1rfhzOMHwEbWOy6NPtRisOO6p12FjLNIDCI1EZmzF90JEpJGhOHbOg+SJphOOqBML6ij5Pc/eAMU1KqRoVEHJzT1+9JxRUcjT6klXFE6kn+qgrEncp7xKY5CihynJ9WVxRCla1GUZVUZ2xzQnBRgp+39UqKTJGVCPRWDjjG/uVSv/AGUgbp9e6hxRspzXRkjsSSo+9MJrp+v6JhcmoIiU33sd3g6KdlTx+aqFPEx4KnFGSyNFw1r6hHvvoEhUg6PoI5zH9ktiL7VlPHYfDZngwHOGV0A3BuDpcgjVY/EPpMralwGoEZdIgRHgtni8K1zSYh0WdflPWB8UdFhOL06bX5aYcY+Jz5knex0/qvI1WFpttJfDvPX0OTfxb/gmDQ4Z2tL9ud0x0m2vqrrOzjwA52V7hqwHboSd/wAlVp4HPQDy7JSYQHSSczzrkgdI8lcomuGh7XCox9wC9ueB+K8uTrvO+Vr9JTjIZNrtBbaxM9NtVBRogPGYkAOExsCbmfJT4+s11RoqgtmziILgJ3HVJlezmCC03e8AyQNPFCbXNEq6stcV4tSc1zKdJoGzxLTtchsCVxsPUi5LjcSRsTprraVLiHs2bDdhNz4kpzabO5LrskjlJJzjNfLaJCuKXcjVdOR9VzmggRkIDiATlMaGDvJUnBsM5wOR2RxIaCCAQP2oEyTtbqoq+EMMBLQ0Dlk6zvAm+im4XiO7eM9PNlMtvlIMHc/irwuO5WTN+w2jRcT4o7C0O771z31cubvIdECM2bXYWM6FZ7hGJdQxBeHhkFwzNIyO3LBIIhw0nqFJxbFd/cjK60DU5R+99blcvF0MhIBDhYgjedxuPFbycdzcVwZYNzjU3y+v+iTFVjVquIAkkmGiBuSQBoITqLRGmafC9tQCq+HdDuh2PjsrYoODmiYMxym8k3gN81k1dI6uiOjhMPhnUzmNQVWzIjM0ja4v6wubUcybZo8YVqnwd/dmrmaA0iHA6X1IFxsqBRtM4026Z6M5LL1+5B0yY+utoSbb6hfR2fK0KPopzDt934pwfI1EeKY90dCldlba5Q50aXUZeAiROsfP70HGLRA91SJYjM/0ShIefvKM+ceCLJoWmtvmkH2/ukbbD5ylfQQgYc/t4A/eg5w+rINJJ0RAjwRwPkRgeKaSiYPQdEbeM+SZIcyH1ohCIpnW6OBU2LMlKhw2KZUnKZymCCCD805okmIJGsbecaapKUX3g4yXDRITC5nE2tMhtEVKj7SWgCLXc6NB+C6Zpn6KjDhMEgHoSJuiVNUODlF3RkqnAawpN7wjK0wGF0NbmN3EiwmI9Qhi8Iw0m5mCmGTOsno0Ek6mTN/Jd7tHw1z6THBpqNDiSwOibRPoY8Vk6rqtxUEDQd5+z0y5r6L57VYoxn7D4X7n0mmzTywUpPn8EQw4EOfysdMAXdYW12mPdQB2kyAeh1E/NWaOKbkALZcyQwDQ5iTLvK1t1UDS6SATFzHTr4LFX3nXG+86n+zOUFkTrJMWOgg6GUw8Ld3L3AAFsio1zmknKRLmiJB9dNOi6HC5fRqa52sMa7DNtcGBqs+2TPUy4nciLz7JRhPq2Rjndp9UW2l7qbRrByssdbWB31VnDBoqQYADDmubu023n0Rw3DQ8ACsGwSeblg22JUmM4axrb1wZvprvaDe8pSceYkSmun4ZUp0gakF+W3xGREDeFXcA0uzc0ggZTaToZIuLbKzXaHZsjTYNbOoJgAnzKq1KLovJa3lDrx4QVpHjp3FR8WOZQ5rHOAAbA9NL+KOHfDheBMl0b+gnqrHCqFItqd+97OQmmWiQXg2DtTET7qP7XDaeQixJy3s61yd9E4tW2aSTqupJieKPe3LPLuNjGirAKMFWqWOc0ACIHgENt+Itu1eyj0HKb7e6Zl+roPBB0j5oOqTC+ko+SuyTL5e6TGjcB3S8X6qOYPUeCdTadrT1gT6opgmB1ONbe6cW+nnZNe8z473N0jUO8e8n5p0wtIIbPX5ohw0knyn79VFr4fXknNpE2CdCsdadz7pNZO34finMBGvzv9ycXQdI+SXI0NgC39/mgfD5p3ez+V0hU6J0xNoAPUJFI/VgkSnsZO4cTa8/euXxbFloEEs/z8pb5OnT3C6QeYt6Xt6qtTxHe03AcpbOcECQQLtP7wWGeMlGk6Zrha3J1Zw6PF80uDRnaDmeyYP/AFTYW3+aHCOLludrGmo+o+W5jESLlxj6hUsfhcl28jpMkU3Nb4guzG3hCm4C1wqGKcENDoc5zXEbRs4dLBeVp8c3NO2r+f7HsZI41jbr8fwaug58c4aHdGkkfNcHtRwpzx3gI5RebGOgOhvoncaLS0mo+ozlzNaMoBOzZAknT3WfxzabXNEv1Bdc6ETaRE+K7dRNKO18/M5tJhe9TTp/A6GG7UOFEseSHgcjwL9PKVU4twhjKbajave5ycztBMAwJMuOs2sq2NxQgsa4uZOZpcAHgmMwJ9Pq6fjqLBTomTJBzAmf2thsF5snKd7n+n78nq44xxtbVW5/j7DOGBrnsYBzPIGZ2gG4A8dJ8VPDKOJHxZJkEXljrGBuNY8ly3BaLjeIpuqUKlLna1jJHTIQMrhsbFccuvPRnQ495c+2NpHow/BUbJbfSegPRcPj1YHEOcyGiAOUyCMgBMjWZXQrVqjyWDmpOyyDBuBaCAIiFzvskhrTqB4bXhZqMYTtOzGDUSthqhZJIa7MCIeA603N7tMjVS4bAt/8xwbEWkSZEj70qmAcSABaJLtvkonUg0mS67TcWEzYGdtVtu3KrNL3dGXqVSARRa4tFy/cWgW1Ak6qpVLwwMdpmLt5JgD1Rwz2XEA2JEmHeh0203TcTQ5zBDhsQZ8vNVGLgt19SUknXz5IQ8G7p9IFungrGMrhzxyloaA2LBxjWYGqho1g2RAdP72x6iFG4J8mtKx7iJMCBsFao4vKAIB81TanopPqNo9HqC+pQIjxT3Mn0QaYBX1KR8aI1vAfJNcDtHuVJRp5gST4bJPpwlQWxl99U6SRfTx+pTqNHNaYUdWhBjonwLmhQQjpsU6npG3gpPswjf3RuDaV3gnqnNBUj6UQiaeyHMNjIsv1/ZAtj+indTg3v9FTNcJiPBZSy0aRw31KgA3t6KZmH8zPh+at/ZWgmPDcwmWJmLhcstVfQ7I6OupyeNudTY11MPLwf2QCI3kb7Kg7iZbUFUtNOWFrpES5oJBhw8uu66uMx7i40xAkXOpuFkOJYgT3LQQ1sSS4uJ6xNm+i8bNnlLJUWd+LFGqSL9Pg2anTe6o7vqhz6tnmvDWnfxCZg8PVpv7ypTdNOQZi9N06O1c+dypcLQZUZlyNF9QOblNubX0XRdLWZXOc9u4JMkaRJJtZZR1dT9l0vz8v4KnynZR7T1qbqWZpdeCww6JmDc+nzXPo8ba6iMzA94Aa9pHxtBAa5p2dBPsue+iHPcDPM8NBn4ZdHrYpEClTJyguzFodcObBMObBsbfW/Ws0m3KzSOGCio138EPeskhzAQbhwlrhIMNIFtYm3VQnDEmC4GI0k2O+mygbU5pIzXkgk36gnW6e2oA7NFpMCTaZi+treyxbbO3bXQDyJMafOFLRxLm2E3EQLSOh6qxX4eG1gzMYLQ6fSYTWUB3rW6SckjXQc3mk1Qbk1ZcwdPkc41wwa5GQXew2uuc/ExyhxLBPT8EcPBOQgQCXTuYb8PgLKGk4FxltiCBBiNwR19eqiiVHnksublzAuIIAI1AMjaFBXpubGbcSLg/cp8U/NTpuIuJZa1hBHtMKNrgQMvKSHBxsQ4C4tFkIceOQZsuUlu86wSFGX9LKOU8PIEjy/sqoqh1R2bQAQEC35/V+iXenqb2QagaVDwFY+znzTa9ECIVllK2qLIcu8//Z"/>
          <p:cNvSpPr>
            <a:spLocks noChangeAspect="1" noChangeArrowheads="1"/>
          </p:cNvSpPr>
          <p:nvPr/>
        </p:nvSpPr>
        <p:spPr bwMode="auto">
          <a:xfrm>
            <a:off x="77788" y="-860425"/>
            <a:ext cx="2543175" cy="1800225"/>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204806" name="Picture 6" descr="http://demo2.dmxready.com/dmxreadyv2/catalogmanager/app_engine/assets/images/beachouse1.jpg"/>
          <p:cNvPicPr>
            <a:picLocks noChangeAspect="1" noChangeArrowheads="1"/>
          </p:cNvPicPr>
          <p:nvPr/>
        </p:nvPicPr>
        <p:blipFill>
          <a:blip r:embed="rId3" cstate="print"/>
          <a:srcRect t="18918" r="38306" b="24324"/>
          <a:stretch>
            <a:fillRect/>
          </a:stretch>
        </p:blipFill>
        <p:spPr bwMode="auto">
          <a:xfrm>
            <a:off x="6572264" y="142852"/>
            <a:ext cx="2301087" cy="1500198"/>
          </a:xfrm>
          <a:prstGeom prst="rect">
            <a:avLst/>
          </a:prstGeom>
          <a:noFill/>
        </p:spPr>
      </p:pic>
      <p:sp>
        <p:nvSpPr>
          <p:cNvPr id="7" name="Action Button: Back or Previous 6">
            <a:hlinkClick r:id="" action="ppaction://hlinkshowjump?jump=lastslideviewed" highlightClick="1"/>
          </p:cNvPr>
          <p:cNvSpPr/>
          <p:nvPr/>
        </p:nvSpPr>
        <p:spPr>
          <a:xfrm>
            <a:off x="7643834" y="5715016"/>
            <a:ext cx="1000132" cy="7143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err="1" smtClean="0"/>
              <a:t>Mathland</a:t>
            </a:r>
            <a:endParaRPr lang="en-NZ" dirty="0"/>
          </a:p>
        </p:txBody>
      </p:sp>
      <p:sp>
        <p:nvSpPr>
          <p:cNvPr id="3" name="Content Placeholder 2"/>
          <p:cNvSpPr>
            <a:spLocks noGrp="1"/>
          </p:cNvSpPr>
          <p:nvPr>
            <p:ph idx="1"/>
          </p:nvPr>
        </p:nvSpPr>
        <p:spPr>
          <a:xfrm>
            <a:off x="457200" y="1785926"/>
            <a:ext cx="8229600" cy="4340237"/>
          </a:xfrm>
        </p:spPr>
        <p:txBody>
          <a:bodyPr>
            <a:normAutofit fontScale="77500" lnSpcReduction="20000"/>
          </a:bodyPr>
          <a:lstStyle/>
          <a:p>
            <a:pPr marL="0" indent="0">
              <a:buNone/>
            </a:pPr>
            <a:r>
              <a:rPr lang="en-AU" dirty="0" smtClean="0"/>
              <a:t>In </a:t>
            </a:r>
            <a:r>
              <a:rPr lang="en-AU" dirty="0" err="1" smtClean="0"/>
              <a:t>Mathland</a:t>
            </a:r>
            <a:r>
              <a:rPr lang="en-AU" dirty="0" smtClean="0"/>
              <a:t>, the people are worried about being attacked by the nearby </a:t>
            </a:r>
            <a:r>
              <a:rPr lang="en-AU" dirty="0" err="1" smtClean="0"/>
              <a:t>Mathfobics</a:t>
            </a:r>
            <a:r>
              <a:rPr lang="en-AU" dirty="0" smtClean="0"/>
              <a:t>. The national defence budget for </a:t>
            </a:r>
            <a:r>
              <a:rPr lang="en-AU" dirty="0" err="1" smtClean="0"/>
              <a:t>Mathland</a:t>
            </a:r>
            <a:r>
              <a:rPr lang="en-AU" dirty="0" smtClean="0"/>
              <a:t> was $30 million for 2011. The total budget for that year was $500 million. In 2012, the defence budget was $35 million while the total budget was $605 million. Inflation during the period covered was 10%.</a:t>
            </a:r>
            <a:endParaRPr lang="en-NZ" dirty="0" smtClean="0"/>
          </a:p>
          <a:p>
            <a:pPr>
              <a:buNone/>
            </a:pPr>
            <a:r>
              <a:rPr lang="en-AU" dirty="0" smtClean="0"/>
              <a:t>	</a:t>
            </a:r>
            <a:r>
              <a:rPr lang="en-AU" b="1" dirty="0" smtClean="0"/>
              <a:t>a</a:t>
            </a:r>
            <a:r>
              <a:rPr lang="en-AU" dirty="0" smtClean="0"/>
              <a:t>	You are invited to give a lecture for a pacifist society in </a:t>
            </a:r>
            <a:r>
              <a:rPr lang="en-AU" dirty="0" err="1" smtClean="0"/>
              <a:t>Mathland</a:t>
            </a:r>
            <a:r>
              <a:rPr lang="en-AU" dirty="0" smtClean="0"/>
              <a:t>. You intend to explain that the defence budget decreased over this period. Explain how you would do this.</a:t>
            </a:r>
            <a:endParaRPr lang="en-NZ" dirty="0" smtClean="0"/>
          </a:p>
          <a:p>
            <a:pPr>
              <a:buNone/>
            </a:pPr>
            <a:r>
              <a:rPr lang="en-AU" dirty="0" smtClean="0"/>
              <a:t>	</a:t>
            </a:r>
            <a:r>
              <a:rPr lang="en-AU" b="1" dirty="0" smtClean="0"/>
              <a:t>b	</a:t>
            </a:r>
            <a:r>
              <a:rPr lang="en-AU" dirty="0" smtClean="0"/>
              <a:t>You are invited to lecture to a </a:t>
            </a:r>
            <a:r>
              <a:rPr lang="en-AU" dirty="0" err="1" smtClean="0"/>
              <a:t>Mathland</a:t>
            </a:r>
            <a:r>
              <a:rPr lang="en-AU" dirty="0" smtClean="0"/>
              <a:t> military academy. You intend to explain that the defence budget increased over this period. Explain how you would do this.</a:t>
            </a:r>
            <a:endParaRPr lang="en-NZ" dirty="0"/>
          </a:p>
        </p:txBody>
      </p:sp>
      <p:sp>
        <p:nvSpPr>
          <p:cNvPr id="209922" name="AutoShape 2" descr="data:image/jpg;base64,/9j/4AAQSkZJRgABAQAAAQABAAD/2wCEAAkGBhQSERUUExQVFRUWGRsXFxgYGBgZHxsVHB4eHRgeHBoaHCYkGx4jGhUdHy8iIycqLC0sHB8yNTAqNSYrLCkBCQoKDgwOGg8PGi4kHyUsLDIsNi8sLCwsLCwsKiwsLSwsLCwsLCwsLCwsLCwsLCwsMSwsLCwsLCwsLCwsLCwsLP/AABEIAOIA3wMBIgACEQEDEQH/xAAcAAACAgMBAQAAAAAAAAAAAAAABgUHAgQIAwH/xABFEAABAwIDBQUEBwYDCAMAAAABAgMRAAQFITEGBxJBURMiYXGBMkKRoRQjUnKxwdEkM2Ky4fAVovElNFNjc4KSwhYXdP/EABsBAAEFAQEAAAAAAAAAAAAAAAACAwQFBgEH/8QAOBEAAQMCBAIIBQIFBQAAAAAAAQACAwQRBRIhMUFRBhMyYXGBkaEiscHR8BThIyQzQkMVNHKC8f/aAAwDAQACEQMRAD8AvGiiihCKKKKEIooooQiiiihCK+KVFfa8LpwJBJyABJPgNaZmeWMJC6Bcr3orRwzFG3m0uNLC0KzCgZBreBoilEg70EWRXk+7A6AZms1qiqv3wbcfR2TatKHaujv/AMLZ19VafGmaiT/G1OwxmRwAVl274UAQZBzBFe9U5ua264gLJ5WY/ck80/YknM9PCrgQqa5TyWPVu8l2eIxusVnRRWpe3qG0Fa1BCEiSpRgAeJp+WURhMgXW0FTX2tPDL1LraHEGULSFJPVJzHyrcogkL23KHCxsiiiinlxFFFFCEUUUUIRRRRQhFFFFCEUUUUIRXwmvtYO6UiRxa0kLoX0LFZVWeJ732rW+dtn2lcLagkOIM8gZKT0mMjn4U2YLtla3U9i+2sjPhmFR90wahtqnDtBPOge0XsmCoXa+5DdncqMQllzWY9k6xUql6oDbqzcfsbhplHaLcRwJTKRmSM5UQMtfSiaZj2gA8UmMfGLqkd3O8JyxcS0szbKV3gfcJiVA/iK6Hsb5DiErQoKQoSCCCD6iucrXdPiK1pCmOBKlcJUVI7o5kgKmKubCbS3wezDa3SUiT3jJKjmQkDx5ePmaYc8MOZp1VlVRskcBHq48BrdSG2O1TdjbqeWROjaftL5CuY8VxNdw8t5wytaio/kPIDL0q+Nutn0YvYpet1ErbBU2NOI+8kjrl6H1rn5SSDByIrsRvd3FP0UYYCD2hoe5Z29wpC0rSYUkhSSORBkH410xu/2uF/apc0cT3XBlkoDXLkdRXMYFXruh2RXZsuXT5KC6nJBkcLYkyoR7RifAeddl0F+KK5rSzXfgrLuLkJSSTAGZJ6Vz/vM3jqvFqt2oFuhXtJJ+sjmf4Z0HrVs/4jZ4qwtjjJCsimeBWWhEHTKqzxrcdcJcP0Zbbjeo41cKh4HKDz6Uhsge7M46qPBG2B5Ews4c9FZ+7K77TDLRR5N8HX2CUD+WmykrddhT9rYpauE8KkOL4Rke4TIzBIOZNOCn4p+GZjAQTxUCYXkNua9axKxUHju1ttaCX3kIP2SZVHXhGfypOY3zMu3jLDDSlIcWlBcWeADiIEhME/GK66qcewEMge4XAVnJVNfawa0rOpcTi5gJTJRRRRTi4iiiihCKKKKEIor4TXwLFJL2g2JQsqwd0rOaxc0pEusZ8F0brmPegiMVutfbBz8UJpWSsgyDB6inffK3GKu+KGz68I/SkeobeyFp4dY2+Cb9lt4N8y420l4rQpaU8LnfHeIGpkjXlVybcbaKsS0EtpWVhRPESICYjTxPyrnrAkzcsD/mt/zirh3yD6y3+6v8U1Gn02S6Wlimro43tuDmvw4HkvA73nYjsG55d5X9/OlDG8ddu3O0dVJ5AZADwHKo+iohJK29NhtLTOzxMAPmfmnDd3tYbZ4NLP1ThAzPsq5HyJyNSG9XdqXv2u0QOPMvIBA4hE8YHXr11qv6tzdjtOp9ssOSpTQyUc5RyBPUfMU5G8tKz2P0BjP62H/t9/ofXmlfdZuxJP0q8bgCC02qM+fEofgD41Mbz9ro/ZWjqPrSPkkH8aY9vtoVWlt3AeJw8CVDROWvw0FUk44VEkkknMk8zXZHlxUbA6A1Un6ubYdkd/Py+a+svKQoKSSlQzBBgg+dN1lvTu0QFdm4AI7yYJ8yDSdRTINlsKijgqf6rAfFXFsRt0u9eW2ppCAlBUCknqBBnzqrNt94N65cvsh8obbccQA3KJSFECTMnIdabd0H+9O/9L/2TVZ7aJjEbz/9Dv8AOqpkGu6wtbSww1r4422AA/NVEOOlRlRJJ1JMn4mpvYU/7StI/wCO3/MKgqm9iEziNoP+e3/MKlHZNv7B8F1UzpWdYNaVlNSoDaMLLHdfaKxLgr6FTSw9pNgUWX2iiilriKKKKELFYypd2t2kNiz2xaW6gZK4CAU9CeLlOX60yVpYnYJdbW2sSlaSkjwOVQaqPZ/qnIyAdUmYfvhw9yAXVNmQPrEKAz8RI+NNmHY4zcA9i6hwDUoUFR5wcq5e2jwNdpdOMLGaFQI5pOaSOsgirf3S7PLsbR+5fQUKWAoAxPZpTxDKciSTkYqK5oaLgqympo2tDmnfZMW0ew9jiDhLn74DhKkLhQjISNDHiOtIeLbhHASbe4QoTklwFJj7yZnLwpZcxBZdU6FFKyrikEjOZyz5GmDCd5F2yACoOpHJYn/MM/GmGzELSP6P1UTQYZAe46em/wBFEYVuwv2by37RhXAHkStBSsBIUCSYOQ8xTlvjc+tYGchCj4ZkfPL8KmMD3qtOqQh1tTa1Hhkd5MnIeOpplxrBra5KUPoQpUHhnJUSJgjPUj4117zIq2OWXD6xklWwi19uNxbTWx9Vz9RVnYpugBJLD3CIySsTn94cvSkrF9kLq2kuNHhmOJPeHy/OmCCFt6XFqSp0Y8X5HQ++/koq3t1OKShAJUowAOZOlXNhOHIwqyJMKcOZ5cS+QHgJ/GoHdjsrwftbwAy+rnl1V4aQPWvDafHDcvGP3aZCB1/i9f0pQ0F1jek2LZ3fp4z8I37z9h8/JNLDqMTtFtuQF84jun3VCqbxTDV27q2nBCkmD+RHgRTjguLqt3QtOY0UmdRTBt3s8i9thdM5rSmRr3kcxHUZ/Og6hMdHMW6h/VSH4Xex5+B4qpKKl8J2Subn920rh+0rup58z4iKccK3QkgG4dj+FvP4qProKSASt1U4rSU2kjxfkNT7fVaW6H/enf8ApHn/ABJ+NaO1m6q8u8RuHG0toaWoKSta4BkCckhR1nlVnYNgVpaLCWkpS6pPDrKlAZnU+E1G7TbxWbRxTQSpxxOoGQBIBEk+B5CnmOLFhaiokxCtc+kaTcD2472CSbDcEoj666APRCJ+aiOdN2BbsbCxWh+VlaCSlbiwACRGggdYmlHEt6l05PZhDQPQcR/8j+QpWvsVdeVxOuLWf4iTHkOWvKh0xKsosArJv6zw0chqfaw91f2L46zat9o+4G0TEmdT5AzSfiW+mxb4gguOkacCIB9VEcs9K+NW5xXBVNT9aBwgn/iNkFOccxA9apWy2bdXeItFJKHFLCCDqOp+GdPRgOGqoG0jGPeyXdpIPlxXQuxm1qsQQp1LKmmh3UlSgSpWfFkBAA01prbGVRuAYMi2YbYbHdbSB5nmT4k51KVKpY9S/wBFVykE/Dsiiiip6aRRXxRrweugkFRIAAkkmAB5mmZJmx6FdAJWxXmtQpQxnefYW/tPpWoT3WvrDI5SnIeppCxvfu5xEWrKQnkpyST/ANoIA+NRXzveLAaKVHSyP2CtDFMHte1F28hHG0mA4rkn8Jz1quNtN4huAplgcLJ1URBUOkchU7sDtenFrZy3uuFTw9oRAUgnuqAHQxPjFV5tDgi7R9bS+RlJ+0j3T6iq+S40K1HR+lgfM4Tavb2RwtzHePzujaKKKZW/WzhZAebnTjTOunEOlWnvG/eM/dV+IqrcKVD7RH20fzCrS3jfvGfuq/Ef38etKGy8/wCmP+PwPzCg7Daa4Z9lwkdFd4fPSnXZjaVd1xJW1HDEqT7PqDofDOkBvC3VIK0trKRzCTH9ab8Zxn/DcKDraCo8IAjktY9pXhP5ClsBJWLpw9zrKbusTtnVqtS6jjgcSAvhUAdPH4UvYvsGEoUtlZ7onhImY6Gufbi7WtanFKJWolRUTmSdTNWzuS2qcW67bPOqXKQtsLVOY9sAnPQgx4U++GwurWooAGZt1P4BsX2zQdcWUpVoEjOJg5ny6U027ttZBLXahHGe6la5JJ6AmaTN820JtrVq3ZUptazPcPDDSRESMxJI06VRy3lKPESSepJJ+NcjiuLpNLQhzc17LqTaPGVWzXGhsKkxMwATpMa0i4htZcOyCvhSeSMvnr86kt1u0CsQsnGrgFXZw2Vn30kEjPqNPgahf8CePeS0tSMyFRqnkfhTTwQbKvqmSMdlHspLYglV4CTJ4VGTmdBzpT3giMRuM57yf5E/hpTXsKP2wfcX+VKm8ID/ABG4j7SfjwJn502dlp+h/wDuX/8AE/NqXaKKKSvSlP7JbXuWKzA4m1e0iY9QetXDhLttdcF02EKVBHFA4kzBUD0OQqjMFwldy8hpGqjE9BzPoM6s3afaFrBLFDTXCp4juJMZn3lqAjKnY7nQLD9JIYOsaWf1Xb24jvVgoWKzBqh8I363CSBcNIcHMolCvhmPwp8wTe5Yv+072Kj7rvd/zezz69asGTPjFiLhZGSkkbuE+0VqWt8laeJCkqB5ggj4itpKpqVHO2Q2G6ilpCCKVNv9lDfWqm0qKXBmgyYJHuqA1BpsrBaZpFRFmGZu4So3lhuFx/c2ym1qQtJSpJggiCDXlVy75dhApP01hPeH75IGo5Ly6Rn4eVU1FMNdmF1pIZRK3MFJ7N46uzuW30aoMkfaT7yT5jKr22owxGKWKLljNQTxo8R7yT4yCPOqcwTdvfXRHAwpCSY43O4BlM55kQeQNXZu72Pew9lTbr4dCjxBCUmEHnCic58hTE2UqPLUCGRs0bviaqYDRnhgzpEZz5VPYVsJdv8AstFAieJzuj5iT8KuG4tra1Cn+ySg+8pKBOZ8PE/Ol++3iahpryUs/kP1qJlA3VrU9LHAWiYB46+wUdg+6QJUhbr3FBB4UCMwZGZ5QOlNu0OOWlqULultoOfAVCVcp4QAT008KSP/AJLcOuICnDBWnJPdEEjLLlUXv8JDtof4XPKeJFOxgONlnnVsuJSjrnXt4BN99t2Vj6hJSkiQpYzj7p09Z8qXb68W82ppxRU2r2kTCTz0GmeeVLdltSl1qckKHtAkZeI8K8Gbt5Z4mmVFPJSlBM+Immix/E2WOmbWOkdndksedgPO4Cj8W2FXxp+jBTnEY4MpBOkHmPwpu2E3WXtvcM3K1NtlCgS2SSSgiFCRkDBI+FZ2L64SogoWPEGCNCCMqfbTaJbiEqEDLMRz5/2OtNS14gZ/E8Oau8LxGepaad5BcOPMfXxSnve2Gubxxl63T2nCgtqRxARmVAiSNZj4VVV9sbeMn623cQJCeIjuyTA72mvjXRacbVzSk/EUvbwNqA3ZkdmrvrSgkEd0ZknMfwxy11op8UhlIY06+auRJPBHYNvZR+wWJJsLUMLSVHiUpa0xqegMTERmam8S21HCE26Yy9pQ08Ann5/jVfYTivbGEmQAJkEEdPWpFx4J1OtKe54NjusRPiFWHOY86nu1Cb9k8YS6+pLqmy9wyg90LKT7UARKcv75eW1O7RN06p5DpQtWagocSSYAEcxp40t4P2bF0i6CAVgEEgxxJUI+PQ1v4ltK6m5cWy4oJUQQDBEQn3TIBnI0oOBCvMJxV1O0Oiec40N7X18b3CW8S3cXjUw2HEic0EHL7uvypcdtlJMKSpJ0ggjMa1a+H7wljJ1AV4p7p+GlM1i+xethZbkJVlxpEhQzkfHUV3KDsttS9LJNpWh3hofr9Eu7E7Pow+2Vc3BCVFPEok5IQMwPOqR2w2kVfXbj6pgmEA+62PZGnr6muiNstl/p9sWO1U0CQolIBBjQKB1EwfQVSG026m8tJUEdu39tuSQP4k6j5jxqVDlCrI6nr5nTSn4j+WCTK9bW1U4tKEAqWohKQNSToK81JIMHIjIjxq5NzewnCPpj6O8f3APJJ1XHU6Dw86kOdlF1ImlETcxTXu12I+gW/fgvOZrImB0SPLrTukRWKERWdP08Rb8Ttys5JIXuuUUVgpytDEsZaYQXHnEtoGpUYH9a6+pY3QalJDSVtvoBkGCDqKU3bLDMOkqQy2pRK808SiZnLInU5f0pSxzfshJKbZkuQr21nhBTzhIz8pqT3lMJubFi7QD7pmM+BYkT0zj+zVbJm1da11bUNJnnZFMSGuNtPb3WOK73kDJhoq/iWeH4AZ/HrSdim3V2+TxOlIII4Ud0QeWWvrWtgWHoc4isTEACSNZ6eVbj+zaD7Cinzz/SohfwV27FMDwqrdSyNIc213EZhqAe87HgE47uNr+2T9FfPEoA8ClGSocwZ1IHyqN2jwRVs6RHcVmg+HTzGlJ6rJ63UFpmUmQpGelWzgeNNYraqQqA4kd8fZXnBH9+dLGoVXjNPS1H8zRPa5p3seye8bgH2Pkk7CMPcedCWxKhCtYyBHPlVl4rgbd2yWrlCVAjONQeqTEg1C396xhFmpaikrjIaFxzkBrzPoJqqHN9OIEkhTQ1iGxl8T+NPRxki4VVS0khbdqlL/dkmzu5Kw40RxISdQZjvjQgZ+de97iKWhmRl1MR0/0rxwbbF3EAS/wlxsBMpTwykyQSNJmdPChWEoevGEuiWyVGORUEyEnz4TUeZ1nEybAfIXVBVskqsR6ic7aD0v7rHDsfbdVwAic41ExmYmmvZ972k/8AcPwP5Vs4k20hojgQPsiAM+URpHWovB3IdT4yPl+oFU0sraune4Nt+2qc6hmH4jE2N177919P3TJWDwTwnijhg8UxEc5nlFZ1EbW3HBZunQEBJ8lKCVf5Saz8LDJI1g4kBbR7srSVBpUhRK0NobSsyEoSEiNASABmQJPiTWjtXsze24F1kpmEylJJKUkAytMZZkiRplW5bnuDyrb3j7w7i3W0bVSC061KgpCVQoKMg9DChIPh1rdwC7iFhsKYKqokL7Fx59+6x2OwF66bDoSUMqBgqgEkZZeE89POssdwN23UCtIAVoUkkZDqefOlAb5sQAyU0MoENDIeGdWbsvtS3itgvtilDiBDvIJPurBJ0yB+VPPhtqrl+FCBpcB+fZL+BYKq5c4E5AZqV0H6nl/SmDbraNNlbi2YgLWkgR7iOZ8zOXx5VGN7WpYb7GxT2ivffUDwE9UJmVdAck5e9UKm0lanHFFx1RlS1dfAaAeAyplxDBrumIcQpaB4dK3ORrlHE8LngPW68sB2gxBuChZKQICXTIjwnP1FM+Fb2UyU3LRQoSOJOYnoQcxSdiWO8BKUCTzJ/Ic6X3HCoknMkyfOkBxW6wuknxYOqK6BsbHAZMtw/wATz8wPCyuhzD8MxQTwtOKmZACVzrnzI6g5U2WzSUgJAAAyAHIVUu6LD+K5cd5Noj1Uf0Br3O+5Dd0+080S2laktrbMmEmO8FRMwTl5eNSoi4m9r2VNiVB1FQ6CIlwAG/C6tyioTZ/ahi7bC2HUrGhGhB6FJzFS6XqsmVLTo7QqlcwjQrFTdIW2G6hm9UXEuONukySVFafHuqOXoRVh18KaQ6lsbsKUyVzDcLmLaXdveWRlTfaN8ltyoeEjUVaO06BZ4KzbK9spQiMz3hClZx1qxnGxSht7sg5fBvs3Ans57qpgkxnlpAHSoMxd2TurmhqmPqYjObNab38NvdVTgFzwuwdF5evL9KYLl8pgxI51CYtsrc2plxtQAIhYzTyjMefPnUvZ3AebBPkrwV/edQnCxuVC6b0LHSMxGGzmO+F1tdRsfMaeXevreItqVwcQCj7pykeHWs27coc7VlSmnB7yenQjQjwIIpexzDipOXtIzHiOYrd2f2gDjSGlJ+tbkFUnvo92R9pOhPMR406Yy0ZmFY6Okd1fXU7tRuPzh4r5t/fPXjTfbIlxmeFaMkqSYniR7qsplJjwHKuSmKt8EKHXwrVbtlsr7S3ISo+0hSQpC/vIOR8xChyNOxVNtHK3oMfMX8Kob5/dLu6i3Dt6pk5do0sA/ZUmFAxz9mI8aecRw5xhRCxEZ8Q0855esVK4JvDtJQl9sWz0hIARKTxGJStKchOvFEc6ZsYtuKHBmIAPl18qi4g9zWdY1t7b+CmVdJFiEgkJym2hGqq93FEkwklxZ0SjvqJ9PzqTsrN7tWwppSYKVKVkUgDMji5nlA5+AmmgCis5JihcMrWW053+yVBgEETg9ziSCD6IrWxOwS+ytpXsrSUnw6H0MH0rZoqpa4tIcNwtARfRV2lp+07j6CU6BxIKkqHIyPZPgqKkH1FLJeUhzsgM1dmsiPhmPHSrGwhjMuHJKQc/H9IpN/8AuhsruW+xKylRSxw6Ocu9PsiRPkdK2tGX1MQkkbY93Ec1larB4HSFzb2G9rfZUq99Y6ooTAUokJHIE5DLzim7Z7ZgpBKyYVEpnIxmJGioPmBHOpi3tVPOF9/hU4roAEpH2UAaAddSZrfW4E5Cpss57LVGxDGJJv5em2/OKxdIaaUvhPAgSrhSTA0Ex48zWhZ7QJczSNNQciKZtndpUscaH4LCweORMZQZHNJGRFVjgyZfJQCEji/8T7I/D4UhkTS0k7qKzDY+oc95+IengnR5hDyIOfQ8waVLm3KFlJ1H9imjDkanrA+H+teL+zFxdPHsWyQEiVHup58zr6UzaziAtP0JxJ9PUvpXv/hZS7U6NII+d9eeiYtztyJuG+ZCVegkHP1FVr/8Du37t9pppSuzcUFKVCQMzEk5SRnlPWrc2H3fuWjvbOuJ4oKQlIJEHWSY/CnxDYqZCXDQbq2xSsj/AFb5IDmDgPXZVxsPuiRaKS884XHYEJSSlKTzzBlXrl4VZKWq9EoisqnMpb6yFUEkznm5RXxSor7URtFjrdqwt5wwlAJ8SeQHUk0/PL1bdNym2tLjYKC3jbbpsLckEF9yQ2k/NRHQT66VS+D70MQtzk+XEzJS73xz5nMa8jUsyDia1XV0orMlKEAkJSkaCB5/61KNYew3klDaT5JmPXOqkzNZcEXPFJlxanpCYchc4b8r/ncpzZ/fW09CLlhbZ+0gFxPwAkfOpTH02BQXGltIcMHuz3vBSUgwY6gZ60o3GLNN+0sJ6a/kK+2+KNOA8LiSEiTnEA5c/GmHPv8A26KrmxGWdhYyA5Xabk39ufusrq34hI1GnjSlilmppYebyIMq8D1joedOTbqVeyQfIg/hWhigSIJIE6g8x/eVchfY2KrqGaWGXIGknl+yxwS+S/wEalSQpPMEkSPXkaYNs0M2T7bZUQHgop4tEkECCrx4ufTM1D7tMER9NWtTjQaCe6gqEqJIKYB+yRr1gczTdvL3fOYkWlNupQpsKASoGDMH2hocgNKd6thNjstNLhkbnZJwW35ixCRNo1s9me0UkSMsxJ8h1pk3PbarfmzWlSuzSVBwmYQIEGfEwKRkbo8QLwbLYAkAucQKQOvXLTSrd2V2RZwi1dXJWvhK3FmBPCCYT9kZczTuVrG5b3T9PRxUcJYH5yfQKWxDCjPEjOdR4+HhUcphQ1SR5g1W2C78nmgQ8yHZUpUhRSQFGYzBmJgeFPuxu9Bi/d7FKHG3OEqHFwwY1AIPrn+VU1RgrHuLwbfJWOaaJvxNuAtkJJyjOpG1wYnNfdHTn/StDHt41lZuLQ6s9qiJQlBKjMEZ5A5Gdari/wB+twXwpppCGQc0K7xUPFXuny+dJp8EY03ec3sF3PNKPgbZOe9HatFlZqYbI7Z0cIHMIPtKqiMOxAtLComOXpB+RropFraY1ZNuONyFgxmOJtWigFDQgiqpxrc1eNv8DCQ60o91fEBwj+OYg+Uz8qvosjW5NkmExFjo5eO9+Kl932ONXl02wtChkpRzkHhEgTrnz/rW9ti82zdOyQlIUIH/AGgwAK1cF3X3ti25ctOINwGyltDY4j3iAqCoAFQTMCNag2MHW45xXPGp8yV9rMjzBz0A1ppzGDUbKkqoKWkaTHo2/ib68+C0bm6cujwoHA0OZ5+fXrFTeGYSEpAAhPXmT1qQZsUp5T/fSta/xpDeQ7yugOQ8zTDpb/CxVLHVOJyCnpGE9w+ZP1Ngp7BsHLywlPdSM1K5JT+tb2O727OzSWmAXlt9wBMhIIEZrOuesTzrBzbHC3LI2xd7MOtwoQvurI1UtIiQrn4dMqo6/wAOU0tSTCgkwFpzSRyIVpBFPwQj+5X2FYYyG4k7XH9kz49vXvrmR2nYoPutd3/P7XzFWpuq25F4wGnVftDWRkiVp5KH4HyrnqpHAMcctLhD7RhSDp1TzSfAipTmC2ivZaZjmZWiy62Sqa+1C7MbQovLdt9vRYzHNKhqD4g1Mg1Lglzix3Cz7mlpsV8WMqW9r9jmsQaDbvEOEkpUkxBIjTQ+tM1EVyWDOcwOq6x5YbhVLabqXrRavo7wdaUJKFjhUFDThIkE+ccq0b6wzKVgpUnLMZirlLYqJxvZtu4TnCVjRY18j1FV01LJfMFXV9Kah3WsNn/P8/8AVTN1Z5QtIIPqP6fjSziGEqbPEmSnrzHn+tWXiuDrYVwuJyOh1CvI/lrUK/YRmn4VHZNbRyrqWvlpX2Ond+bJKtr+Ikwev96VuLcKsySfMzW3f4ElUlPcV8vUcvSoZxpxk94GPiD5GnDGHatXp2EdKYpCBUC55/3fuPDVS2FJBfaB0K0T5cQq49sMcdtnGS2ciFFQOYMER48/wqlcHuQp5oZzxpy9Rpyq2t4/ts/dX+KaasWjVc6VVDJWxSROuLHbxC+DeKrhP1KeLrxZfCK9d4in3cHWWe8pSUKcjXszmuI15ek0lpTJgZnoKsHYxp4NKaebIb9ziyOc8QjXnOlKY7W6yFPM7Nc6rmirC3I4aXMQ7TPhabUT5q7oE+pPpThcbjLdT619qtLaiClpCQOEcxxEmRroBFMltZWWEskMpCVKA58S1nOJPQSfCpT5QRYK7nrGGMgJG39YP3mLkAZgtKMc/aTJ8pqoq6Tsry2xC2DF0EqVEFKspI0Uk9fLOly83E2ylAtPOIHECUmFynmAciDHPOuRygCxSaarY1ga5Z7imnRZu8YhpTktkzJMQuB0yGY5zUqneApEpU2FKBUOIGNCYyipfF7NbFmGbRswBwDh1SnwzmfKq4daUkwoFJ6EQfgajyOubqqq5yXlzeKetkto3bh5aXCmAiQkCBPEPXQ9aqram6W1e3CpIUHlxr9ox6RTxsKuLtPilQ+U/lSdvJZP0+4An2gf8qTypI1tdX3R5zntnbbMch3F9u7juo20vri4niXCNMgBJ6ZfnXneYG8r2E8SRnMgSekE51ubPgFpI/iIPnP6EUxXVx2aJAnMADzMfADP0rr3ZHfCFk3YzVUhdSU4AaTa1gOPMWPvayVsJwoJTxLEqOYB90eR50xW9jIlXPl+tanDxrA+0rPy1PyEetMeHsp761pKkNJK1Ac+SR4ZkegNJke4kAKpqpHzvBvq4nyH5f0uoV3ALdQgso9BGviK88B3Ts3Lyvr1JSIPZ8Mkp59+evhOYqY2Mse1uFFz92ltZcUeQIifOTI8vCpHZRwi7agTJIPkQZ+GvpSm52OAvun6SrqaaRnxkhxtY68tfdN+zWyLFikot0qAVmZUVSeuelT6BlWQoq4ig6s5iblXrnl2pRRRRUlIRXk+5A8OdeijSfvE+lrtS1Ztla3e6pXEkcCDr7XM6ZaVDqpLDIOKcjbmNlVe1e85w4itbXCphI7LgVmlaRMkxoeKSCMxlTXhFum9tvpNqDAJC2lEcSCOh94EZ9fOliz3GXip7RxlvTmpfnoB+POrL2B2D/w1Lg7ZTvaEEgpCQCOYEkyQetQJWxubZSK+lpZ4w3iOI39UlLaSsTkehH61H3lpwjOCk5Z/nViM7uGUurc7RwJWpSuAEBInTWdK0jeYbYKUp66QtQGSMlkTn7KZkkaedRmNeDpsqB2EvjnDYX5mc7WI8ufhokTZ3Yh5d404lpfYhxJJIgQkjizUcxkauHGNnG7laVOFUJBAAIGpnMxPKla23y2bj7bLSHlFxaUBRCUpBUYnNU8+lau97EHEdg2lSkoUFlQBgKIKYmNY/Onn3HaWugpXVksVLbLpubm9hqT3m3cEw3OO2FimApAUNAkcaj6ieY5nWlfF97yiYtmoE+05nI+6NPjVcUUyXFbOl6N0kOr7vPfoPQfW6unZPaMYjbLQ4eF0CF8Mj7qh8NKTMRsVsuKQuZSYk8xyI8DS1s/ja7R9LqOWSh1TzFWzj1qi+tE3LWagniGWZTzSfn613tBZHpDhH6aTPGPgO3ceI+ySLKzU64lCPaUYH6+mtPeLYkjC7ICSpeiQTqs6nwAnSvHZ3D0WVuq5fPCSmTPJM5DzOWXlVW7TbQrvH1OLJ4ZPAnklPgOUxJ8aOyE3gGEGrkzP7I37+779ya8L3vOpgPtJX1Uk8J+GlNtltZYXndJRxEaOAJMdJOXwNUjRXA4raVPR2km1YCw923ofpZX3huyzLLvatFUiREyM6Qtu9iblV06+2jtELII4TKhkBmnzHKax3S3CzdLTxq4A2VFM5EykaGt7Fd9aLe8eYXbqUhpwo40qAPdyV3VCD3geYypxrS8aLLsZNg9Y5sNnG2ultDY890gW/EwshSVJMyQRBkc4PlTQ04l1EjQ/j/rTZbbf4VfAoWtIKhml5PB/mOU58jXqrd9bLT2lq4pucwUKC0H0M5etIfG5U+M01JiJ60NMUvqw+NhcHvAPeCk+3twjTMnn4dKiH9ufot40EmWkmH0iDxAyCnxgEmOvlVnYvu+adZKG3HWlH30kE+WfI+EGkDEtw7oP1NyheRP1iVJz5ZjipcTBmzPKqMMw8Ry9bUPBIFgBfj5ePzVrt4Yy7alDIQ2h1IUChIAzzBga1rbN7I/R19o4oKWJCQmYE6mTqYy+NRu7iyu7e3+j3aR9WfqnAoKCkdOojlI08qdkmptOxjn/ABbjZOzUsfWB9rkbL7RRRVmlIooooQsVpmsOwr1opl8LHnM5duQsA0K+OJyr0rB3SkSRMbGbDgug6rnHeljtwcQuGi852aFgJRxEADhHIR1PxpIpp3oH/at198fyJpWqO3YLTQgCMW5LewFUXTB/5rf84q4d8g+st/ur/FNU9gjJVcMgJKpcRkBJPeHLnV072sPdcct+zbUsBKx3EqUZkZGPDT1qPUKVQua3EIi420d8iqxorcVgz41ZdGU/u1addK06hLete13ZN0VZW6K4elxESyM5PJfhlnPPOkXAsGXdPpaQM1HM9E8z6CrQ2k2iYwSyS22OJwghtBOqualfwg/oKWxpJ0Wa6RVbBF+lAu53sOf281571rZ9TCezzZSZcA1n3SfAVUdXBu+2/bxJotu8KX0p76OS06FSQdR1HKaQdtdlFWT2UlpclCv/AFPiK7I0g6qP0drQwGjkADhqO/n5/TwS7RRX0IJ5Gm1r09boT+1O/wDSP8yarPbJU4hdmQf2h3Mae2qrO3RIIunZBH1XT+JNVptqwpOIXXEkpl51QBBEpK1QRIzHjUynWExMj/UH+DfkoSnXdHfOjE2G0uKShRXxJBMKAQtUEaaikqm7dOR/i1tPVzlOfZLj51Jf2SoMwvG7wK6XbTlX0tivjelZ1Jjja5guOCzBOq8yzWSExWVFLbCxhu0IuUUUUU6uIooooQiiiihCKwd0rOsViRTcoJYQOS6N1RW1O7i8vsUuVoQEtlYhxwwCOFIy1JA8ByqewbcVbpSDcOrcV0T3E/r+FWolmswgVCbDK4clMNY+waCojB9mWLZISw0hsDmkZnzJzOtee1ONiytnH1IUsNxKUROZA58hOdTtLO8S3K8Ou0gSeyUY8s/yrktOGAG99UzG7M8Zko2W/S1WtKVtPIByKjwEDxMGY0qR2i2BYvUl+1UlK1ZyDKFHxiYPlVI7M7Nu3twlptJgkcSuSU8yT5V0psvsy3ZMBlqeEGSSZJUdTTEkY2G6tTKaF4fA4h3tbvUDYWFvg1mp50p7ThlRJzUuMkJ8JyqhtpdoXb24W+6c1aDklPJI8B+tXlva2PVeWoW3JcYlQSPeT7wj7WQj1HOueSKXC0AJ2neZnOmebuO62MPxBbDqHW1FK0EKSRlmPy5V0FhOKMY5YKBHA4MlDIlDkZKTn7J/UVzrXQW6TYs2dv2zn758AkfZRnwjzMyf6V2YAhFU7q7SNNnA6LU2Z3WhP1l4ZiYbByy5qPMeArev94+GWhU0lSTGoZQFCfMd34Gm3HsHFyw4yoqAWmJSYI6EGuZ9qtlHrB8tujL3FxkpPUfpTTIxex3SHVUmIPJnf4DYeX5ddKbPYu3dsIfaB4VgxxJg5Eg/MVnjOzjF0nhfaQ4IjMZgeB1Gg06VHbt7UIw20ABEtJVn1X3ifXimmipENOHgm/FVEhyPIaqqxrcZbOZ27i2T0P1ifmQfnUPsZu0vLHFGXFJQtpPHLiVCAFIWkSkwZkj41dhTWBZrroZWiw1Twq35S0ndfWtKzrFCYrKpsQIYAVDO6KKKKcXEUUUUIRRRRQhFFFFCEUUUUIRRRRQhFaOMWfatONyB2iFIkiQOIETHPWt6sFommKhhcyw3Smmxul7Y7ZFqwYDTeZOa1HVSozNMaRFCUxX2uQw5NTuuveXG5Xm4iqB3vbD/AEZ76S0PqnT3gBAQ5+isz5+ldBVGY5gzdyytl0ShYIPUTzHQimJ2ZHZx5p+mmMTrqj90OxP0l76Q6PqmiCkclODMajMD8av9pEVo4LhDduyhloQhAgf18akqIGZ3ZztwRUzmV118UJqB2r2VavmC06PFKhkUq5EGp+vikzT80OfUbphjy03C0MFsAwy00NG20oHkkAflUhWCERWddp2FrLHdccbm6KKKKfSUUUUUIRRRRQhFFFFCEUUUUIRRRRQhFFFFCEUUUUIRRRRQhFFFFCEViuiim5ewV0IRpWVFFEXYCCiiiinFxFFFFCEUUUUIRRRRQhFFFFCEUUUUIX//2Q=="/>
          <p:cNvSpPr>
            <a:spLocks noChangeAspect="1" noChangeArrowheads="1"/>
          </p:cNvSpPr>
          <p:nvPr/>
        </p:nvSpPr>
        <p:spPr bwMode="auto">
          <a:xfrm>
            <a:off x="77788" y="-1028700"/>
            <a:ext cx="2124075" cy="2152650"/>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209924" name="Picture 4" descr="http://kiwiroomlinks.wikispaces.com/file/view/maths.gif/133616247/maths.gif"/>
          <p:cNvPicPr>
            <a:picLocks noChangeAspect="1" noChangeArrowheads="1"/>
          </p:cNvPicPr>
          <p:nvPr/>
        </p:nvPicPr>
        <p:blipFill>
          <a:blip r:embed="rId2" cstate="print"/>
          <a:srcRect/>
          <a:stretch>
            <a:fillRect/>
          </a:stretch>
        </p:blipFill>
        <p:spPr bwMode="auto">
          <a:xfrm>
            <a:off x="6072198" y="0"/>
            <a:ext cx="1838997" cy="1857388"/>
          </a:xfrm>
          <a:prstGeom prst="rect">
            <a:avLst/>
          </a:prstGeom>
          <a:noFill/>
        </p:spPr>
      </p:pic>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err="1" smtClean="0"/>
              <a:t>Mathland</a:t>
            </a:r>
            <a:r>
              <a:rPr lang="en-NZ" dirty="0" smtClean="0"/>
              <a:t> answer</a:t>
            </a:r>
            <a:endParaRPr lang="en-NZ" dirty="0"/>
          </a:p>
        </p:txBody>
      </p:sp>
      <p:sp>
        <p:nvSpPr>
          <p:cNvPr id="3" name="Content Placeholder 2"/>
          <p:cNvSpPr>
            <a:spLocks noGrp="1"/>
          </p:cNvSpPr>
          <p:nvPr>
            <p:ph idx="1"/>
          </p:nvPr>
        </p:nvSpPr>
        <p:spPr/>
        <p:txBody>
          <a:bodyPr/>
          <a:lstStyle/>
          <a:p>
            <a:r>
              <a:rPr lang="en-AU" dirty="0" smtClean="0"/>
              <a:t>Answers will vary – examples of arguments follow:</a:t>
            </a:r>
            <a:endParaRPr lang="en-NZ" dirty="0" smtClean="0"/>
          </a:p>
          <a:p>
            <a:pPr>
              <a:buNone/>
            </a:pPr>
            <a:r>
              <a:rPr lang="en-AU" b="1" dirty="0" smtClean="0"/>
              <a:t>	a</a:t>
            </a:r>
            <a:r>
              <a:rPr lang="en-AU" dirty="0" smtClean="0"/>
              <a:t>	Defence was  (6%). If it had kept pace with inflation it would have gone up to 6.6%, but it has reduced to  (5.8%). </a:t>
            </a:r>
            <a:endParaRPr lang="en-NZ" dirty="0" smtClean="0"/>
          </a:p>
          <a:p>
            <a:pPr>
              <a:buNone/>
            </a:pPr>
            <a:r>
              <a:rPr lang="en-AU" b="1" dirty="0" smtClean="0"/>
              <a:t>	b	</a:t>
            </a:r>
            <a:r>
              <a:rPr lang="en-AU" dirty="0" smtClean="0"/>
              <a:t>Defence has increase by  (16.7%), which is significantly more than inflation.</a:t>
            </a:r>
            <a:endParaRPr lang="en-NZ" dirty="0" smtClean="0"/>
          </a:p>
          <a:p>
            <a:pPr>
              <a:buNone/>
            </a:pPr>
            <a:endParaRPr lang="en-NZ" dirty="0"/>
          </a:p>
        </p:txBody>
      </p:sp>
      <p:sp>
        <p:nvSpPr>
          <p:cNvPr id="4" name="Action Button: Back or Previous 3">
            <a:hlinkClick r:id="rId2" action="ppaction://hlinksldjump" highlightClick="1"/>
          </p:cNvPr>
          <p:cNvSpPr/>
          <p:nvPr/>
        </p:nvSpPr>
        <p:spPr>
          <a:xfrm>
            <a:off x="7143768" y="5429264"/>
            <a:ext cx="1143008" cy="7143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Rock Concert</a:t>
            </a:r>
            <a:endParaRPr lang="en-NZ" dirty="0"/>
          </a:p>
        </p:txBody>
      </p:sp>
      <p:sp>
        <p:nvSpPr>
          <p:cNvPr id="3" name="Content Placeholder 2"/>
          <p:cNvSpPr>
            <a:spLocks noGrp="1"/>
          </p:cNvSpPr>
          <p:nvPr>
            <p:ph idx="1"/>
          </p:nvPr>
        </p:nvSpPr>
        <p:spPr/>
        <p:txBody>
          <a:bodyPr/>
          <a:lstStyle/>
          <a:p>
            <a:r>
              <a:rPr lang="en-AU" dirty="0" smtClean="0"/>
              <a:t>For a rock concert, a rectangular field of size 100 m by 50 m was reserved for the audience. The concert was completely sold out and the field was full with standing room only. What is the best estimate of the total number of people attending the concert? </a:t>
            </a:r>
            <a:endParaRPr lang="en-NZ" dirty="0" smtClean="0"/>
          </a:p>
          <a:p>
            <a:endParaRPr lang="en-NZ" dirty="0"/>
          </a:p>
        </p:txBody>
      </p:sp>
      <p:sp>
        <p:nvSpPr>
          <p:cNvPr id="208898" name="AutoShape 2" descr="data:image/jpg;base64,/9j/4AAQSkZJRgABAQAAAQABAAD/2wBDAAkGBwgHBgkIBwgKCgkLDRYPDQwMDRsUFRAWIB0iIiAdHx8kKDQsJCYxJx8fLT0tMTU3Ojo6Iys/RD84QzQ5Ojf/2wBDAQoKCg0MDRoPDxo3JR8lNzc3Nzc3Nzc3Nzc3Nzc3Nzc3Nzc3Nzc3Nzc3Nzc3Nzc3Nzc3Nzc3Nzc3Nzc3Nzc3Nzf/wAARCACIAL4DASIAAhEBAxEB/8QAGwAAAgMBAQEAAAAAAAAAAAAABAUAAwYBBwL/xAA6EAACAQMDAgQFAgQFBAMBAAABAgMABBEFEiExQRMiUWEGFDJxkYGhFUKx4SNSYtHwJTNTwQckcvH/xAAaAQADAQEBAQAAAAAAAAAAAAACAwQBAAUG/8QAJhEAAgICAwACAgIDAQAAAAAAAQIAEQMhBBIxIkETUTJhFEKBsf/aAAwDAQACEQMRAD8A8p8Tmu+IfUg1QSATkZpza6RbS28Mst2bfdGxIdRln5wFBYcfT+eccZVqNuBJdNnDLuz+fzRhGVLNwAOQRhhnmjDY6dboEh1CDxfNudz144HB4yfQnrzg5AAsESaQ+Mz+KCNse0cjBzznjtxjnn05An7ndofpfyq3iNeeK9uCS6xuFY8dAcHHantvqthYgKmlxvOsUWTK7Nlw25jj0IwMUNAdL0qznF7A89xPEUiRZNvhHqCeOxHTvkUstormPc0fgSqyK8ilgdodsAEHBznHToOaQr9poeMA51HWpliiSDxZSwSNdoXJ4GP1/FPo72S0jewW6LvHmBDE2VMe4lsEdcnHHNcj1PxLKaOWCK5EjvAkjqGkQgDG1uuMZxnNJAJbd4zGQUYeVh/N/f2oMhs6MK5tpUur6S5klmEccrhl3ud3GccDJ6H2rPa1CyX8SWsjSQKu5pPfPNX6LF47Ri9vJIdpGAIwTgZLHJPY4/PtTuy0ZbuzeO1WWa4URncZFAIOc49RnGKjtkPZjM3EM+3wLf5dJllAYyMz5Bbd1A7cYpxoOkJdXLTXU3hwr5jwSW9h7080z4XmZD85asegXL4we547YH707srS0QrF8ogLs4UckL2H6UsuXXRqZE8RR79Ws42SJMCNHOen9+f1oqWAiz+Xz5WO4/ftxTm00tTyY8ZoiWwG4DAHvio2bIPlWoI9mU+RMtuEKE+CxZSRyA3X9/61fY6VN4TL4b5dwDkY9TWoS0CRsAT5hgkelVyQyRxltwJ356dqLuP94dSqwtxEqZXleMelNWg8QhjVNuEDkk8daORgVzVfC42PJ2DnX6gHUWXlkvhsTjOO1ZnUrcDcB981s7jLEADOaRXcGZWjdBtVt4Yj07fjNSczEuHJ8BqZMVdX3gR+HGpwVPm755APHYZ6VmL14ntUMUTpOGO+Xf8AUpxxjtj981ubbQn1O/mS6/wwMl9o+k+lJ7TR4Ypr2GeJpBA5AUMAx8uD/VPzRYsliaTMNqEJiWGRUYeIjYPY9uMe5oTWWNxpGl3LnzRiW1cnvtbev7SH8VpdasZzZWjRRMCkRGAc5JcDt/qz96SxW4vNPfT5h4bLMJRvwMEAqw/cfivQxn4gmbcxccnhzZwSAcH160VLetcLN5SqsACS+5m64yTyfsMD26UHJxKw9z/WoDXrECDcuD7wilQNgxkDBIz3oyzfZOhHXtzigVOKtt2Pjphsdec4xwaBhcyaTSLGXX/iO2s3cgzOA7kche5/GaL1TR4tKlkuL6ZXG7MUMbZOP5cnp0AB9OnrhXpOoyaVqDXUAywRhkqOM9cD/n+4t9fS3splkYDK4VFYlUGegqXoxf8Aqb5G1kz6gZHgdFEL7hCnkCL2YZ6+/etV8JXViVu/4hGVMTC53sN6sV5xjt9wee9YfQUZ5ztxnggHvzTS8lmtTHtGw3FsVfHfPUUjOpY9AYN7mu0iwuNZmub6a6U2twJS87RAFAhDFgPcnGB15r7+HtSmsYJphclRJbsI32eVSGIB56kkY9v0rN22o6pHoIsoJSLUhkC5Azkgn39KYxaLe28VmbpysIXJBzgd+n61E/hDn7hs1eT0P4b1M6tHNFNkSIgXIPX3x0B69PWtJBp8VvAhAJYHOT65rH//AB9bRIs0vjb5HJyR0rcO4ROTwKRhZFZi3g8m0al8S4z7mrGRW6gUJFc7kDKQRREcoccGva43JwZFGMQCCJ8S4Uc/mqt6GIY61L2RUjYscAd6Btp0k+lsivI5ufrlKrVQx/cJkdHZUVTnHarpj4USgH70MColz3oPX9QW3gBLYJ6VOuekcn+R1OMbQ3C4AY0JcRLPOGAwA2T74rOafq73F0kIbJJ6CtJcOY7dpFBJA7UGblZMuL8b/W5ygXcBimW2a4YYyQzH3OK87+Lru6t76a7tZAiSykMCeuUAx+Ov2FbC5naONGJys0RYn3rzj42vjPEiKePqyOudoFdwSzOAPILWDUX3uo3JtocXEqkxnJEhznfk5/rSgTy+H4iuxkZ23N1JzyaHincthmJ4wMnOKi7zERGM4fuM9q+gROujOEzkpHiv/wDo0VpMEd3eCGZWKt3VsEUIQGnkHuf60w+Hj/1VQAMZ7j1q3IaQ1OX2V6hbJavB4bMyyxCTDYyM54z+lVQjdKo+/wDSmHxAuZLMhQMW6jjPPJ5oJIJYWSV0ITdgHsTjNBjYsgJmkUZfcsxl64HQ/euIrYAI5oqZVFi8+YyfKAA/mXk9cdKAE7nHmbj1FYLI1MM2fwVZq16oKbjsJ69PMOa5rc8fz0UGDugLq4x9ulC/Aeqf9fhjmfwg4KfXtQ9Tk+/FfGvvEuvXXyzs6eIdrnnPFQuh/NR/Uzr9zZ6C1tDb+CxVonw4LKM5yentWiuwdSt3tYG3sm0PjnZkd/xWJ+DCl5qoe6lGEIDGQjP1YHU5/FTVb2bT/jG8ksr2VY3bAHIGMfSAew/3NeY/HJyEA7q4YHY2Zs4rFbV0t7dnEiYKCNsDOOST+2KKu9WvbGIxzFnLH6jSr4O1S3XUJVuMEqgO48nn/wDtaDXbuzufNEVwik5HavPdWVqbce6g+SrT9SuZAQrbVxkj1rQ6dfboAzHGDg/eshp1zbor4mUPsDMXcKoHrkmg1+K2ttXNuk0bwuMRiNgwyCSWyOOQOmeKemLJfbHqpPu5sdavcQhM8v0pVoupxma6thkS27hXz7jII9qSalr6m3NzId+xB5AMjNYjQNSXT9cS9vTJGUy7lfOXDDoQT3z1/ajxcR8qszezPZ7ikgWNp3PCrnivP/izV3muFwfIBwBTbTfiOLXof8NTCqzeHLEj5JRhgN0HOeD96xfxrm01ma3GdiMVBPX2oONgYZOrjc1vNRx8N3wF+rMwHqa9JtblJ7NpWdUjAO4k8DjvXglpqLWsqvgECtR8O/GKW8UlvfKZY5FKlCu4MD2I6VRl4jB+wFiCrVNnqQS90syafKkxjjZ0VDkyLjPl9e1eRa48whUXEMsT7eVlXBH6UbP8SXciCK5WFI418giXw1U46DBGAP8A1We1C7+YeQvO07O2d7cY/NU8PhthO4bMG8g0LAy8+lGW8gWAjj6s80sjbDfoRR0IPy+Rj6u/2r1Cs5PZnoYpZrwpEj5ZsDaMnk0x+HvAWVjcSLC+4mOVztCOOmfYng/2otrfdYLJEUS4Rgskedh2no3PGAT+mfQUPpd58k0t1cW0ciNE8QV8EMzgruXtkcnP9qeW7KY1sXQjcP1hIprqKCPbJJ5FQxYxsxu+odepoTUzHbwWngQhCD5xxsc9Q2D7HGenHfNV2ttdXkE9+bWRYIlDE8+bkDg+g46CibdppIlDjegGFV2Bx3pQHQAfqNGLuuoRqcGmfwG2ktVlt7iVPElWR8iQgY3KCehOfavvQ1tLOwuTqUMUkL7tgkCnLBTwM4IPK4I9KrltYpoYZPAKSxAEFB9Sg849cdfzV2rxidZFijwm7xCjZwORu255wByT6fagBsdb9m/45BsxfpM15ayAxwsUXIB8P6C2ATyO/bNaXVbvTY5DBYw/OJCsqLNJFlixIALHGDhM444PNLiLlbWZcoHU4kjZT5sHgnHBxS6Z7vasMErxqSAYRLgEkZz17isIGRr/AFF5MDLCIp/EuUEYjWZiVIVVBYk5HbH2qu5u5Gv5My5YvyzAA5Gep/U0Lp0MtxfJEiDeTtxyOR9zTS+0a4F6hnvbOSa7k3LOrO6SOeSNwXHf+9GUAMHqCooQux1q7sdRlvN4heZdm5SQAOOhH2WnkOsJcWyNNeFzs25KHr37c96xl34mTDDEXWOPfJkhmGBgsQOn/OaMt702wWNYY/DkU4DZ25Ix9+DU2Tjqw/uNxqvYgjUP1WdbvbGJ8bTx5TQij5RmkaVSivjKEnnH7+9fEEs9wWgEMbyEBFUDb5/1Psec/wBaFtHE4ngupI4mXd5FU9R+R1xRpj6rU7JjxE0o9hd5qiyxSrFMVEgHk7A5+3tQUchlmbxGLnHJJzx/zFcSwjKmMT5nPcqVRfXJI5/T8VU0V5ZCRmgKj6WJXOORj7ZOOtNVFAoSRkYbImq0K5Wxe0aNFLy42uzN5G3DzLg9eB1yK+dfupLy5mvJ43ZmfJAIA++Ky9tq10ZIAjhVjYbAqAY55q+W7keMrtDSyksXc54Az+anPGIyd4/GqOu/qfc00cTvGyNuB55FG6VbNPL4z7Vt4vM4dSxb0wBjPr1HSgZHmnyZYVuJx538pJWMcdB2x+vSiba+QqwjiVSvIBwQAOOPf3pjKQKEDHg7SjUogu8qTuVthywHP2zSqXci7XUhvemZtJJYvGnDxIxyHI+oYPTPqQefvS+W0ZYxIZYY1f8A7aSPhn9cD0zxk4/am46qpmXGQblUZ82KZQ5FuCORkf0pdDFOLtIjEQ+ehHYUczM7N4eW59K1xudjU+w9LuxTUgiXCTQTKIRHgjKlg3mz05GT6N7E1brHwx/DraZLnVoh4wEkcRG0swJ2jbjAxgAjJ59uuUnt5oCRLEyEdT/etHqkn8Y+H4NUu5HJtD4Eqx4BPoSffj8UdBSKOpSxLg2IPo1itvKrHVLVn8wljebysuOmD6/7VEdX3rGiIjdwSenTNLtPtbG9Ym1ma3mXokpUq49QTgj7c0ytrn5a4eC8t0fbxkDB/Ndlq9ew+NYFHyHWkF1cxAWDhpI23bMYOByMGr9Wi1M2ptTFJHLFF8xLuk28bcZx0zgkcdQBXzcxWrRRT2FxJbyYGN3GD9xXNN1G9urq30zVGFzbtIFjZsF4STjcjdRgnOOlTKSdynKYw0KC2u7RpxcMtwhAMci7gSBxk+h6ftWfsdVng1KW3vViltizCWKRQFUdyOODV9tfX+marIbiRjcRMVJk53gHv6g1R8WyW93ffO20awi4UF0XpuHX+lcgp6PhicpJUETs6Q3lrdtb3iy3ON7KIzHlBycep/vS/Qlw1x4jstsoVmwej5AU479/0oaxaRLmLwm2nOM+3emth8rpkF0ZogXZCEaTcNpPA4B5xknnPT7VQFoEScGyG8nJIWjuPm8+Tw9qjIyWPTj045ohIYbi081wkbK2MM3GMcn3PT8Hr2FgFjJZK1sl01yDh5JGG1j7D7e9BXtw8IJWQ7j3BrAsYWAUn9zQw6NBdzTN/EoHuYhsRA4zIgO3cMdSF5I9B1oe7jks7iUXCQQw5ZVkSPJcg4J3Yz1Hr3pHpst3ezRx2wc3SMpikRcFTnHJHp60w+IZLqbUpnukRXyCyxHy5xycVjL8qg4zYuHWt9bGf5ho/Egik8Uh5OAe/AB4JwSOlA3UXyV9I9tOQ06eJDJvGXVu+R15z+o5AOcLrRJpJsW4ZuMnaM4HrR+oWFqhtlvbl42EZCqIjtHLN9R7ZJ+kGtCgN7MdrWwJbdWuoy3Ud1deIYwglnl3dVGOWPv0APPIq3TZ1NvcW86K6mJpIwTysmMAg+wLcd8Cg7hTYWUdkh2tcETyhX3jaPoAPoeW/UelfWntN48SQqx8RCpUDO5T/wAznisYanIKjdrO3Gipf3ltPFsbCSwqQJcL5c9uG4J449SKVWt2wtblmjUyXDDEmBwMksAPuB+P0pnPpjXV5Bp0l9eJqMx8OKAW+YlAz5c7u3cgYHJpVe2T6Xql3ot3cRLiTC3CtlUbHDZH8pBwfz2oMex7NJCk6l1lqE7kWl2zzRRn/DjLHhSeQvp/c061P4F1KXV0M6C0s3RArYL4AUeROpc84HTJPYZIDsLK+0e6mnls0vLmEDYYCJRGwPDMAc4644weKP1n4p1O28G3gYi6aLfdTTLlndwCRhhwq/Tjp19a49g3xmMAw3B7nQJNPhkNgyzTBZDP4mwlYwBkAqSucde56A1bF8nplrC06G5up0Em3xGVYkPQZHJJxn0Ax160ttYor+CTUxLa2l5AVzbqNouFP8ygcAjHIwAeK5qchecH+VUVVOc8AY60LizU5BQuJNKuZFDC5YmDYQ0ZHJGD098mj/hTUYbS/e01Bc6feL4VwrD6c9G/StRBo9hNayLpMsavIAUMgHkYc4Bx0PQjvmsprfw9f6ZKskqo6PkgxtkA+ntRpmx5CR5GOrIB9wD4g0W6+HdZazbzISHgk6rKh6EUZpMtql5G17uKMgDnritd8JyW/wAV6X/ANUYLfW2WsLlxzGf8p9RWL1O3m03VJrK+QxywNsaPp09/emhi9o3oi0AQ2J6FF8MiSyE+nz+NCRuQA/1FZTU47iyuAy+SSNskgdKJ+FPiG4s2+XEhEJPTqQPar/jDUIrqGVY1LSbRiQDG8fY1FjGRcvU7ErLArcV3t7PeQwzXUJ8QklJ9pAcdDj9fSjl0iLUrSN1uoklCnKM2MfcdhjuM++KQvczXCx87YlXEcJdmWPgZxk8ZxmrnuGZASFDdMqMdBVLKdVqLBBG5ZNpFzp4na5t2QxlQw3eYKejr6j3HrS+9mN0kce4kA/Ue3/OOa0Gk63EI0sdZha5sAcoyNtmtz6xt2+3Q0P8AGGkxW8MV/pNyt5p5G15l4dHPQSKeQT69D69q1Se1H2T5LCkDyLLKQi0Ma4O084/rQmpwzCVIih3nGBj6gcYrmkSKJ5EJwCK0VmbOePx7p1e6s428GJ/pkHGM+uMnjvgURJRpyDvjEpszLYWSHPgwYJgiHDzt/wCRz12+n7cZoCeWSVXIBOBuY49/712+uJJ5Gd3LSMeSarW6J0qe3gbBeUb8HGQOh/NcBezGCkHW53S57SOWRLwS+FKmwmFtrqcg5Hr06GmF18Pailo11p0o1bTcZcw8vGP9SdVPv096+NCvfhy0s5P4nay3V6W8m4lY1HvggmtFpnxN8ORODFp6Wk6g7JbV5EKnt35H70rJkZW+Kk/+RQCt6Zk7gj+ISkj/AAosAZ7IAAuT9sVTLdXWYbOzYtNLhR4ZyWJ6DP4Fb7Wzp91aRaqt0PHlUxzXUMe1xkfzgeVx7/V96xeoRTWmowz/AOFHMuZVkiQiNwOhXAxznoOmKLE4ybIhOCBQjnTrjS9Bsrq0m1i4n1C4Tw5PAgDJBzkhGYjOcYJGAazGqJBG6mzvGu48Z3PHsYcngjJ/Y0nkYlyWJOTyaMtLa4U+JLDIsQQvuZCAQBTxi6ntezJw9mqjKFtQ1R7aC2VriYqVVCcnK9xk8ZGPxRN1bvaXL29zG6yKcgMOgpTYvsIKZ8QNlcHBFaKxnCRLqF0PmZXkwom84wACSQevOBg8daBgQaEoTy7lmi6ZPf7ktoJpAwxmJCcH9KIvbIWkQhnKrcBySgOQoPqfXPb3pm/xZrV86WkV40cLkIqRqqAfgVXNojmQma7iLnklnz+9TuVRvkY0G/BMfo+oSRhQJHQDsG6n1r0zRroPZtb32yXxo922QA7gR+9eQ2s2zaMZ561udIuIpoFMkojSN96kjJA7gexoOZiB2IOHJa0YjuHOla+0+nyFAjB4yW6D704+LdXtPiTT4Lu5jVdSiwnioP8AuL/lb7dv1FZ3Wdy3vhtjpnI9DyKCRX8RdhxyMHOBVKoGUN9iLL1YqExPJbTIynY64IJHSndzdxzwp866yMvlDKuCVPQEe1K7rUriJ2g1W2WUKOGI2nHbB7ilkFxJc3iFzwMnb2Fb0Zj2M4ZQD1hwOZAFHfpVkCG4SRQwDrz9xXLdQfFf/JGWH6Vdbyidkn2nxF+raMBh61jGowsBOLE8ajeOD7URYosxurdxnxbaVFB/zbdy/uBThHtLq3EVwzDCYCovKnrSm1b5fVLffkATKGz6Z/2pauT/AMjSARqZzTI3nvVSJSTgsR7Dk02KIt1vwcvnzFuhNE6DGkN1fxKgGxmRWZcNjOCP2oe5GUI6c05nt6EVixVjuDYzu3jGMjA9aGvYns5ZonQoGVQPcYByPUHrW50fQvhrWNEFzf399YXagh2Rg6O2eoXbkcds/rWU+KbSGyEEFnPNcQR5HjSrt3McdFycDpW43BaovKLXyZ9mOetcViGBBwR0NcPU1zNU1Io707VH2GC4lYx9dvXNNLC7jR2027ffaPzHJ3jyOGH55FZFWIORT6LE80JACsIkBwepA60l8YlWLIx9gM1pLY3bl1XdE+MkZBI/rVs+v6pOR415NIB0DtkCnHxTbq2n21ygCup8OfjqcDaftgVlRWpTiyIGVSjUIW14J2/xURcnlkGM05Vx/D7ONW3MEJYeh3HP/qqvhv4ebWLlY/E2Z7+lel2XwTpOi28cuppPfMuS6pLsUfoOfyamz8rHjNfcLF2+5mPh21dp/HCq6RDdtY43HsOPeuas7R3T5kZmJJPoCeuK0N9r9naReFpFrHaxE8rs8w/XvWbu7xrh955yakUvkfuw1KhoTE2wUsN3Sm8ckkMSup+lgu0HHFJoD1B71p7eTS7hWPgTglVUbeAuMZPHc4PX1+2PQyC/ZHjYgwbU5be4125aNT4D4CAnlTtHf71VPayWo8QqTGeFbHB9v3o67t9MaOTwlnEyoVQ4GC24nJOckY4/HpyTaRHULX5W6lO2NfIT2pWRgtV5C6OWLqIh1jUpr+0tllWPbASiuo82OuCe9BaZ/wB1z/pooWbyxXC7dypMo8QZOBz/AGp7ZaXpVtGjySM5ZcGmHIqJ1ELDifI3YRZC2LW8I/8AA1TRkaWydopELpksrNjaB3psbWxcXMVoSxeBxz9s1kYXKQuN3XArlHddQ8tKwuabR9UFpfCWVd6Nw32rYXWi6ZrMHz0d20cigMRGgJYf7ivM42ygB64prpWqzWzeAXPhtxjsKTmwEnsp3GYmFUYyk059M1WWRrhZ0nYneOPfkUqu2AeQY70wv9QCRlZok2FcIy8YxQNhdW5tpxeQtKruDuBwQADx1B6kfgdehPGretDLBR1n1Y638vaixaDcvjb0kBwVyACOnI4FfOt5uLNlUZ2sCaqub/SgZWFjIviEjyNjaNwPGSewI/PY4A5v7e4mkWGOSO33ARqzZIHoTTvxAfISX8t2piI8HFcorUI1S4YoOvOKFp4OpKRRqdHWiVu5FkDJIykYAIodFya5jBrZwJEbSa5eXFo9tdSePG3/AJByPsaAKkbeM56VUuR+vFFeHJ4SsUIUHigICwgS3sdW2s3eiokNjceGxXMrR/zE9v06U70v42uoWBkbep+pXORWIm8zbhn9av04W7zsLqTw02Ha3+rtnHbv+lIbjo42IYyETZ678SWWoiP5a18KTnxD6+lIpr0LjbUhsdME8YbVEMflEmdvJ3EHBBPQY59TxxyBL2GKFovBuo7jegZ/D/kOTx/z1oV464xQjRkuLreNpJFUDJNbGztoLGzLSsu8jpUqVub9TcKirlEIjuGbbTG3jtoLOUyS4LcVKlSZPanpYVHWV2L6NGhjkY7epoq8g0aayM0V1tZQdq5qVK5xsbheJqZmxuTbahHKWyobn3BpXqEaQajcQBfKspI57dalSrkG55uf+P8A2UCUiXPqaLLZ5FSpRkReM6h0X/3bR4GP+Io8ppdbStH4kMnbjHvUqUA9IjMh0GlNyMqQO1Bhiv0nFSpT18kmT2RpGZsk5rhYmpUragXPpTiuGpUrp0Y6PYNfXAUDgHmt3DpsaW4ikjUrj0qVK83lO3apfxkUiJdY0W2jQyRHDelZWVDG5BxUqU/jsSNwOQgB1OK7DIBNWpNxycVKlUGTAkT/2Q=="/>
          <p:cNvSpPr>
            <a:spLocks noChangeAspect="1" noChangeArrowheads="1"/>
          </p:cNvSpPr>
          <p:nvPr/>
        </p:nvSpPr>
        <p:spPr bwMode="auto">
          <a:xfrm>
            <a:off x="77788" y="-601663"/>
            <a:ext cx="1752600" cy="12573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208900" name="Picture 4" descr="http://t2.gstatic.com/images?q=tbn:ANd9GcSPtoWdOhlkR2957A5iYb2nYt51nNXr5yczRMqSarpBvbAvXGOgzg"/>
          <p:cNvPicPr>
            <a:picLocks noChangeAspect="1" noChangeArrowheads="1"/>
          </p:cNvPicPr>
          <p:nvPr/>
        </p:nvPicPr>
        <p:blipFill>
          <a:blip r:embed="rId2" cstate="print"/>
          <a:srcRect/>
          <a:stretch>
            <a:fillRect/>
          </a:stretch>
        </p:blipFill>
        <p:spPr bwMode="auto">
          <a:xfrm>
            <a:off x="6072198" y="4143380"/>
            <a:ext cx="2562225" cy="1781176"/>
          </a:xfrm>
          <a:prstGeom prst="rect">
            <a:avLst/>
          </a:prstGeom>
          <a:noFill/>
        </p:spPr>
      </p:pic>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Rock Concert Answer</a:t>
            </a:r>
            <a:endParaRPr lang="en-NZ" dirty="0"/>
          </a:p>
        </p:txBody>
      </p:sp>
      <p:sp>
        <p:nvSpPr>
          <p:cNvPr id="3" name="Content Placeholder 2"/>
          <p:cNvSpPr>
            <a:spLocks noGrp="1"/>
          </p:cNvSpPr>
          <p:nvPr>
            <p:ph idx="1"/>
          </p:nvPr>
        </p:nvSpPr>
        <p:spPr/>
        <p:txBody>
          <a:bodyPr/>
          <a:lstStyle/>
          <a:p>
            <a:r>
              <a:rPr lang="en-AU" dirty="0" smtClean="0"/>
              <a:t>Answers will vary as there are a number of ways to estimate the floor area needed by one person. For example, if you estimate that four people can stand in 1 sq m, then 20 000 people could stand in the field.</a:t>
            </a:r>
            <a:endParaRPr lang="en-NZ" dirty="0" smtClean="0"/>
          </a:p>
          <a:p>
            <a:endParaRPr lang="en-NZ" dirty="0"/>
          </a:p>
        </p:txBody>
      </p:sp>
      <p:sp>
        <p:nvSpPr>
          <p:cNvPr id="4" name="Action Button: Back or Previous 3">
            <a:hlinkClick r:id="rId2" action="ppaction://hlinksldjump" highlightClick="1"/>
          </p:cNvPr>
          <p:cNvSpPr/>
          <p:nvPr/>
        </p:nvSpPr>
        <p:spPr>
          <a:xfrm>
            <a:off x="7143768" y="5429264"/>
            <a:ext cx="1143008" cy="7143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r>
              <a:rPr lang="en-NZ" dirty="0" smtClean="0"/>
              <a:t>Heartbeat</a:t>
            </a:r>
            <a:endParaRPr lang="en-NZ" dirty="0"/>
          </a:p>
        </p:txBody>
      </p:sp>
      <p:sp>
        <p:nvSpPr>
          <p:cNvPr id="3" name="Content Placeholder 2"/>
          <p:cNvSpPr>
            <a:spLocks noGrp="1"/>
          </p:cNvSpPr>
          <p:nvPr>
            <p:ph idx="1"/>
          </p:nvPr>
        </p:nvSpPr>
        <p:spPr>
          <a:xfrm>
            <a:off x="457200" y="857232"/>
            <a:ext cx="8229600" cy="5643602"/>
          </a:xfrm>
        </p:spPr>
        <p:txBody>
          <a:bodyPr>
            <a:normAutofit fontScale="40000" lnSpcReduction="20000"/>
          </a:bodyPr>
          <a:lstStyle/>
          <a:p>
            <a:pPr marL="0" indent="0">
              <a:buNone/>
            </a:pPr>
            <a:r>
              <a:rPr lang="en-AU" sz="5000" dirty="0" smtClean="0"/>
              <a:t>For health reasons people should limit their efforts, for instance during sports, in order not to exceed a certain heartbeat frequency. For years, the relationship between a person’s recommended maximum heart rate and the person’s age was described by the following formula:</a:t>
            </a:r>
            <a:endParaRPr lang="en-NZ" sz="5000" dirty="0" smtClean="0"/>
          </a:p>
          <a:p>
            <a:pPr marL="0" indent="0">
              <a:buNone/>
            </a:pPr>
            <a:r>
              <a:rPr lang="en-AU" sz="5000" dirty="0" smtClean="0"/>
              <a:t>Recommended maximum heart rate = 220 – age</a:t>
            </a:r>
            <a:endParaRPr lang="en-NZ" sz="5000" dirty="0" smtClean="0"/>
          </a:p>
          <a:p>
            <a:pPr marL="0" indent="0">
              <a:buNone/>
            </a:pPr>
            <a:r>
              <a:rPr lang="en-AU" sz="5000" dirty="0" smtClean="0"/>
              <a:t>Recent research has shown that this formula should be modified. The new formula is:</a:t>
            </a:r>
            <a:endParaRPr lang="en-NZ" sz="5000" dirty="0" smtClean="0"/>
          </a:p>
          <a:p>
            <a:pPr marL="0" indent="0">
              <a:buNone/>
            </a:pPr>
            <a:r>
              <a:rPr lang="en-AU" sz="5000" dirty="0" smtClean="0"/>
              <a:t>Recommended maximum heart rate = 208 – (0.7 </a:t>
            </a:r>
            <a:r>
              <a:rPr lang="en-AU" sz="5000" dirty="0" smtClean="0">
                <a:sym typeface="Symbol"/>
              </a:rPr>
              <a:t></a:t>
            </a:r>
            <a:r>
              <a:rPr lang="en-AU" sz="5000" dirty="0" smtClean="0"/>
              <a:t> age)</a:t>
            </a:r>
            <a:endParaRPr lang="en-NZ" sz="5000" dirty="0" smtClean="0"/>
          </a:p>
          <a:p>
            <a:pPr marL="0" indent="0">
              <a:buNone/>
            </a:pPr>
            <a:r>
              <a:rPr lang="en-AU" sz="5000" dirty="0" smtClean="0"/>
              <a:t>	</a:t>
            </a:r>
            <a:r>
              <a:rPr lang="en-AU" sz="5000" b="1" dirty="0" smtClean="0"/>
              <a:t>a</a:t>
            </a:r>
            <a:r>
              <a:rPr lang="en-AU" sz="5000" dirty="0" smtClean="0"/>
              <a:t>	</a:t>
            </a:r>
            <a:r>
              <a:rPr lang="en-AU" sz="5000" dirty="0" err="1" smtClean="0"/>
              <a:t>A</a:t>
            </a:r>
            <a:r>
              <a:rPr lang="en-AU" sz="5000" dirty="0" smtClean="0"/>
              <a:t> newspaper article stated: ‘A result of using the new formula instead of the old one is that the recommended maximum number of heart beats per minute for young people decreases slightly and for old people it increases slightly.’</a:t>
            </a:r>
            <a:endParaRPr lang="en-NZ" sz="5000" dirty="0" smtClean="0"/>
          </a:p>
          <a:p>
            <a:pPr marL="0" indent="0">
              <a:buNone/>
            </a:pPr>
            <a:r>
              <a:rPr lang="en-AU" sz="5000" dirty="0" smtClean="0"/>
              <a:t>From which age onwards does the recommended maximum heart rate increase as a result of the introduction of the new formula?</a:t>
            </a:r>
            <a:endParaRPr lang="en-NZ" sz="5000" dirty="0" smtClean="0"/>
          </a:p>
          <a:p>
            <a:pPr marL="0" indent="0">
              <a:buNone/>
            </a:pPr>
            <a:r>
              <a:rPr lang="en-AU" sz="5000" dirty="0" smtClean="0"/>
              <a:t>	</a:t>
            </a:r>
            <a:r>
              <a:rPr lang="en-AU" sz="5000" b="1" dirty="0" smtClean="0"/>
              <a:t>b	</a:t>
            </a:r>
            <a:r>
              <a:rPr lang="en-AU" sz="5000" dirty="0" smtClean="0"/>
              <a:t>The new formula for maximum heart rate is also used to determine when physical training is most effective. Research has shown that physical training is most effective when the heartbeat is at 80% of the recommended maximum.</a:t>
            </a:r>
            <a:endParaRPr lang="en-NZ" sz="5000" dirty="0" smtClean="0"/>
          </a:p>
          <a:p>
            <a:pPr marL="0" indent="0">
              <a:buNone/>
            </a:pPr>
            <a:r>
              <a:rPr lang="en-AU" sz="5000" dirty="0" smtClean="0"/>
              <a:t>	</a:t>
            </a:r>
            <a:r>
              <a:rPr lang="en-AU" sz="5000" b="1" dirty="0" smtClean="0"/>
              <a:t>c	</a:t>
            </a:r>
            <a:r>
              <a:rPr lang="en-AU" sz="5000" dirty="0" smtClean="0"/>
              <a:t>A sports centre is using this to refine its exercise programs. Your task is to provide them with a method for calculating the heart rate for most effective physical training for any age person.</a:t>
            </a:r>
            <a:endParaRPr lang="en-NZ" sz="5000" dirty="0" smtClean="0"/>
          </a:p>
          <a:p>
            <a:endParaRPr lang="en-NZ" dirty="0"/>
          </a:p>
        </p:txBody>
      </p:sp>
      <p:pic>
        <p:nvPicPr>
          <p:cNvPr id="207874" name="Picture 2" descr="http://t3.gstatic.com/images?q=tbn:ANd9GcSZBvP0q6N_55VPvNjxSerAj5PunWBAje0tllqFldtMMHnfSnt68g"/>
          <p:cNvPicPr>
            <a:picLocks noChangeAspect="1" noChangeArrowheads="1"/>
          </p:cNvPicPr>
          <p:nvPr/>
        </p:nvPicPr>
        <p:blipFill>
          <a:blip r:embed="rId3" cstate="print"/>
          <a:srcRect/>
          <a:stretch>
            <a:fillRect/>
          </a:stretch>
        </p:blipFill>
        <p:spPr bwMode="auto">
          <a:xfrm>
            <a:off x="7072330" y="0"/>
            <a:ext cx="1184865" cy="857232"/>
          </a:xfrm>
          <a:prstGeom prst="rect">
            <a:avLst/>
          </a:prstGeom>
          <a:noFill/>
        </p:spPr>
      </p:pic>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normAutofit fontScale="90000"/>
          </a:bodyPr>
          <a:lstStyle/>
          <a:p>
            <a:pPr algn="l"/>
            <a:r>
              <a:rPr lang="en-NZ" dirty="0" smtClean="0"/>
              <a:t>Heartbeat Answers</a:t>
            </a:r>
            <a:endParaRPr lang="en-NZ" dirty="0"/>
          </a:p>
        </p:txBody>
      </p:sp>
      <p:sp>
        <p:nvSpPr>
          <p:cNvPr id="3" name="Content Placeholder 2"/>
          <p:cNvSpPr>
            <a:spLocks noGrp="1"/>
          </p:cNvSpPr>
          <p:nvPr>
            <p:ph idx="1"/>
          </p:nvPr>
        </p:nvSpPr>
        <p:spPr>
          <a:xfrm>
            <a:off x="457200" y="1000108"/>
            <a:ext cx="4829180" cy="5126055"/>
          </a:xfrm>
        </p:spPr>
        <p:txBody>
          <a:bodyPr>
            <a:normAutofit fontScale="85000" lnSpcReduction="20000"/>
          </a:bodyPr>
          <a:lstStyle/>
          <a:p>
            <a:pPr>
              <a:buNone/>
            </a:pPr>
            <a:r>
              <a:rPr lang="en-AU" b="1" dirty="0" smtClean="0"/>
              <a:t>a</a:t>
            </a:r>
            <a:r>
              <a:rPr lang="en-AU" dirty="0" smtClean="0"/>
              <a:t>	At age 40 years – a range of methods could be used to justify this, </a:t>
            </a:r>
            <a:r>
              <a:rPr lang="en-AU" dirty="0" err="1" smtClean="0"/>
              <a:t>eg</a:t>
            </a:r>
            <a:r>
              <a:rPr lang="en-AU" dirty="0" smtClean="0"/>
              <a:t> a table of values:</a:t>
            </a:r>
          </a:p>
          <a:p>
            <a:pPr>
              <a:buNone/>
            </a:pPr>
            <a:r>
              <a:rPr lang="en-AU" dirty="0" smtClean="0"/>
              <a:t>b. Various methods – </a:t>
            </a:r>
            <a:r>
              <a:rPr lang="en-AU" dirty="0" err="1" smtClean="0"/>
              <a:t>eg</a:t>
            </a:r>
            <a:r>
              <a:rPr lang="en-AU" dirty="0" smtClean="0"/>
              <a:t> optimum heart rate = 0.8 </a:t>
            </a:r>
            <a:r>
              <a:rPr lang="en-AU" dirty="0" smtClean="0">
                <a:sym typeface="Symbol"/>
              </a:rPr>
              <a:t></a:t>
            </a:r>
            <a:r>
              <a:rPr lang="en-AU" dirty="0" smtClean="0"/>
              <a:t> (208 – (0.7 </a:t>
            </a:r>
            <a:r>
              <a:rPr lang="en-AU" dirty="0" smtClean="0">
                <a:sym typeface="Symbol"/>
              </a:rPr>
              <a:t></a:t>
            </a:r>
            <a:r>
              <a:rPr lang="en-AU" dirty="0" smtClean="0"/>
              <a:t> age))</a:t>
            </a:r>
            <a:endParaRPr lang="en-NZ" dirty="0" smtClean="0"/>
          </a:p>
          <a:p>
            <a:pPr>
              <a:buNone/>
            </a:pPr>
            <a:r>
              <a:rPr lang="en-AU" dirty="0" smtClean="0"/>
              <a:t>	Optimum heart rate = 166 – 0.56 </a:t>
            </a:r>
            <a:r>
              <a:rPr lang="en-AU" dirty="0" smtClean="0">
                <a:sym typeface="Symbol"/>
              </a:rPr>
              <a:t></a:t>
            </a:r>
            <a:r>
              <a:rPr lang="en-AU" dirty="0" smtClean="0"/>
              <a:t> age</a:t>
            </a:r>
            <a:endParaRPr lang="en-NZ" dirty="0" smtClean="0"/>
          </a:p>
          <a:p>
            <a:pPr>
              <a:buNone/>
            </a:pPr>
            <a:r>
              <a:rPr lang="en-NZ" dirty="0" smtClean="0"/>
              <a:t>		Students may also consider formulas that are less precise but easily calculated and give answers close to the optimum.</a:t>
            </a:r>
          </a:p>
          <a:p>
            <a:pPr>
              <a:buNone/>
            </a:pPr>
            <a:endParaRPr lang="en-NZ" dirty="0" smtClean="0"/>
          </a:p>
          <a:p>
            <a:pPr>
              <a:buNone/>
            </a:pPr>
            <a:endParaRPr lang="en-NZ" dirty="0"/>
          </a:p>
        </p:txBody>
      </p:sp>
      <p:graphicFrame>
        <p:nvGraphicFramePr>
          <p:cNvPr id="4" name="Table 3"/>
          <p:cNvGraphicFramePr>
            <a:graphicFrameLocks noGrp="1"/>
          </p:cNvGraphicFramePr>
          <p:nvPr/>
        </p:nvGraphicFramePr>
        <p:xfrm>
          <a:off x="5572132" y="357166"/>
          <a:ext cx="3357586" cy="4643473"/>
        </p:xfrm>
        <a:graphic>
          <a:graphicData uri="http://schemas.openxmlformats.org/drawingml/2006/table">
            <a:tbl>
              <a:tblPr/>
              <a:tblGrid>
                <a:gridCol w="948025"/>
                <a:gridCol w="1165279"/>
                <a:gridCol w="1244282"/>
              </a:tblGrid>
              <a:tr h="690051">
                <a:tc>
                  <a:txBody>
                    <a:bodyPr/>
                    <a:lstStyle/>
                    <a:p>
                      <a:pPr>
                        <a:spcAft>
                          <a:spcPts val="0"/>
                        </a:spcAft>
                        <a:tabLst>
                          <a:tab pos="226695" algn="l"/>
                          <a:tab pos="457200" algn="l"/>
                          <a:tab pos="683895" algn="l"/>
                        </a:tabLst>
                      </a:pPr>
                      <a:r>
                        <a:rPr lang="en-AU" sz="1200" b="1" dirty="0">
                          <a:latin typeface="Times New Roman"/>
                          <a:ea typeface="Times New Roman"/>
                          <a:cs typeface="Arial"/>
                        </a:rPr>
                        <a:t>Age (years)</a:t>
                      </a:r>
                      <a:endParaRPr lang="en-NZ"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226695" algn="l"/>
                          <a:tab pos="457200" algn="l"/>
                          <a:tab pos="683895" algn="l"/>
                        </a:tabLst>
                      </a:pPr>
                      <a:r>
                        <a:rPr lang="en-AU" sz="1200" b="1">
                          <a:latin typeface="Times New Roman"/>
                          <a:ea typeface="Times New Roman"/>
                          <a:cs typeface="Arial"/>
                        </a:rPr>
                        <a:t>Old formula</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226695" algn="l"/>
                          <a:tab pos="457200" algn="l"/>
                          <a:tab pos="683895" algn="l"/>
                        </a:tabLst>
                      </a:pPr>
                      <a:r>
                        <a:rPr lang="en-AU" sz="1200" b="1">
                          <a:latin typeface="Times New Roman"/>
                          <a:ea typeface="Times New Roman"/>
                          <a:cs typeface="Arial"/>
                        </a:rPr>
                        <a:t>New formula</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402">
                <a:tc>
                  <a:txBody>
                    <a:bodyPr/>
                    <a:lstStyle/>
                    <a:p>
                      <a:pPr>
                        <a:spcAft>
                          <a:spcPts val="0"/>
                        </a:spcAft>
                        <a:tabLst>
                          <a:tab pos="226695" algn="l"/>
                          <a:tab pos="457200" algn="l"/>
                          <a:tab pos="683895" algn="l"/>
                        </a:tabLst>
                      </a:pPr>
                      <a:r>
                        <a:rPr lang="en-AU" sz="1200">
                          <a:latin typeface="Times New Roman"/>
                          <a:ea typeface="Times New Roman"/>
                          <a:cs typeface="Arial"/>
                        </a:rPr>
                        <a:t>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226695" algn="l"/>
                          <a:tab pos="457200" algn="l"/>
                          <a:tab pos="683895" algn="l"/>
                        </a:tabLst>
                      </a:pPr>
                      <a:r>
                        <a:rPr lang="en-AU" sz="1200">
                          <a:latin typeface="Times New Roman"/>
                          <a:ea typeface="Times New Roman"/>
                          <a:cs typeface="Arial"/>
                        </a:rPr>
                        <a:t>220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226695" algn="l"/>
                          <a:tab pos="457200" algn="l"/>
                          <a:tab pos="683895" algn="l"/>
                        </a:tabLst>
                      </a:pPr>
                      <a:r>
                        <a:rPr lang="en-AU" sz="1200">
                          <a:latin typeface="Times New Roman"/>
                          <a:ea typeface="Times New Roman"/>
                          <a:cs typeface="Arial"/>
                        </a:rPr>
                        <a:t>208</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402">
                <a:tc>
                  <a:txBody>
                    <a:bodyPr/>
                    <a:lstStyle/>
                    <a:p>
                      <a:pPr>
                        <a:spcAft>
                          <a:spcPts val="0"/>
                        </a:spcAft>
                        <a:tabLst>
                          <a:tab pos="226695" algn="l"/>
                          <a:tab pos="457200" algn="l"/>
                          <a:tab pos="683895" algn="l"/>
                        </a:tabLst>
                      </a:pPr>
                      <a:r>
                        <a:rPr lang="en-AU" sz="1200">
                          <a:latin typeface="Times New Roman"/>
                          <a:ea typeface="Times New Roman"/>
                          <a:cs typeface="Arial"/>
                        </a:rPr>
                        <a:t>10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226695" algn="l"/>
                          <a:tab pos="457200" algn="l"/>
                          <a:tab pos="683895" algn="l"/>
                        </a:tabLst>
                      </a:pPr>
                      <a:r>
                        <a:rPr lang="en-AU" sz="1200">
                          <a:latin typeface="Times New Roman"/>
                          <a:ea typeface="Times New Roman"/>
                          <a:cs typeface="Arial"/>
                        </a:rPr>
                        <a:t>210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226695" algn="l"/>
                          <a:tab pos="457200" algn="l"/>
                          <a:tab pos="683895" algn="l"/>
                        </a:tabLst>
                      </a:pPr>
                      <a:r>
                        <a:rPr lang="en-AU" sz="1200">
                          <a:latin typeface="Times New Roman"/>
                          <a:ea typeface="Times New Roman"/>
                          <a:cs typeface="Arial"/>
                        </a:rPr>
                        <a:t>201</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402">
                <a:tc>
                  <a:txBody>
                    <a:bodyPr/>
                    <a:lstStyle/>
                    <a:p>
                      <a:pPr>
                        <a:spcAft>
                          <a:spcPts val="0"/>
                        </a:spcAft>
                        <a:tabLst>
                          <a:tab pos="226695" algn="l"/>
                          <a:tab pos="457200" algn="l"/>
                          <a:tab pos="683895" algn="l"/>
                        </a:tabLst>
                      </a:pPr>
                      <a:r>
                        <a:rPr lang="en-AU" sz="1200">
                          <a:latin typeface="Times New Roman"/>
                          <a:ea typeface="Times New Roman"/>
                          <a:cs typeface="Arial"/>
                        </a:rPr>
                        <a:t>20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226695" algn="l"/>
                          <a:tab pos="457200" algn="l"/>
                          <a:tab pos="683895" algn="l"/>
                        </a:tabLst>
                      </a:pPr>
                      <a:r>
                        <a:rPr lang="en-AU" sz="1200">
                          <a:latin typeface="Times New Roman"/>
                          <a:ea typeface="Times New Roman"/>
                          <a:cs typeface="Arial"/>
                        </a:rPr>
                        <a:t>200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226695" algn="l"/>
                          <a:tab pos="457200" algn="l"/>
                          <a:tab pos="683895" algn="l"/>
                        </a:tabLst>
                      </a:pPr>
                      <a:r>
                        <a:rPr lang="en-AU" sz="1200">
                          <a:latin typeface="Times New Roman"/>
                          <a:ea typeface="Times New Roman"/>
                          <a:cs typeface="Arial"/>
                        </a:rPr>
                        <a:t>194</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402">
                <a:tc>
                  <a:txBody>
                    <a:bodyPr/>
                    <a:lstStyle/>
                    <a:p>
                      <a:pPr>
                        <a:spcAft>
                          <a:spcPts val="0"/>
                        </a:spcAft>
                        <a:tabLst>
                          <a:tab pos="226695" algn="l"/>
                          <a:tab pos="457200" algn="l"/>
                          <a:tab pos="683895" algn="l"/>
                        </a:tabLst>
                      </a:pPr>
                      <a:r>
                        <a:rPr lang="en-AU" sz="1200">
                          <a:latin typeface="Times New Roman"/>
                          <a:ea typeface="Times New Roman"/>
                          <a:cs typeface="Arial"/>
                        </a:rPr>
                        <a:t>30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226695" algn="l"/>
                          <a:tab pos="457200" algn="l"/>
                          <a:tab pos="683895" algn="l"/>
                        </a:tabLst>
                      </a:pPr>
                      <a:r>
                        <a:rPr lang="en-AU" sz="1200">
                          <a:latin typeface="Times New Roman"/>
                          <a:ea typeface="Times New Roman"/>
                          <a:cs typeface="Arial"/>
                        </a:rPr>
                        <a:t>190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226695" algn="l"/>
                          <a:tab pos="457200" algn="l"/>
                          <a:tab pos="683895" algn="l"/>
                        </a:tabLst>
                      </a:pPr>
                      <a:r>
                        <a:rPr lang="en-AU" sz="1200">
                          <a:latin typeface="Times New Roman"/>
                          <a:ea typeface="Times New Roman"/>
                          <a:cs typeface="Arial"/>
                        </a:rPr>
                        <a:t>187</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402">
                <a:tc>
                  <a:txBody>
                    <a:bodyPr/>
                    <a:lstStyle/>
                    <a:p>
                      <a:pPr>
                        <a:spcAft>
                          <a:spcPts val="0"/>
                        </a:spcAft>
                        <a:tabLst>
                          <a:tab pos="226695" algn="l"/>
                          <a:tab pos="457200" algn="l"/>
                          <a:tab pos="683895" algn="l"/>
                        </a:tabLst>
                      </a:pPr>
                      <a:r>
                        <a:rPr lang="en-AU" sz="1200">
                          <a:latin typeface="Times New Roman"/>
                          <a:ea typeface="Times New Roman"/>
                          <a:cs typeface="Arial"/>
                        </a:rPr>
                        <a:t>40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spcAft>
                          <a:spcPts val="0"/>
                        </a:spcAft>
                        <a:tabLst>
                          <a:tab pos="226695" algn="l"/>
                          <a:tab pos="457200" algn="l"/>
                          <a:tab pos="683895" algn="l"/>
                        </a:tabLst>
                      </a:pPr>
                      <a:r>
                        <a:rPr lang="en-AU" sz="1200">
                          <a:latin typeface="Times New Roman"/>
                          <a:ea typeface="Times New Roman"/>
                          <a:cs typeface="Arial"/>
                        </a:rPr>
                        <a:t>180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spcAft>
                          <a:spcPts val="0"/>
                        </a:spcAft>
                        <a:tabLst>
                          <a:tab pos="226695" algn="l"/>
                          <a:tab pos="457200" algn="l"/>
                          <a:tab pos="683895" algn="l"/>
                        </a:tabLst>
                      </a:pPr>
                      <a:r>
                        <a:rPr lang="en-AU" sz="1200">
                          <a:latin typeface="Times New Roman"/>
                          <a:ea typeface="Times New Roman"/>
                          <a:cs typeface="Arial"/>
                        </a:rPr>
                        <a:t>180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59402">
                <a:tc>
                  <a:txBody>
                    <a:bodyPr/>
                    <a:lstStyle/>
                    <a:p>
                      <a:pPr>
                        <a:spcAft>
                          <a:spcPts val="0"/>
                        </a:spcAft>
                        <a:tabLst>
                          <a:tab pos="226695" algn="l"/>
                          <a:tab pos="457200" algn="l"/>
                          <a:tab pos="683895" algn="l"/>
                        </a:tabLst>
                      </a:pPr>
                      <a:r>
                        <a:rPr lang="en-AU" sz="1200">
                          <a:latin typeface="Times New Roman"/>
                          <a:ea typeface="Times New Roman"/>
                          <a:cs typeface="Arial"/>
                        </a:rPr>
                        <a:t>50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226695" algn="l"/>
                          <a:tab pos="457200" algn="l"/>
                          <a:tab pos="683895" algn="l"/>
                        </a:tabLst>
                      </a:pPr>
                      <a:r>
                        <a:rPr lang="en-AU" sz="1200">
                          <a:latin typeface="Times New Roman"/>
                          <a:ea typeface="Times New Roman"/>
                          <a:cs typeface="Arial"/>
                        </a:rPr>
                        <a:t>170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226695" algn="l"/>
                          <a:tab pos="457200" algn="l"/>
                          <a:tab pos="683895" algn="l"/>
                        </a:tabLst>
                      </a:pPr>
                      <a:r>
                        <a:rPr lang="en-AU" sz="1200">
                          <a:latin typeface="Times New Roman"/>
                          <a:ea typeface="Times New Roman"/>
                          <a:cs typeface="Arial"/>
                        </a:rPr>
                        <a:t>173</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402">
                <a:tc>
                  <a:txBody>
                    <a:bodyPr/>
                    <a:lstStyle/>
                    <a:p>
                      <a:pPr>
                        <a:spcAft>
                          <a:spcPts val="0"/>
                        </a:spcAft>
                        <a:tabLst>
                          <a:tab pos="226695" algn="l"/>
                          <a:tab pos="457200" algn="l"/>
                          <a:tab pos="683895" algn="l"/>
                        </a:tabLst>
                      </a:pPr>
                      <a:r>
                        <a:rPr lang="en-AU" sz="1200">
                          <a:latin typeface="Times New Roman"/>
                          <a:ea typeface="Times New Roman"/>
                          <a:cs typeface="Arial"/>
                        </a:rPr>
                        <a:t>60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226695" algn="l"/>
                          <a:tab pos="457200" algn="l"/>
                          <a:tab pos="683895" algn="l"/>
                        </a:tabLst>
                      </a:pPr>
                      <a:r>
                        <a:rPr lang="en-AU" sz="1200">
                          <a:latin typeface="Times New Roman"/>
                          <a:ea typeface="Times New Roman"/>
                          <a:cs typeface="Arial"/>
                        </a:rPr>
                        <a:t>160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226695" algn="l"/>
                          <a:tab pos="457200" algn="l"/>
                          <a:tab pos="683895" algn="l"/>
                        </a:tabLst>
                      </a:pPr>
                      <a:r>
                        <a:rPr lang="en-AU" sz="1200">
                          <a:latin typeface="Times New Roman"/>
                          <a:ea typeface="Times New Roman"/>
                          <a:cs typeface="Arial"/>
                        </a:rPr>
                        <a:t>166</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402">
                <a:tc>
                  <a:txBody>
                    <a:bodyPr/>
                    <a:lstStyle/>
                    <a:p>
                      <a:pPr>
                        <a:spcAft>
                          <a:spcPts val="0"/>
                        </a:spcAft>
                        <a:tabLst>
                          <a:tab pos="226695" algn="l"/>
                          <a:tab pos="457200" algn="l"/>
                          <a:tab pos="683895" algn="l"/>
                        </a:tabLst>
                      </a:pPr>
                      <a:r>
                        <a:rPr lang="en-AU" sz="1200">
                          <a:latin typeface="Times New Roman"/>
                          <a:ea typeface="Times New Roman"/>
                          <a:cs typeface="Arial"/>
                        </a:rPr>
                        <a:t>70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226695" algn="l"/>
                          <a:tab pos="457200" algn="l"/>
                          <a:tab pos="683895" algn="l"/>
                        </a:tabLst>
                      </a:pPr>
                      <a:r>
                        <a:rPr lang="en-AU" sz="1200">
                          <a:latin typeface="Times New Roman"/>
                          <a:ea typeface="Times New Roman"/>
                          <a:cs typeface="Arial"/>
                        </a:rPr>
                        <a:t>150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226695" algn="l"/>
                          <a:tab pos="457200" algn="l"/>
                          <a:tab pos="683895" algn="l"/>
                        </a:tabLst>
                      </a:pPr>
                      <a:r>
                        <a:rPr lang="en-AU" sz="1200">
                          <a:latin typeface="Times New Roman"/>
                          <a:ea typeface="Times New Roman"/>
                          <a:cs typeface="Arial"/>
                        </a:rPr>
                        <a:t>159</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402">
                <a:tc>
                  <a:txBody>
                    <a:bodyPr/>
                    <a:lstStyle/>
                    <a:p>
                      <a:pPr>
                        <a:spcAft>
                          <a:spcPts val="0"/>
                        </a:spcAft>
                        <a:tabLst>
                          <a:tab pos="226695" algn="l"/>
                          <a:tab pos="457200" algn="l"/>
                          <a:tab pos="683895" algn="l"/>
                        </a:tabLst>
                      </a:pPr>
                      <a:r>
                        <a:rPr lang="en-AU" sz="1200">
                          <a:latin typeface="Times New Roman"/>
                          <a:ea typeface="Times New Roman"/>
                          <a:cs typeface="Arial"/>
                        </a:rPr>
                        <a:t>80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226695" algn="l"/>
                          <a:tab pos="457200" algn="l"/>
                          <a:tab pos="683895" algn="l"/>
                        </a:tabLst>
                      </a:pPr>
                      <a:r>
                        <a:rPr lang="en-AU" sz="1200">
                          <a:latin typeface="Times New Roman"/>
                          <a:ea typeface="Times New Roman"/>
                          <a:cs typeface="Arial"/>
                        </a:rPr>
                        <a:t>140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226695" algn="l"/>
                          <a:tab pos="457200" algn="l"/>
                          <a:tab pos="683895" algn="l"/>
                        </a:tabLst>
                      </a:pPr>
                      <a:r>
                        <a:rPr lang="en-AU" sz="1200">
                          <a:latin typeface="Times New Roman"/>
                          <a:ea typeface="Times New Roman"/>
                          <a:cs typeface="Arial"/>
                        </a:rPr>
                        <a:t>152</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402">
                <a:tc>
                  <a:txBody>
                    <a:bodyPr/>
                    <a:lstStyle/>
                    <a:p>
                      <a:pPr>
                        <a:spcAft>
                          <a:spcPts val="0"/>
                        </a:spcAft>
                        <a:tabLst>
                          <a:tab pos="226695" algn="l"/>
                          <a:tab pos="457200" algn="l"/>
                          <a:tab pos="683895" algn="l"/>
                        </a:tabLst>
                      </a:pPr>
                      <a:r>
                        <a:rPr lang="en-AU" sz="1200">
                          <a:latin typeface="Times New Roman"/>
                          <a:ea typeface="Times New Roman"/>
                          <a:cs typeface="Arial"/>
                        </a:rPr>
                        <a:t>90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226695" algn="l"/>
                          <a:tab pos="457200" algn="l"/>
                          <a:tab pos="683895" algn="l"/>
                        </a:tabLst>
                      </a:pPr>
                      <a:r>
                        <a:rPr lang="en-AU" sz="1200">
                          <a:latin typeface="Times New Roman"/>
                          <a:ea typeface="Times New Roman"/>
                          <a:cs typeface="Arial"/>
                        </a:rPr>
                        <a:t>130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226695" algn="l"/>
                          <a:tab pos="457200" algn="l"/>
                          <a:tab pos="683895" algn="l"/>
                        </a:tabLst>
                      </a:pPr>
                      <a:r>
                        <a:rPr lang="en-AU" sz="1200">
                          <a:latin typeface="Times New Roman"/>
                          <a:ea typeface="Times New Roman"/>
                          <a:cs typeface="Arial"/>
                        </a:rPr>
                        <a:t>145</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402">
                <a:tc>
                  <a:txBody>
                    <a:bodyPr/>
                    <a:lstStyle/>
                    <a:p>
                      <a:pPr>
                        <a:spcAft>
                          <a:spcPts val="0"/>
                        </a:spcAft>
                        <a:tabLst>
                          <a:tab pos="226695" algn="l"/>
                          <a:tab pos="457200" algn="l"/>
                          <a:tab pos="683895" algn="l"/>
                        </a:tabLst>
                      </a:pPr>
                      <a:r>
                        <a:rPr lang="en-AU" sz="1200">
                          <a:latin typeface="Times New Roman"/>
                          <a:ea typeface="Times New Roman"/>
                          <a:cs typeface="Arial"/>
                        </a:rPr>
                        <a:t>100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226695" algn="l"/>
                          <a:tab pos="457200" algn="l"/>
                          <a:tab pos="683895" algn="l"/>
                        </a:tabLst>
                      </a:pPr>
                      <a:r>
                        <a:rPr lang="en-AU" sz="1200">
                          <a:latin typeface="Times New Roman"/>
                          <a:ea typeface="Times New Roman"/>
                          <a:cs typeface="Arial"/>
                        </a:rPr>
                        <a:t>120</a:t>
                      </a:r>
                      <a:endParaRPr lang="en-NZ" sz="120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226695" algn="l"/>
                          <a:tab pos="457200" algn="l"/>
                          <a:tab pos="683895" algn="l"/>
                        </a:tabLst>
                      </a:pPr>
                      <a:r>
                        <a:rPr lang="en-AU" sz="1200" dirty="0">
                          <a:latin typeface="Times New Roman"/>
                          <a:ea typeface="Times New Roman"/>
                          <a:cs typeface="Arial"/>
                        </a:rPr>
                        <a:t>138</a:t>
                      </a:r>
                      <a:endParaRPr lang="en-NZ" sz="1200" dirty="0">
                        <a:latin typeface="Times New Roman"/>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Action Button: Back or Previous 4">
            <a:hlinkClick r:id="rId3" action="ppaction://hlinksldjump" highlightClick="1"/>
          </p:cNvPr>
          <p:cNvSpPr/>
          <p:nvPr/>
        </p:nvSpPr>
        <p:spPr>
          <a:xfrm>
            <a:off x="7143768" y="5429264"/>
            <a:ext cx="1143008" cy="7143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829312" cy="654032"/>
          </a:xfrm>
        </p:spPr>
        <p:txBody>
          <a:bodyPr>
            <a:normAutofit fontScale="90000"/>
          </a:bodyPr>
          <a:lstStyle/>
          <a:p>
            <a:r>
              <a:rPr lang="en-NZ" dirty="0" smtClean="0"/>
              <a:t>Exchange Student</a:t>
            </a:r>
            <a:endParaRPr lang="en-NZ" dirty="0"/>
          </a:p>
        </p:txBody>
      </p:sp>
      <p:sp>
        <p:nvSpPr>
          <p:cNvPr id="3" name="Content Placeholder 2"/>
          <p:cNvSpPr>
            <a:spLocks noGrp="1"/>
          </p:cNvSpPr>
          <p:nvPr>
            <p:ph idx="1"/>
          </p:nvPr>
        </p:nvSpPr>
        <p:spPr>
          <a:xfrm>
            <a:off x="214282" y="1142984"/>
            <a:ext cx="8929718" cy="5500726"/>
          </a:xfrm>
        </p:spPr>
        <p:txBody>
          <a:bodyPr>
            <a:normAutofit fontScale="62500" lnSpcReduction="20000"/>
          </a:bodyPr>
          <a:lstStyle/>
          <a:p>
            <a:pPr marL="0" indent="0">
              <a:buNone/>
            </a:pPr>
            <a:r>
              <a:rPr lang="en-AU" dirty="0" err="1" smtClean="0"/>
              <a:t>Liping</a:t>
            </a:r>
            <a:r>
              <a:rPr lang="en-AU" dirty="0" smtClean="0"/>
              <a:t> from Singapore was preparing to go to South Africa as an exchange student for 3 months. She needed to change some Singapore dollars (SGD) into South African rand (ZAR).</a:t>
            </a:r>
            <a:endParaRPr lang="en-NZ" dirty="0" smtClean="0"/>
          </a:p>
          <a:p>
            <a:pPr marL="442913" indent="-442913">
              <a:buNone/>
            </a:pPr>
            <a:r>
              <a:rPr lang="en-AU" dirty="0" smtClean="0"/>
              <a:t>	</a:t>
            </a:r>
            <a:r>
              <a:rPr lang="en-AU" b="1" dirty="0" smtClean="0"/>
              <a:t>a</a:t>
            </a:r>
            <a:r>
              <a:rPr lang="en-AU" dirty="0" smtClean="0"/>
              <a:t>	</a:t>
            </a:r>
            <a:r>
              <a:rPr lang="en-AU" dirty="0" err="1" smtClean="0"/>
              <a:t>Liping</a:t>
            </a:r>
            <a:r>
              <a:rPr lang="en-AU" dirty="0" smtClean="0"/>
              <a:t> found out that the exchange rate between Singapore dollars and South African rand was 1 SGD = 4.2 ZAR.</a:t>
            </a:r>
            <a:endParaRPr lang="en-NZ" dirty="0" smtClean="0"/>
          </a:p>
          <a:p>
            <a:pPr>
              <a:buNone/>
            </a:pPr>
            <a:r>
              <a:rPr lang="en-AU" dirty="0" err="1" smtClean="0"/>
              <a:t>Liping</a:t>
            </a:r>
            <a:r>
              <a:rPr lang="en-AU" dirty="0" smtClean="0"/>
              <a:t> changed 3000 Singapore dollars into South African rand at this exchange rate. How much money in South African rand did she get?</a:t>
            </a:r>
            <a:endParaRPr lang="en-NZ" dirty="0" smtClean="0"/>
          </a:p>
          <a:p>
            <a:pPr>
              <a:buNone/>
            </a:pPr>
            <a:r>
              <a:rPr lang="en-AU" dirty="0" smtClean="0"/>
              <a:t>	</a:t>
            </a:r>
            <a:r>
              <a:rPr lang="en-AU" b="1" dirty="0" smtClean="0"/>
              <a:t>b	</a:t>
            </a:r>
            <a:r>
              <a:rPr lang="en-AU" dirty="0" smtClean="0"/>
              <a:t>On returning to Singapore after 3 months, </a:t>
            </a:r>
            <a:r>
              <a:rPr lang="en-AU" dirty="0" err="1" smtClean="0"/>
              <a:t>Liping</a:t>
            </a:r>
            <a:r>
              <a:rPr lang="en-AU" dirty="0" smtClean="0"/>
              <a:t> had 3900 ZAR left. She changed this back to Singapore dollars, noting that the exchange rate was now 1 SGD = 4.0 ZAR. How much money in Singapore dollars did </a:t>
            </a:r>
            <a:r>
              <a:rPr lang="en-AU" dirty="0" err="1" smtClean="0"/>
              <a:t>Liping</a:t>
            </a:r>
            <a:r>
              <a:rPr lang="en-AU" dirty="0" smtClean="0"/>
              <a:t> get?</a:t>
            </a:r>
            <a:endParaRPr lang="en-NZ" dirty="0" smtClean="0"/>
          </a:p>
          <a:p>
            <a:pPr>
              <a:buNone/>
            </a:pPr>
            <a:r>
              <a:rPr lang="en-AU" dirty="0" smtClean="0"/>
              <a:t>	</a:t>
            </a:r>
            <a:r>
              <a:rPr lang="en-AU" b="1" dirty="0" smtClean="0"/>
              <a:t>c	</a:t>
            </a:r>
            <a:r>
              <a:rPr lang="en-AU" dirty="0" smtClean="0"/>
              <a:t>During these 3 months, the exchange rate had changed from 4.2 to 4.0 ZAR per SGD. Was it in </a:t>
            </a:r>
            <a:r>
              <a:rPr lang="en-AU" dirty="0" err="1" smtClean="0"/>
              <a:t>Liping’s</a:t>
            </a:r>
            <a:r>
              <a:rPr lang="en-AU" dirty="0" smtClean="0"/>
              <a:t> favour that the exchange rate now was 4.0 ZAR instead of 4.2 ZAR when she changed her South African rand back to Singapore dollars? Give an explanation to support your answer.</a:t>
            </a:r>
            <a:endParaRPr lang="en-NZ" dirty="0" smtClean="0"/>
          </a:p>
          <a:p>
            <a:pPr>
              <a:buNone/>
            </a:pPr>
            <a:r>
              <a:rPr lang="en-AU" dirty="0" smtClean="0"/>
              <a:t>	</a:t>
            </a:r>
            <a:r>
              <a:rPr lang="en-AU" b="1" dirty="0" smtClean="0"/>
              <a:t>d	</a:t>
            </a:r>
            <a:r>
              <a:rPr lang="en-AU" dirty="0" smtClean="0"/>
              <a:t>Once she gets back home, </a:t>
            </a:r>
            <a:r>
              <a:rPr lang="en-AU" dirty="0" err="1" smtClean="0"/>
              <a:t>Liping</a:t>
            </a:r>
            <a:r>
              <a:rPr lang="en-AU" dirty="0" smtClean="0"/>
              <a:t> wonders if it would be possible to change money from Singapore dollars to South African rand, spend enough money to live in South Africa for 3 months, and exchange the South African rand that she had left for the same amount of Singapore dollars that she started with. Investigate to see under what conditions, if any, this would be possible. Explain your answer clearly.</a:t>
            </a:r>
            <a:endParaRPr lang="en-NZ" dirty="0" smtClean="0"/>
          </a:p>
        </p:txBody>
      </p:sp>
      <p:pic>
        <p:nvPicPr>
          <p:cNvPr id="206850" name="Picture 2" descr="http://t3.gstatic.com/images?q=tbn:ANd9GcR8CsR8Lr3Kum5_rIy6hSB1WybBhXdLcdSbQ_FQk2Y6SX3bpZc47Q"/>
          <p:cNvPicPr>
            <a:picLocks noChangeAspect="1" noChangeArrowheads="1"/>
          </p:cNvPicPr>
          <p:nvPr/>
        </p:nvPicPr>
        <p:blipFill>
          <a:blip r:embed="rId2" cstate="print"/>
          <a:srcRect/>
          <a:stretch>
            <a:fillRect/>
          </a:stretch>
        </p:blipFill>
        <p:spPr bwMode="auto">
          <a:xfrm>
            <a:off x="6643702" y="0"/>
            <a:ext cx="2285984" cy="1161135"/>
          </a:xfrm>
          <a:prstGeom prst="rect">
            <a:avLst/>
          </a:prstGeom>
          <a:noFill/>
        </p:spPr>
      </p:pic>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Exchange student Answers</a:t>
            </a:r>
            <a:endParaRPr lang="en-NZ" dirty="0"/>
          </a:p>
        </p:txBody>
      </p:sp>
      <p:sp>
        <p:nvSpPr>
          <p:cNvPr id="3" name="Content Placeholder 2"/>
          <p:cNvSpPr>
            <a:spLocks noGrp="1"/>
          </p:cNvSpPr>
          <p:nvPr>
            <p:ph idx="1"/>
          </p:nvPr>
        </p:nvSpPr>
        <p:spPr/>
        <p:txBody>
          <a:bodyPr>
            <a:normAutofit fontScale="70000" lnSpcReduction="20000"/>
          </a:bodyPr>
          <a:lstStyle/>
          <a:p>
            <a:pPr>
              <a:buNone/>
            </a:pPr>
            <a:r>
              <a:rPr lang="en-AU" sz="3400" dirty="0" err="1" smtClean="0"/>
              <a:t>Liping</a:t>
            </a:r>
            <a:r>
              <a:rPr lang="en-AU" sz="3400" dirty="0" smtClean="0"/>
              <a:t> from Singapore was preparing to go to South Africa as an exchange student for 3 months. She needed to change some Singapore dollars (SGD) into South African rand (ZAR).</a:t>
            </a:r>
            <a:endParaRPr lang="en-NZ" sz="3400" dirty="0" smtClean="0"/>
          </a:p>
          <a:p>
            <a:pPr>
              <a:buNone/>
            </a:pPr>
            <a:r>
              <a:rPr lang="en-AU" sz="3400" dirty="0" smtClean="0"/>
              <a:t>	</a:t>
            </a:r>
            <a:r>
              <a:rPr lang="en-AU" sz="3400" b="1" dirty="0" smtClean="0"/>
              <a:t>a</a:t>
            </a:r>
            <a:r>
              <a:rPr lang="en-AU" sz="3400" dirty="0" smtClean="0"/>
              <a:t>	3000 SGD = 12 600 ZAR</a:t>
            </a:r>
            <a:endParaRPr lang="en-NZ" sz="3400" dirty="0" smtClean="0"/>
          </a:p>
          <a:p>
            <a:pPr>
              <a:buNone/>
            </a:pPr>
            <a:r>
              <a:rPr lang="en-AU" sz="3400" dirty="0" smtClean="0"/>
              <a:t>	</a:t>
            </a:r>
            <a:r>
              <a:rPr lang="en-AU" sz="3400" b="1" dirty="0" smtClean="0"/>
              <a:t>b	</a:t>
            </a:r>
            <a:r>
              <a:rPr lang="en-AU" sz="3400" dirty="0" smtClean="0"/>
              <a:t>3900 ZAR = 975 SGD</a:t>
            </a:r>
            <a:endParaRPr lang="en-NZ" sz="3400" dirty="0" smtClean="0"/>
          </a:p>
          <a:p>
            <a:pPr>
              <a:buNone/>
            </a:pPr>
            <a:r>
              <a:rPr lang="en-AU" sz="3400" dirty="0" smtClean="0"/>
              <a:t>	</a:t>
            </a:r>
            <a:r>
              <a:rPr lang="en-AU" sz="3400" b="1" dirty="0" smtClean="0"/>
              <a:t>c	</a:t>
            </a:r>
            <a:r>
              <a:rPr lang="en-AU" sz="3400" dirty="0" smtClean="0"/>
              <a:t>In her favour, as when she converted back she got more SGD than she would have if the exchange rate had stayed the same.</a:t>
            </a:r>
            <a:endParaRPr lang="en-NZ" sz="3400" dirty="0" smtClean="0"/>
          </a:p>
          <a:p>
            <a:pPr>
              <a:buNone/>
            </a:pPr>
            <a:r>
              <a:rPr lang="en-AU" sz="3400" dirty="0" smtClean="0"/>
              <a:t>	</a:t>
            </a:r>
            <a:r>
              <a:rPr lang="en-AU" sz="3400" b="1" dirty="0" smtClean="0"/>
              <a:t>d	</a:t>
            </a:r>
            <a:r>
              <a:rPr lang="en-AU" sz="3400" dirty="0" smtClean="0"/>
              <a:t>Answers will vary. For example, if the exchange rate started at 4.2 and she started with 3000 SGD, and she spent the same amount, then the exchange rate would need to drop to 1.3 for her to end up with 3000 SGD when she converts back.</a:t>
            </a:r>
            <a:endParaRPr lang="en-NZ" sz="3400" dirty="0" smtClean="0"/>
          </a:p>
          <a:p>
            <a:pPr>
              <a:buNone/>
            </a:pPr>
            <a:endParaRPr lang="en-NZ" sz="3400" b="1" dirty="0" smtClean="0"/>
          </a:p>
        </p:txBody>
      </p:sp>
      <p:sp>
        <p:nvSpPr>
          <p:cNvPr id="4" name="Action Button: Back or Previous 3">
            <a:hlinkClick r:id="rId2" action="ppaction://hlinksldjump" highlightClick="1"/>
          </p:cNvPr>
          <p:cNvSpPr/>
          <p:nvPr/>
        </p:nvSpPr>
        <p:spPr>
          <a:xfrm>
            <a:off x="7143768" y="5643578"/>
            <a:ext cx="1143008" cy="7143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5614998" cy="1000108"/>
          </a:xfrm>
        </p:spPr>
        <p:txBody>
          <a:bodyPr/>
          <a:lstStyle/>
          <a:p>
            <a:r>
              <a:rPr lang="en-NZ" dirty="0" smtClean="0"/>
              <a:t>Travel Agency</a:t>
            </a:r>
            <a:endParaRPr lang="en-NZ" dirty="0"/>
          </a:p>
        </p:txBody>
      </p:sp>
      <p:sp>
        <p:nvSpPr>
          <p:cNvPr id="3" name="Content Placeholder 2"/>
          <p:cNvSpPr>
            <a:spLocks noGrp="1"/>
          </p:cNvSpPr>
          <p:nvPr>
            <p:ph idx="1"/>
          </p:nvPr>
        </p:nvSpPr>
        <p:spPr>
          <a:xfrm>
            <a:off x="285720" y="928670"/>
            <a:ext cx="8858280" cy="5197493"/>
          </a:xfrm>
        </p:spPr>
        <p:txBody>
          <a:bodyPr>
            <a:noAutofit/>
          </a:bodyPr>
          <a:lstStyle/>
          <a:p>
            <a:pPr marL="0" indent="0">
              <a:buNone/>
            </a:pPr>
            <a:r>
              <a:rPr lang="en-NZ" sz="2400" dirty="0" smtClean="0"/>
              <a:t>The travel agency’s prices for a flight to Singapore have increased each year since 2001. In November 2001, the price was $985.</a:t>
            </a:r>
          </a:p>
          <a:p>
            <a:pPr marL="0" indent="0">
              <a:buNone/>
            </a:pPr>
            <a:r>
              <a:rPr lang="en-NZ" sz="2400" dirty="0" smtClean="0"/>
              <a:t>During each of the next three years there was an increase of 2.5% on the previous year’s price. By November 2005, the price had increased by 2.8% on the previous year’s price.</a:t>
            </a:r>
          </a:p>
          <a:p>
            <a:pPr marL="0" indent="0">
              <a:buNone/>
            </a:pPr>
            <a:r>
              <a:rPr lang="en-NZ" sz="2400" dirty="0" smtClean="0"/>
              <a:t>By November 2006, the price had increased again – this time by a further 3.4%. By November 2007, the price had increased yet again – this time by a further 5.7%.</a:t>
            </a:r>
          </a:p>
          <a:p>
            <a:pPr marL="0" indent="0">
              <a:buNone/>
            </a:pPr>
            <a:r>
              <a:rPr lang="en-NZ" sz="2400" dirty="0" smtClean="0"/>
              <a:t>In December 2007, the travel agency is planning to advertise Singapore flights at “</a:t>
            </a:r>
            <a:r>
              <a:rPr lang="en-NZ" sz="2400" b="1" dirty="0" smtClean="0"/>
              <a:t>less than November 2001 prices”.</a:t>
            </a:r>
          </a:p>
          <a:p>
            <a:pPr marL="0" indent="0">
              <a:buNone/>
            </a:pPr>
            <a:r>
              <a:rPr lang="en-NZ" sz="2400" dirty="0" smtClean="0"/>
              <a:t>There are serious penalties for false advertising claims, so the travel agency want to be sure their advertisement is not false.</a:t>
            </a:r>
          </a:p>
          <a:p>
            <a:pPr marL="0" indent="0">
              <a:buNone/>
            </a:pPr>
            <a:r>
              <a:rPr lang="en-NZ" sz="2400" dirty="0" smtClean="0"/>
              <a:t>Calculate the minimum percentage discount they will have to offer on their November 2007 price for their claim to be true.</a:t>
            </a:r>
          </a:p>
          <a:p>
            <a:pPr>
              <a:buNone/>
            </a:pPr>
            <a:r>
              <a:rPr lang="en-NZ" sz="2400" b="1" dirty="0" smtClean="0"/>
              <a:t>.</a:t>
            </a:r>
            <a:endParaRPr lang="en-NZ" sz="2400" dirty="0"/>
          </a:p>
        </p:txBody>
      </p:sp>
      <p:pic>
        <p:nvPicPr>
          <p:cNvPr id="232450" name="Picture 2" descr="http://t1.gstatic.com/images?q=tbn:ANd9GcR3GVy4mY6mBG3x1VV8GwqLMMUOYJBHucifQUCq3rxopGFlkqiE"/>
          <p:cNvPicPr>
            <a:picLocks noChangeAspect="1" noChangeArrowheads="1"/>
          </p:cNvPicPr>
          <p:nvPr/>
        </p:nvPicPr>
        <p:blipFill>
          <a:blip r:embed="rId2" cstate="print"/>
          <a:srcRect b="50428"/>
          <a:stretch>
            <a:fillRect/>
          </a:stretch>
        </p:blipFill>
        <p:spPr bwMode="auto">
          <a:xfrm>
            <a:off x="6143636" y="0"/>
            <a:ext cx="2038348" cy="85723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solidFill>
                  <a:srgbClr val="92D050"/>
                </a:solidFill>
              </a:rPr>
              <a:t>Standard Form</a:t>
            </a:r>
          </a:p>
        </p:txBody>
      </p:sp>
      <p:sp>
        <p:nvSpPr>
          <p:cNvPr id="3" name="Content Placeholder 2"/>
          <p:cNvSpPr>
            <a:spLocks noGrp="1"/>
          </p:cNvSpPr>
          <p:nvPr>
            <p:ph idx="1"/>
          </p:nvPr>
        </p:nvSpPr>
        <p:spPr>
          <a:xfrm>
            <a:off x="285720" y="1600200"/>
            <a:ext cx="8858280" cy="4525963"/>
          </a:xfrm>
        </p:spPr>
        <p:txBody>
          <a:bodyPr/>
          <a:lstStyle/>
          <a:p>
            <a:pPr>
              <a:buNone/>
            </a:pPr>
            <a:r>
              <a:rPr lang="en-US" dirty="0"/>
              <a:t>Very large and very small numbers are written in standard form.  </a:t>
            </a:r>
            <a:endParaRPr lang="en-NZ" dirty="0"/>
          </a:p>
          <a:p>
            <a:pPr>
              <a:buNone/>
            </a:pPr>
            <a:endParaRPr lang="en-US" dirty="0" smtClean="0">
              <a:solidFill>
                <a:schemeClr val="tx2">
                  <a:lumMod val="60000"/>
                  <a:lumOff val="40000"/>
                </a:schemeClr>
              </a:solidFill>
            </a:endParaRPr>
          </a:p>
          <a:p>
            <a:pPr>
              <a:buNone/>
            </a:pPr>
            <a:r>
              <a:rPr lang="en-US" sz="2800" dirty="0" smtClean="0">
                <a:solidFill>
                  <a:schemeClr val="tx2">
                    <a:lumMod val="60000"/>
                    <a:lumOff val="40000"/>
                  </a:schemeClr>
                </a:solidFill>
              </a:rPr>
              <a:t>Number </a:t>
            </a:r>
            <a:r>
              <a:rPr lang="en-US" sz="2800" dirty="0">
                <a:solidFill>
                  <a:schemeClr val="tx2">
                    <a:lumMod val="60000"/>
                    <a:lumOff val="40000"/>
                  </a:schemeClr>
                </a:solidFill>
              </a:rPr>
              <a:t>in Standard Form = Number between 1-10 x 10</a:t>
            </a:r>
            <a:r>
              <a:rPr lang="en-US" sz="2800" baseline="30000" dirty="0">
                <a:solidFill>
                  <a:schemeClr val="tx2">
                    <a:lumMod val="60000"/>
                    <a:lumOff val="40000"/>
                  </a:schemeClr>
                </a:solidFill>
              </a:rPr>
              <a:t> n</a:t>
            </a:r>
            <a:endParaRPr lang="en-NZ" sz="2800" dirty="0">
              <a:solidFill>
                <a:schemeClr val="tx2">
                  <a:lumMod val="60000"/>
                  <a:lumOff val="40000"/>
                </a:schemeClr>
              </a:solidFill>
            </a:endParaRPr>
          </a:p>
          <a:p>
            <a:pPr>
              <a:buNone/>
            </a:pPr>
            <a:endParaRPr lang="en-NZ" dirty="0" smtClean="0"/>
          </a:p>
          <a:p>
            <a:pPr>
              <a:buNone/>
            </a:pPr>
            <a:r>
              <a:rPr lang="en-NZ" dirty="0" smtClean="0">
                <a:solidFill>
                  <a:srgbClr val="7030A0"/>
                </a:solidFill>
              </a:rPr>
              <a:t>Example</a:t>
            </a:r>
          </a:p>
          <a:p>
            <a:pPr>
              <a:buNone/>
            </a:pPr>
            <a:r>
              <a:rPr lang="en-NZ" dirty="0">
                <a:solidFill>
                  <a:srgbClr val="7030A0"/>
                </a:solidFill>
              </a:rPr>
              <a:t>	</a:t>
            </a:r>
            <a:r>
              <a:rPr lang="en-US" dirty="0">
                <a:solidFill>
                  <a:srgbClr val="7030A0"/>
                </a:solidFill>
              </a:rPr>
              <a:t> 3.26 x 10²</a:t>
            </a:r>
            <a:endParaRPr lang="en-NZ" dirty="0">
              <a:solidFill>
                <a:srgbClr val="7030A0"/>
              </a:solidFill>
            </a:endParaRPr>
          </a:p>
          <a:p>
            <a:pPr>
              <a:buNone/>
            </a:pPr>
            <a:endParaRPr lang="en-NZ" dirty="0"/>
          </a:p>
        </p:txBody>
      </p:sp>
      <p:sp>
        <p:nvSpPr>
          <p:cNvPr id="5" name="Action Button: Home 4">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Travel agency Answer</a:t>
            </a:r>
            <a:endParaRPr lang="en-NZ"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Accumulated increases give ’07 price of</a:t>
            </a:r>
            <a:endParaRPr lang="en-NZ" dirty="0" smtClean="0"/>
          </a:p>
          <a:p>
            <a:pPr>
              <a:buNone/>
            </a:pPr>
            <a:r>
              <a:rPr lang="en-US" dirty="0" smtClean="0"/>
              <a:t>$985 </a:t>
            </a:r>
            <a:r>
              <a:rPr lang="en-US" dirty="0" smtClean="0">
                <a:sym typeface="Symbol"/>
              </a:rPr>
              <a:t></a:t>
            </a:r>
            <a:r>
              <a:rPr lang="en-US" dirty="0" smtClean="0"/>
              <a:t> 1.025</a:t>
            </a:r>
            <a:r>
              <a:rPr lang="en-US" baseline="30000" dirty="0" smtClean="0"/>
              <a:t>3</a:t>
            </a:r>
            <a:r>
              <a:rPr lang="en-US" dirty="0" smtClean="0"/>
              <a:t> </a:t>
            </a:r>
            <a:r>
              <a:rPr lang="en-US" dirty="0" smtClean="0">
                <a:sym typeface="Symbol"/>
              </a:rPr>
              <a:t></a:t>
            </a:r>
            <a:r>
              <a:rPr lang="en-US" dirty="0" smtClean="0"/>
              <a:t> 1.028 </a:t>
            </a:r>
            <a:r>
              <a:rPr lang="en-US" dirty="0" smtClean="0">
                <a:sym typeface="Symbol"/>
              </a:rPr>
              <a:t></a:t>
            </a:r>
            <a:r>
              <a:rPr lang="en-US" dirty="0" smtClean="0"/>
              <a:t> 1.034 </a:t>
            </a:r>
            <a:r>
              <a:rPr lang="en-US" dirty="0" smtClean="0">
                <a:sym typeface="Symbol"/>
              </a:rPr>
              <a:t></a:t>
            </a:r>
            <a:r>
              <a:rPr lang="en-US" dirty="0" smtClean="0"/>
              <a:t> 1.057</a:t>
            </a:r>
            <a:endParaRPr lang="en-NZ" dirty="0" smtClean="0"/>
          </a:p>
          <a:p>
            <a:pPr>
              <a:buNone/>
            </a:pPr>
            <a:r>
              <a:rPr lang="en-US" dirty="0" smtClean="0"/>
              <a:t> = $1191.781…..</a:t>
            </a:r>
            <a:endParaRPr lang="en-NZ" dirty="0" smtClean="0"/>
          </a:p>
          <a:p>
            <a:pPr>
              <a:buNone/>
            </a:pPr>
            <a:r>
              <a:rPr lang="en-US" dirty="0" smtClean="0"/>
              <a:t> </a:t>
            </a:r>
            <a:endParaRPr lang="en-NZ" dirty="0" smtClean="0"/>
          </a:p>
          <a:p>
            <a:pPr>
              <a:buNone/>
            </a:pPr>
            <a:r>
              <a:rPr lang="en-US" dirty="0" smtClean="0"/>
              <a:t>Discount needed = $1191.781.. –$985</a:t>
            </a:r>
            <a:endParaRPr lang="en-NZ" dirty="0" smtClean="0"/>
          </a:p>
          <a:p>
            <a:pPr>
              <a:buNone/>
            </a:pPr>
            <a:r>
              <a:rPr lang="en-US" dirty="0" smtClean="0"/>
              <a:t>                            = $206.78…at most!</a:t>
            </a:r>
            <a:endParaRPr lang="en-NZ" dirty="0" smtClean="0"/>
          </a:p>
          <a:p>
            <a:pPr>
              <a:buNone/>
            </a:pPr>
            <a:r>
              <a:rPr lang="en-US" dirty="0" smtClean="0"/>
              <a:t> </a:t>
            </a:r>
            <a:endParaRPr lang="en-NZ" dirty="0" smtClean="0"/>
          </a:p>
          <a:p>
            <a:pPr>
              <a:buNone/>
            </a:pPr>
            <a:r>
              <a:rPr lang="en-US" dirty="0" smtClean="0"/>
              <a:t>As a % of the </a:t>
            </a:r>
            <a:r>
              <a:rPr lang="en-US" i="1" dirty="0" smtClean="0"/>
              <a:t>November 2007 </a:t>
            </a:r>
            <a:r>
              <a:rPr lang="en-US" dirty="0" smtClean="0"/>
              <a:t>price, this is  $206.78…. ÷ $1191.78… </a:t>
            </a:r>
            <a:r>
              <a:rPr lang="en-US" dirty="0" smtClean="0">
                <a:sym typeface="Symbol"/>
              </a:rPr>
              <a:t></a:t>
            </a:r>
            <a:r>
              <a:rPr lang="en-US" dirty="0" smtClean="0"/>
              <a:t> 100 </a:t>
            </a:r>
            <a:endParaRPr lang="en-NZ" dirty="0" smtClean="0"/>
          </a:p>
          <a:p>
            <a:pPr>
              <a:buNone/>
            </a:pPr>
            <a:r>
              <a:rPr lang="en-US" dirty="0" smtClean="0"/>
              <a:t>= 17.35051771…. </a:t>
            </a:r>
            <a:r>
              <a:rPr lang="en-US" dirty="0" smtClean="0">
                <a:sym typeface="Symbol"/>
              </a:rPr>
              <a:t></a:t>
            </a:r>
            <a:r>
              <a:rPr lang="en-US" dirty="0" smtClean="0"/>
              <a:t> 17.4%</a:t>
            </a:r>
            <a:endParaRPr lang="en-NZ" dirty="0" smtClean="0"/>
          </a:p>
          <a:p>
            <a:pPr>
              <a:buNone/>
            </a:pPr>
            <a:endParaRPr lang="en-NZ" dirty="0" smtClean="0"/>
          </a:p>
          <a:p>
            <a:pPr>
              <a:buNone/>
            </a:pPr>
            <a:r>
              <a:rPr lang="en-US" dirty="0" smtClean="0"/>
              <a:t>Recommendation:</a:t>
            </a:r>
            <a:endParaRPr lang="en-NZ" dirty="0" smtClean="0"/>
          </a:p>
          <a:p>
            <a:pPr>
              <a:buNone/>
            </a:pPr>
            <a:r>
              <a:rPr lang="en-US" dirty="0" smtClean="0"/>
              <a:t>Minimum discount to satisfy the claim is 17.4%.</a:t>
            </a:r>
            <a:endParaRPr lang="en-NZ" dirty="0" smtClean="0"/>
          </a:p>
          <a:p>
            <a:pPr>
              <a:buNone/>
            </a:pPr>
            <a:endParaRPr lang="en-NZ" dirty="0"/>
          </a:p>
        </p:txBody>
      </p:sp>
      <p:sp>
        <p:nvSpPr>
          <p:cNvPr id="4" name="Action Button: Back or Previous 3">
            <a:hlinkClick r:id="rId2" action="ppaction://hlinksldjump" highlightClick="1"/>
          </p:cNvPr>
          <p:cNvSpPr/>
          <p:nvPr/>
        </p:nvSpPr>
        <p:spPr>
          <a:xfrm>
            <a:off x="7143768" y="5643578"/>
            <a:ext cx="1143008" cy="7143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Converting from Standard Form</a:t>
            </a:r>
            <a:endParaRPr lang="en-NZ" dirty="0"/>
          </a:p>
        </p:txBody>
      </p:sp>
      <p:sp>
        <p:nvSpPr>
          <p:cNvPr id="3" name="Content Placeholder 2"/>
          <p:cNvSpPr>
            <a:spLocks noGrp="1"/>
          </p:cNvSpPr>
          <p:nvPr>
            <p:ph idx="1"/>
          </p:nvPr>
        </p:nvSpPr>
        <p:spPr>
          <a:xfrm>
            <a:off x="457200" y="1600200"/>
            <a:ext cx="8686800" cy="4525963"/>
          </a:xfrm>
        </p:spPr>
        <p:txBody>
          <a:bodyPr>
            <a:normAutofit fontScale="62500" lnSpcReduction="20000"/>
          </a:bodyPr>
          <a:lstStyle/>
          <a:p>
            <a:pPr lvl="0">
              <a:buNone/>
            </a:pPr>
            <a:r>
              <a:rPr lang="en-US" sz="4000" dirty="0"/>
              <a:t>To convert a number from </a:t>
            </a:r>
            <a:r>
              <a:rPr lang="en-US" sz="4000" b="1" i="1" dirty="0"/>
              <a:t>standard form into ordinary form</a:t>
            </a:r>
            <a:r>
              <a:rPr lang="en-US" sz="4000" dirty="0"/>
              <a:t>, </a:t>
            </a:r>
            <a:r>
              <a:rPr lang="en-US" sz="4000" dirty="0" smtClean="0"/>
              <a:t>Shift the numbers so that there is only 1 digit in front of the </a:t>
            </a:r>
            <a:r>
              <a:rPr lang="en-US" sz="4000" dirty="0"/>
              <a:t>decimal </a:t>
            </a:r>
            <a:r>
              <a:rPr lang="en-US" sz="4000" dirty="0" smtClean="0"/>
              <a:t>point:</a:t>
            </a:r>
            <a:endParaRPr lang="en-NZ" sz="4000" dirty="0"/>
          </a:p>
          <a:p>
            <a:pPr lvl="2"/>
            <a:r>
              <a:rPr lang="en-US" sz="4000" dirty="0" smtClean="0">
                <a:solidFill>
                  <a:srgbClr val="FF0000"/>
                </a:solidFill>
              </a:rPr>
              <a:t>If the number is greater </a:t>
            </a:r>
            <a:r>
              <a:rPr lang="en-US" sz="4000" dirty="0">
                <a:solidFill>
                  <a:srgbClr val="FF0000"/>
                </a:solidFill>
              </a:rPr>
              <a:t>than </a:t>
            </a:r>
            <a:r>
              <a:rPr lang="en-US" sz="4000" dirty="0" smtClean="0">
                <a:solidFill>
                  <a:srgbClr val="FF0000"/>
                </a:solidFill>
              </a:rPr>
              <a:t>1, n </a:t>
            </a:r>
            <a:r>
              <a:rPr lang="en-US" sz="4000" dirty="0">
                <a:solidFill>
                  <a:srgbClr val="FF0000"/>
                </a:solidFill>
              </a:rPr>
              <a:t>is positive </a:t>
            </a:r>
            <a:endParaRPr lang="en-NZ" sz="4000" dirty="0">
              <a:solidFill>
                <a:srgbClr val="FF0000"/>
              </a:solidFill>
            </a:endParaRPr>
          </a:p>
          <a:p>
            <a:pPr lvl="2"/>
            <a:r>
              <a:rPr lang="en-US" sz="4000" dirty="0" smtClean="0">
                <a:solidFill>
                  <a:srgbClr val="00B050"/>
                </a:solidFill>
              </a:rPr>
              <a:t>If the number is smaller </a:t>
            </a:r>
            <a:r>
              <a:rPr lang="en-US" sz="4000" dirty="0">
                <a:solidFill>
                  <a:srgbClr val="00B050"/>
                </a:solidFill>
              </a:rPr>
              <a:t>than </a:t>
            </a:r>
            <a:r>
              <a:rPr lang="en-US" sz="4000" dirty="0" smtClean="0">
                <a:solidFill>
                  <a:srgbClr val="00B050"/>
                </a:solidFill>
              </a:rPr>
              <a:t>1, </a:t>
            </a:r>
            <a:r>
              <a:rPr lang="en-US" sz="4000" dirty="0">
                <a:solidFill>
                  <a:srgbClr val="00B050"/>
                </a:solidFill>
              </a:rPr>
              <a:t>n is negative</a:t>
            </a:r>
            <a:endParaRPr lang="en-NZ" sz="4000" dirty="0">
              <a:solidFill>
                <a:srgbClr val="00B050"/>
              </a:solidFill>
            </a:endParaRPr>
          </a:p>
          <a:p>
            <a:pPr>
              <a:buNone/>
            </a:pPr>
            <a:r>
              <a:rPr lang="en-US" dirty="0" smtClean="0"/>
              <a:t>6.45 </a:t>
            </a:r>
            <a:r>
              <a:rPr lang="en-US" dirty="0" smtClean="0">
                <a:sym typeface="Symbol"/>
              </a:rPr>
              <a:t></a:t>
            </a:r>
            <a:r>
              <a:rPr lang="en-US" dirty="0" smtClean="0"/>
              <a:t> 10</a:t>
            </a:r>
            <a:r>
              <a:rPr lang="en-US" baseline="30000" dirty="0" smtClean="0"/>
              <a:t>1	</a:t>
            </a:r>
            <a:r>
              <a:rPr lang="en-US" dirty="0" smtClean="0">
                <a:solidFill>
                  <a:srgbClr val="FF0000"/>
                </a:solidFill>
              </a:rPr>
              <a:t>n is positive so number &gt;1</a:t>
            </a:r>
            <a:r>
              <a:rPr lang="en-US" dirty="0" smtClean="0"/>
              <a:t>	 </a:t>
            </a:r>
            <a:r>
              <a:rPr lang="en-US" baseline="30000" dirty="0" smtClean="0"/>
              <a:t>	</a:t>
            </a:r>
          </a:p>
          <a:p>
            <a:pPr>
              <a:buNone/>
            </a:pPr>
            <a:r>
              <a:rPr lang="en-US" dirty="0" smtClean="0">
                <a:solidFill>
                  <a:srgbClr val="00B0F0"/>
                </a:solidFill>
              </a:rPr>
              <a:t>64.5</a:t>
            </a:r>
            <a:endParaRPr lang="en-NZ" dirty="0" smtClean="0">
              <a:solidFill>
                <a:srgbClr val="00B0F0"/>
              </a:solidFill>
            </a:endParaRPr>
          </a:p>
          <a:p>
            <a:pPr>
              <a:buNone/>
            </a:pPr>
            <a:r>
              <a:rPr lang="en-US" dirty="0" smtClean="0"/>
              <a:t>1.2 </a:t>
            </a:r>
            <a:r>
              <a:rPr lang="en-US" dirty="0" smtClean="0">
                <a:sym typeface="Symbol"/>
              </a:rPr>
              <a:t></a:t>
            </a:r>
            <a:r>
              <a:rPr lang="en-US" dirty="0" smtClean="0"/>
              <a:t> 10</a:t>
            </a:r>
            <a:r>
              <a:rPr lang="en-US" baseline="30000" dirty="0" smtClean="0"/>
              <a:t>2	</a:t>
            </a:r>
            <a:r>
              <a:rPr lang="en-US" dirty="0" smtClean="0">
                <a:solidFill>
                  <a:srgbClr val="FF0000"/>
                </a:solidFill>
              </a:rPr>
              <a:t>n is positive so number &gt; 1</a:t>
            </a:r>
            <a:r>
              <a:rPr lang="en-US" dirty="0" smtClean="0"/>
              <a:t>		</a:t>
            </a:r>
          </a:p>
          <a:p>
            <a:pPr>
              <a:buNone/>
            </a:pPr>
            <a:r>
              <a:rPr lang="en-US" dirty="0" smtClean="0">
                <a:solidFill>
                  <a:srgbClr val="00B0F0"/>
                </a:solidFill>
              </a:rPr>
              <a:t>120</a:t>
            </a:r>
            <a:endParaRPr lang="en-NZ" dirty="0" smtClean="0">
              <a:solidFill>
                <a:srgbClr val="00B0F0"/>
              </a:solidFill>
            </a:endParaRPr>
          </a:p>
          <a:p>
            <a:pPr>
              <a:buNone/>
            </a:pPr>
            <a:r>
              <a:rPr lang="en-US" dirty="0" smtClean="0"/>
              <a:t>9 </a:t>
            </a:r>
            <a:r>
              <a:rPr lang="en-US" dirty="0" smtClean="0">
                <a:sym typeface="Symbol"/>
              </a:rPr>
              <a:t></a:t>
            </a:r>
            <a:r>
              <a:rPr lang="en-US" dirty="0" smtClean="0"/>
              <a:t> 10</a:t>
            </a:r>
            <a:r>
              <a:rPr lang="en-US" baseline="30000" dirty="0" smtClean="0"/>
              <a:t>-4		</a:t>
            </a:r>
            <a:r>
              <a:rPr lang="en-US" dirty="0" smtClean="0">
                <a:solidFill>
                  <a:srgbClr val="00B050"/>
                </a:solidFill>
              </a:rPr>
              <a:t>n is negative is number &lt;1</a:t>
            </a:r>
            <a:r>
              <a:rPr lang="en-US" dirty="0" smtClean="0"/>
              <a:t>		</a:t>
            </a:r>
            <a:r>
              <a:rPr lang="en-US" dirty="0" smtClean="0">
                <a:solidFill>
                  <a:srgbClr val="7030A0"/>
                </a:solidFill>
              </a:rPr>
              <a:t> 	</a:t>
            </a:r>
          </a:p>
          <a:p>
            <a:pPr>
              <a:buNone/>
            </a:pPr>
            <a:r>
              <a:rPr lang="en-US" dirty="0" smtClean="0">
                <a:solidFill>
                  <a:srgbClr val="00B0F0"/>
                </a:solidFill>
              </a:rPr>
              <a:t>0.0009</a:t>
            </a:r>
            <a:endParaRPr lang="en-NZ" sz="2600" baseline="30000" dirty="0" smtClean="0">
              <a:solidFill>
                <a:srgbClr val="00B0F0"/>
              </a:solidFill>
            </a:endParaRPr>
          </a:p>
          <a:p>
            <a:pPr>
              <a:buNone/>
            </a:pPr>
            <a:r>
              <a:rPr lang="en-US" dirty="0" smtClean="0"/>
              <a:t>7.46 </a:t>
            </a:r>
            <a:r>
              <a:rPr lang="en-US" dirty="0" smtClean="0">
                <a:sym typeface="Symbol"/>
              </a:rPr>
              <a:t></a:t>
            </a:r>
            <a:r>
              <a:rPr lang="en-US" dirty="0" smtClean="0"/>
              <a:t> 10</a:t>
            </a:r>
            <a:r>
              <a:rPr lang="en-US" baseline="30000" dirty="0" smtClean="0"/>
              <a:t>-2	</a:t>
            </a:r>
            <a:r>
              <a:rPr lang="en-US" dirty="0" smtClean="0">
                <a:solidFill>
                  <a:srgbClr val="00B050"/>
                </a:solidFill>
              </a:rPr>
              <a:t>n is negative so number &lt;1</a:t>
            </a:r>
            <a:r>
              <a:rPr lang="en-US" dirty="0" smtClean="0"/>
              <a:t>		</a:t>
            </a:r>
            <a:r>
              <a:rPr lang="en-US" dirty="0" smtClean="0">
                <a:solidFill>
                  <a:srgbClr val="7030A0"/>
                </a:solidFill>
              </a:rPr>
              <a:t>	</a:t>
            </a:r>
            <a:r>
              <a:rPr lang="en-US" baseline="30000" dirty="0" smtClean="0"/>
              <a:t>	</a:t>
            </a:r>
          </a:p>
          <a:p>
            <a:pPr>
              <a:buNone/>
            </a:pPr>
            <a:r>
              <a:rPr lang="en-US" dirty="0" smtClean="0">
                <a:solidFill>
                  <a:srgbClr val="00B0F0"/>
                </a:solidFill>
              </a:rPr>
              <a:t>0.0746</a:t>
            </a:r>
            <a:endParaRPr lang="en-NZ" dirty="0">
              <a:solidFill>
                <a:srgbClr val="00B0F0"/>
              </a:solidFill>
            </a:endParaRPr>
          </a:p>
        </p:txBody>
      </p:sp>
      <p:sp>
        <p:nvSpPr>
          <p:cNvPr id="4" name="Rectangle 3"/>
          <p:cNvSpPr/>
          <p:nvPr/>
        </p:nvSpPr>
        <p:spPr>
          <a:xfrm>
            <a:off x="1643042" y="3857628"/>
            <a:ext cx="5500726"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Rectangle 4"/>
          <p:cNvSpPr/>
          <p:nvPr/>
        </p:nvSpPr>
        <p:spPr>
          <a:xfrm>
            <a:off x="1785918" y="4572008"/>
            <a:ext cx="5500726"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Rectangle 5"/>
          <p:cNvSpPr/>
          <p:nvPr/>
        </p:nvSpPr>
        <p:spPr>
          <a:xfrm>
            <a:off x="1928794" y="3357562"/>
            <a:ext cx="5500726"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 name="Rectangle 6"/>
          <p:cNvSpPr/>
          <p:nvPr/>
        </p:nvSpPr>
        <p:spPr>
          <a:xfrm>
            <a:off x="1785918" y="5143512"/>
            <a:ext cx="5500726"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Action Button: Home 7">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4"/>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0" nodeType="clickEffect">
                                  <p:stCondLst>
                                    <p:cond delay="0"/>
                                  </p:stCondLst>
                                  <p:childTnLst>
                                    <p:set>
                                      <p:cBhvr>
                                        <p:cTn id="42" dur="1" fill="hold">
                                          <p:stCondLst>
                                            <p:cond delay="0"/>
                                          </p:stCondLst>
                                        </p:cTn>
                                        <p:tgtEl>
                                          <p:spTgt spid="5"/>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0" nodeType="clickEffect">
                                  <p:stCondLst>
                                    <p:cond delay="0"/>
                                  </p:stCondLst>
                                  <p:childTnLst>
                                    <p:set>
                                      <p:cBhvr>
                                        <p:cTn id="54" dur="1" fill="hold">
                                          <p:stCondLst>
                                            <p:cond delay="0"/>
                                          </p:stCondLst>
                                        </p:cTn>
                                        <p:tgtEl>
                                          <p:spTgt spid="7"/>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Converting into Standard Form</a:t>
            </a:r>
            <a:endParaRPr lang="en-NZ" dirty="0"/>
          </a:p>
        </p:txBody>
      </p:sp>
      <p:sp>
        <p:nvSpPr>
          <p:cNvPr id="3" name="Content Placeholder 2"/>
          <p:cNvSpPr>
            <a:spLocks noGrp="1"/>
          </p:cNvSpPr>
          <p:nvPr>
            <p:ph idx="1"/>
          </p:nvPr>
        </p:nvSpPr>
        <p:spPr/>
        <p:txBody>
          <a:bodyPr/>
          <a:lstStyle/>
          <a:p>
            <a:pPr lvl="0">
              <a:buNone/>
            </a:pPr>
            <a:r>
              <a:rPr lang="en-US" dirty="0" smtClean="0"/>
              <a:t>To convert ordinary numbers into standard form, move the digits so there is only 1 digit in front the decimal point then count the number of spaces (n) you had to move the digits.</a:t>
            </a:r>
            <a:endParaRPr lang="en-NZ" dirty="0" smtClean="0"/>
          </a:p>
          <a:p>
            <a:pPr lvl="2"/>
            <a:r>
              <a:rPr lang="en-US" dirty="0" smtClean="0">
                <a:solidFill>
                  <a:srgbClr val="FF0000"/>
                </a:solidFill>
              </a:rPr>
              <a:t>If the number was greater than 1, write </a:t>
            </a:r>
            <a:r>
              <a:rPr lang="en-US" dirty="0" smtClean="0">
                <a:solidFill>
                  <a:srgbClr val="FF0000"/>
                </a:solidFill>
                <a:sym typeface="Symbol"/>
              </a:rPr>
              <a:t></a:t>
            </a:r>
            <a:r>
              <a:rPr lang="en-US" dirty="0" smtClean="0">
                <a:solidFill>
                  <a:srgbClr val="FF0000"/>
                </a:solidFill>
              </a:rPr>
              <a:t> 10</a:t>
            </a:r>
            <a:r>
              <a:rPr lang="en-US" baseline="30000" dirty="0" smtClean="0">
                <a:solidFill>
                  <a:srgbClr val="FF0000"/>
                </a:solidFill>
              </a:rPr>
              <a:t>n</a:t>
            </a:r>
            <a:r>
              <a:rPr lang="en-US" dirty="0" smtClean="0">
                <a:solidFill>
                  <a:srgbClr val="FF0000"/>
                </a:solidFill>
              </a:rPr>
              <a:t> (n is positive)</a:t>
            </a:r>
            <a:endParaRPr lang="en-NZ" dirty="0" smtClean="0">
              <a:solidFill>
                <a:srgbClr val="FF0000"/>
              </a:solidFill>
            </a:endParaRPr>
          </a:p>
          <a:p>
            <a:pPr lvl="2"/>
            <a:r>
              <a:rPr lang="en-US" dirty="0" smtClean="0">
                <a:solidFill>
                  <a:srgbClr val="00B050"/>
                </a:solidFill>
              </a:rPr>
              <a:t>If it was less than 1, write </a:t>
            </a:r>
            <a:r>
              <a:rPr lang="en-US" dirty="0" smtClean="0">
                <a:solidFill>
                  <a:srgbClr val="00B050"/>
                </a:solidFill>
                <a:sym typeface="Symbol"/>
              </a:rPr>
              <a:t></a:t>
            </a:r>
            <a:r>
              <a:rPr lang="en-US" dirty="0" smtClean="0">
                <a:solidFill>
                  <a:srgbClr val="00B050"/>
                </a:solidFill>
              </a:rPr>
              <a:t> 10</a:t>
            </a:r>
            <a:r>
              <a:rPr lang="en-US" baseline="30000" dirty="0" smtClean="0">
                <a:solidFill>
                  <a:srgbClr val="00B050"/>
                </a:solidFill>
              </a:rPr>
              <a:t>-n 	</a:t>
            </a:r>
            <a:r>
              <a:rPr lang="en-US" dirty="0" smtClean="0">
                <a:solidFill>
                  <a:srgbClr val="00B050"/>
                </a:solidFill>
              </a:rPr>
              <a:t>(n is negative)</a:t>
            </a:r>
            <a:endParaRPr lang="en-NZ" dirty="0" smtClean="0">
              <a:solidFill>
                <a:srgbClr val="00B050"/>
              </a:solidFill>
            </a:endParaRPr>
          </a:p>
          <a:p>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Examples</a:t>
            </a:r>
            <a:endParaRPr lang="en-NZ" dirty="0"/>
          </a:p>
        </p:txBody>
      </p:sp>
      <p:sp>
        <p:nvSpPr>
          <p:cNvPr id="3" name="Content Placeholder 2"/>
          <p:cNvSpPr>
            <a:spLocks noGrp="1"/>
          </p:cNvSpPr>
          <p:nvPr>
            <p:ph idx="1"/>
          </p:nvPr>
        </p:nvSpPr>
        <p:spPr/>
        <p:txBody>
          <a:bodyPr>
            <a:normAutofit lnSpcReduction="10000"/>
          </a:bodyPr>
          <a:lstStyle/>
          <a:p>
            <a:r>
              <a:rPr lang="en-US" dirty="0" smtClean="0"/>
              <a:t>598	</a:t>
            </a:r>
            <a:r>
              <a:rPr lang="en-US" dirty="0" smtClean="0">
                <a:solidFill>
                  <a:srgbClr val="00B050"/>
                </a:solidFill>
              </a:rPr>
              <a:t>shift to 5.98 (2 places), &gt;1 </a:t>
            </a:r>
            <a:r>
              <a:rPr lang="en-US" dirty="0" smtClean="0">
                <a:solidFill>
                  <a:srgbClr val="7030A0"/>
                </a:solidFill>
              </a:rPr>
              <a:t>so n = 2</a:t>
            </a:r>
          </a:p>
          <a:p>
            <a:pPr>
              <a:buNone/>
            </a:pPr>
            <a:r>
              <a:rPr lang="en-US" dirty="0" smtClean="0">
                <a:solidFill>
                  <a:srgbClr val="FF0000"/>
                </a:solidFill>
              </a:rPr>
              <a:t>5.98 x10</a:t>
            </a:r>
            <a:r>
              <a:rPr lang="en-US" baseline="30000" dirty="0" smtClean="0">
                <a:solidFill>
                  <a:srgbClr val="FF0000"/>
                </a:solidFill>
              </a:rPr>
              <a:t>2</a:t>
            </a:r>
          </a:p>
          <a:p>
            <a:r>
              <a:rPr lang="en-US" dirty="0" smtClean="0"/>
              <a:t>86.5	</a:t>
            </a:r>
            <a:r>
              <a:rPr lang="en-US" dirty="0" smtClean="0">
                <a:solidFill>
                  <a:srgbClr val="00B050"/>
                </a:solidFill>
              </a:rPr>
              <a:t>shift to 8.65 (1 place), &gt;1 </a:t>
            </a:r>
            <a:r>
              <a:rPr lang="en-US" dirty="0" smtClean="0">
                <a:solidFill>
                  <a:srgbClr val="7030A0"/>
                </a:solidFill>
              </a:rPr>
              <a:t>so n=1</a:t>
            </a:r>
          </a:p>
          <a:p>
            <a:pPr>
              <a:buNone/>
            </a:pPr>
            <a:r>
              <a:rPr lang="en-US" dirty="0" smtClean="0">
                <a:solidFill>
                  <a:srgbClr val="FF0000"/>
                </a:solidFill>
              </a:rPr>
              <a:t>8.65 x 10</a:t>
            </a:r>
            <a:r>
              <a:rPr lang="en-US" baseline="30000" dirty="0" smtClean="0">
                <a:solidFill>
                  <a:srgbClr val="FF0000"/>
                </a:solidFill>
              </a:rPr>
              <a:t>1</a:t>
            </a:r>
            <a:r>
              <a:rPr lang="en-US" baseline="30000" dirty="0" smtClean="0"/>
              <a:t>	</a:t>
            </a:r>
          </a:p>
          <a:p>
            <a:pPr>
              <a:buNone/>
            </a:pPr>
            <a:r>
              <a:rPr lang="en-US" dirty="0" smtClean="0"/>
              <a:t>0.00678	</a:t>
            </a:r>
            <a:r>
              <a:rPr lang="en-US" dirty="0" smtClean="0">
                <a:solidFill>
                  <a:srgbClr val="00B050"/>
                </a:solidFill>
              </a:rPr>
              <a:t>shift to 6.78 (3 places), &lt;1 </a:t>
            </a:r>
            <a:r>
              <a:rPr lang="en-US" dirty="0" smtClean="0">
                <a:solidFill>
                  <a:srgbClr val="7030A0"/>
                </a:solidFill>
              </a:rPr>
              <a:t>so n = -3</a:t>
            </a:r>
          </a:p>
          <a:p>
            <a:pPr>
              <a:buNone/>
            </a:pPr>
            <a:r>
              <a:rPr lang="en-US" dirty="0" smtClean="0">
                <a:solidFill>
                  <a:srgbClr val="FF0000"/>
                </a:solidFill>
              </a:rPr>
              <a:t>6.78 x 10</a:t>
            </a:r>
            <a:r>
              <a:rPr lang="en-US" baseline="30000" dirty="0" smtClean="0">
                <a:solidFill>
                  <a:srgbClr val="FF0000"/>
                </a:solidFill>
              </a:rPr>
              <a:t>-3</a:t>
            </a:r>
          </a:p>
          <a:p>
            <a:pPr>
              <a:buNone/>
            </a:pPr>
            <a:r>
              <a:rPr lang="en-US" dirty="0" smtClean="0"/>
              <a:t>0.05		</a:t>
            </a:r>
            <a:r>
              <a:rPr lang="en-US" dirty="0" smtClean="0">
                <a:solidFill>
                  <a:srgbClr val="00B050"/>
                </a:solidFill>
              </a:rPr>
              <a:t>shift to 5. (2 places), &lt;1 </a:t>
            </a:r>
            <a:r>
              <a:rPr lang="en-US" dirty="0" smtClean="0">
                <a:solidFill>
                  <a:srgbClr val="7030A0"/>
                </a:solidFill>
              </a:rPr>
              <a:t>so n = -2</a:t>
            </a:r>
          </a:p>
          <a:p>
            <a:pPr>
              <a:buNone/>
            </a:pPr>
            <a:r>
              <a:rPr lang="en-US" dirty="0" smtClean="0">
                <a:solidFill>
                  <a:srgbClr val="FF0000"/>
                </a:solidFill>
              </a:rPr>
              <a:t>5 x 10</a:t>
            </a:r>
            <a:r>
              <a:rPr lang="en-US" baseline="30000" dirty="0" smtClean="0">
                <a:solidFill>
                  <a:srgbClr val="FF0000"/>
                </a:solidFill>
              </a:rPr>
              <a:t>-2</a:t>
            </a:r>
            <a:endParaRPr lang="en-US" dirty="0" smtClean="0">
              <a:solidFill>
                <a:srgbClr val="FF0000"/>
              </a:solidFill>
            </a:endParaRPr>
          </a:p>
          <a:p>
            <a:pPr>
              <a:buNone/>
            </a:pPr>
            <a:endParaRPr lang="en-NZ" dirty="0"/>
          </a:p>
        </p:txBody>
      </p:sp>
      <p:sp>
        <p:nvSpPr>
          <p:cNvPr id="4" name="Rectangle 3"/>
          <p:cNvSpPr/>
          <p:nvPr/>
        </p:nvSpPr>
        <p:spPr>
          <a:xfrm>
            <a:off x="2357422" y="1500174"/>
            <a:ext cx="4214842" cy="5715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Rectangle 4"/>
          <p:cNvSpPr/>
          <p:nvPr/>
        </p:nvSpPr>
        <p:spPr>
          <a:xfrm>
            <a:off x="6715140" y="1571612"/>
            <a:ext cx="1357322"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Rectangle 5"/>
          <p:cNvSpPr/>
          <p:nvPr/>
        </p:nvSpPr>
        <p:spPr>
          <a:xfrm>
            <a:off x="2285984" y="2714620"/>
            <a:ext cx="4214842" cy="5715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 name="Rectangle 6"/>
          <p:cNvSpPr/>
          <p:nvPr/>
        </p:nvSpPr>
        <p:spPr>
          <a:xfrm>
            <a:off x="6500826" y="2786058"/>
            <a:ext cx="1357322"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Rectangle 7"/>
          <p:cNvSpPr/>
          <p:nvPr/>
        </p:nvSpPr>
        <p:spPr>
          <a:xfrm>
            <a:off x="2357422" y="3786190"/>
            <a:ext cx="4286280" cy="5715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Rectangle 8"/>
          <p:cNvSpPr/>
          <p:nvPr/>
        </p:nvSpPr>
        <p:spPr>
          <a:xfrm>
            <a:off x="6715140" y="3857628"/>
            <a:ext cx="1571636"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 name="Rectangle 9"/>
          <p:cNvSpPr/>
          <p:nvPr/>
        </p:nvSpPr>
        <p:spPr>
          <a:xfrm>
            <a:off x="2000232" y="4857760"/>
            <a:ext cx="4286280" cy="5715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Rectangle 10"/>
          <p:cNvSpPr/>
          <p:nvPr/>
        </p:nvSpPr>
        <p:spPr>
          <a:xfrm>
            <a:off x="6215074" y="4857760"/>
            <a:ext cx="1571636"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 name="TextBox 11"/>
          <p:cNvSpPr txBox="1"/>
          <p:nvPr/>
        </p:nvSpPr>
        <p:spPr>
          <a:xfrm>
            <a:off x="4000496" y="5643578"/>
            <a:ext cx="4071966" cy="923330"/>
          </a:xfrm>
          <a:prstGeom prst="rect">
            <a:avLst/>
          </a:prstGeom>
          <a:noFill/>
          <a:ln w="28575">
            <a:solidFill>
              <a:srgbClr val="FF0000"/>
            </a:solidFill>
          </a:ln>
        </p:spPr>
        <p:txBody>
          <a:bodyPr wrap="square" rtlCol="0">
            <a:spAutoFit/>
          </a:bodyPr>
          <a:lstStyle/>
          <a:p>
            <a:r>
              <a:rPr lang="en-NZ" dirty="0" smtClean="0"/>
              <a:t>Ex 26.01 p 376 </a:t>
            </a:r>
            <a:r>
              <a:rPr lang="en-NZ" dirty="0" err="1" smtClean="0"/>
              <a:t>Qn</a:t>
            </a:r>
            <a:r>
              <a:rPr lang="en-NZ" dirty="0" smtClean="0"/>
              <a:t> 1 -4,(every 2</a:t>
            </a:r>
            <a:r>
              <a:rPr lang="en-NZ" baseline="30000" dirty="0" smtClean="0"/>
              <a:t>nd</a:t>
            </a:r>
            <a:r>
              <a:rPr lang="en-NZ" dirty="0" smtClean="0"/>
              <a:t> one) </a:t>
            </a:r>
          </a:p>
          <a:p>
            <a:r>
              <a:rPr lang="en-NZ" dirty="0" err="1" smtClean="0"/>
              <a:t>Qn</a:t>
            </a:r>
            <a:r>
              <a:rPr lang="en-NZ" dirty="0" smtClean="0"/>
              <a:t> 6 </a:t>
            </a:r>
          </a:p>
          <a:p>
            <a:r>
              <a:rPr lang="en-NZ" dirty="0" err="1" smtClean="0"/>
              <a:t>Qn</a:t>
            </a:r>
            <a:r>
              <a:rPr lang="en-NZ" dirty="0" smtClean="0"/>
              <a:t> 7-8 (every 2</a:t>
            </a:r>
            <a:r>
              <a:rPr lang="en-NZ" baseline="30000" dirty="0" smtClean="0"/>
              <a:t>nd</a:t>
            </a:r>
            <a:r>
              <a:rPr lang="en-NZ" dirty="0" smtClean="0"/>
              <a:t> one)</a:t>
            </a:r>
            <a:endParaRPr lang="en-NZ" dirty="0"/>
          </a:p>
        </p:txBody>
      </p:sp>
      <p:sp>
        <p:nvSpPr>
          <p:cNvPr id="13" name="Action Button: Home 12">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0" nodeType="clickEffect">
                                  <p:stCondLst>
                                    <p:cond delay="0"/>
                                  </p:stCondLst>
                                  <p:childTnLst>
                                    <p:set>
                                      <p:cBhvr>
                                        <p:cTn id="54" dur="1" fill="hold">
                                          <p:stCondLst>
                                            <p:cond delay="0"/>
                                          </p:stCondLst>
                                        </p:cTn>
                                        <p:tgtEl>
                                          <p:spTgt spid="10"/>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0" nodeType="clickEffect">
                                  <p:stCondLst>
                                    <p:cond delay="0"/>
                                  </p:stCondLst>
                                  <p:childTnLst>
                                    <p:set>
                                      <p:cBhvr>
                                        <p:cTn id="58" dur="1" fill="hold">
                                          <p:stCondLst>
                                            <p:cond delay="0"/>
                                          </p:stCondLst>
                                        </p:cTn>
                                        <p:tgtEl>
                                          <p:spTgt spid="11"/>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Standard Form and the Calculator</a:t>
            </a:r>
            <a:endParaRPr lang="en-NZ" dirty="0"/>
          </a:p>
        </p:txBody>
      </p:sp>
      <p:sp>
        <p:nvSpPr>
          <p:cNvPr id="3" name="Content Placeholder 2"/>
          <p:cNvSpPr>
            <a:spLocks noGrp="1"/>
          </p:cNvSpPr>
          <p:nvPr>
            <p:ph idx="1"/>
          </p:nvPr>
        </p:nvSpPr>
        <p:spPr/>
        <p:txBody>
          <a:bodyPr/>
          <a:lstStyle/>
          <a:p>
            <a:r>
              <a:rPr lang="en-NZ" dirty="0" smtClean="0"/>
              <a:t>To type in 5.26 x 10</a:t>
            </a:r>
            <a:r>
              <a:rPr lang="en-NZ" baseline="30000" dirty="0" smtClean="0"/>
              <a:t>6</a:t>
            </a:r>
          </a:p>
          <a:p>
            <a:endParaRPr lang="en-NZ" baseline="30000" dirty="0" smtClean="0"/>
          </a:p>
          <a:p>
            <a:r>
              <a:rPr lang="en-NZ" dirty="0" smtClean="0"/>
              <a:t>Type in 5.26 		6</a:t>
            </a:r>
          </a:p>
          <a:p>
            <a:r>
              <a:rPr lang="en-NZ" dirty="0" smtClean="0"/>
              <a:t>This will show up as </a:t>
            </a:r>
          </a:p>
          <a:p>
            <a:endParaRPr lang="en-NZ" baseline="30000" dirty="0" smtClean="0"/>
          </a:p>
          <a:p>
            <a:endParaRPr lang="en-NZ" dirty="0" smtClean="0"/>
          </a:p>
          <a:p>
            <a:endParaRPr lang="en-NZ" dirty="0"/>
          </a:p>
        </p:txBody>
      </p:sp>
      <p:pic>
        <p:nvPicPr>
          <p:cNvPr id="1028" name="Picture 4"/>
          <p:cNvPicPr>
            <a:picLocks noChangeAspect="1" noChangeArrowheads="1"/>
          </p:cNvPicPr>
          <p:nvPr/>
        </p:nvPicPr>
        <p:blipFill>
          <a:blip r:embed="rId2" cstate="print"/>
          <a:srcRect/>
          <a:stretch>
            <a:fillRect/>
          </a:stretch>
        </p:blipFill>
        <p:spPr bwMode="auto">
          <a:xfrm>
            <a:off x="3786182" y="3857628"/>
            <a:ext cx="1028700" cy="676275"/>
          </a:xfrm>
          <a:prstGeom prst="rect">
            <a:avLst/>
          </a:prstGeom>
          <a:noFill/>
          <a:ln w="9525">
            <a:noFill/>
            <a:miter lim="800000"/>
            <a:headEnd/>
            <a:tailEnd/>
          </a:ln>
          <a:effectLst/>
        </p:spPr>
      </p:pic>
      <p:grpSp>
        <p:nvGrpSpPr>
          <p:cNvPr id="13" name="Group 12"/>
          <p:cNvGrpSpPr/>
          <p:nvPr/>
        </p:nvGrpSpPr>
        <p:grpSpPr>
          <a:xfrm>
            <a:off x="4500562" y="2928934"/>
            <a:ext cx="3571900" cy="1214446"/>
            <a:chOff x="4500562" y="2928934"/>
            <a:chExt cx="3571900" cy="1214446"/>
          </a:xfrm>
        </p:grpSpPr>
        <p:sp>
          <p:nvSpPr>
            <p:cNvPr id="7" name="TextBox 6"/>
            <p:cNvSpPr txBox="1"/>
            <p:nvPr/>
          </p:nvSpPr>
          <p:spPr>
            <a:xfrm>
              <a:off x="5429256" y="2928934"/>
              <a:ext cx="2643206" cy="461665"/>
            </a:xfrm>
            <a:prstGeom prst="rect">
              <a:avLst/>
            </a:prstGeom>
            <a:noFill/>
          </p:spPr>
          <p:txBody>
            <a:bodyPr wrap="square" rtlCol="0">
              <a:spAutoFit/>
            </a:bodyPr>
            <a:lstStyle/>
            <a:p>
              <a:r>
                <a:rPr lang="en-NZ" sz="2400" dirty="0" smtClean="0">
                  <a:solidFill>
                    <a:srgbClr val="00B050"/>
                  </a:solidFill>
                </a:rPr>
                <a:t>This means x10</a:t>
              </a:r>
              <a:endParaRPr lang="en-NZ" sz="2400" dirty="0">
                <a:solidFill>
                  <a:srgbClr val="00B050"/>
                </a:solidFill>
              </a:endParaRPr>
            </a:p>
          </p:txBody>
        </p:sp>
        <p:cxnSp>
          <p:nvCxnSpPr>
            <p:cNvPr id="9" name="Straight Arrow Connector 8"/>
            <p:cNvCxnSpPr/>
            <p:nvPr/>
          </p:nvCxnSpPr>
          <p:spPr>
            <a:xfrm rot="10800000" flipV="1">
              <a:off x="4500562" y="3357562"/>
              <a:ext cx="1071570" cy="78581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1" name="TextBox 10"/>
          <p:cNvSpPr txBox="1"/>
          <p:nvPr/>
        </p:nvSpPr>
        <p:spPr>
          <a:xfrm>
            <a:off x="1357290" y="5286388"/>
            <a:ext cx="4143404" cy="369332"/>
          </a:xfrm>
          <a:prstGeom prst="rect">
            <a:avLst/>
          </a:prstGeom>
          <a:noFill/>
          <a:ln w="28575">
            <a:solidFill>
              <a:srgbClr val="C00000"/>
            </a:solidFill>
          </a:ln>
        </p:spPr>
        <p:txBody>
          <a:bodyPr wrap="square" rtlCol="0">
            <a:spAutoFit/>
          </a:bodyPr>
          <a:lstStyle/>
          <a:p>
            <a:r>
              <a:rPr lang="en-NZ" dirty="0" smtClean="0"/>
              <a:t>Ex 26.02 p 380 </a:t>
            </a:r>
            <a:r>
              <a:rPr lang="en-NZ" dirty="0" err="1" smtClean="0"/>
              <a:t>Qn</a:t>
            </a:r>
            <a:r>
              <a:rPr lang="en-NZ" dirty="0" smtClean="0"/>
              <a:t> 9-19 </a:t>
            </a:r>
            <a:endParaRPr lang="en-NZ" dirty="0"/>
          </a:p>
        </p:txBody>
      </p:sp>
      <p:pic>
        <p:nvPicPr>
          <p:cNvPr id="33793" name="Picture 1"/>
          <p:cNvPicPr>
            <a:picLocks noChangeAspect="1" noChangeArrowheads="1"/>
          </p:cNvPicPr>
          <p:nvPr/>
        </p:nvPicPr>
        <p:blipFill>
          <a:blip r:embed="rId3" cstate="print"/>
          <a:srcRect/>
          <a:stretch>
            <a:fillRect/>
          </a:stretch>
        </p:blipFill>
        <p:spPr bwMode="auto">
          <a:xfrm>
            <a:off x="3071802" y="2214554"/>
            <a:ext cx="785818" cy="976318"/>
          </a:xfrm>
          <a:prstGeom prst="rect">
            <a:avLst/>
          </a:prstGeom>
          <a:noFill/>
          <a:ln w="9525">
            <a:noFill/>
            <a:miter lim="800000"/>
            <a:headEnd/>
            <a:tailEnd/>
          </a:ln>
          <a:effectLst/>
        </p:spPr>
      </p:pic>
      <p:sp>
        <p:nvSpPr>
          <p:cNvPr id="10" name="Action Button: Home 9">
            <a:hlinkClick r:id="rId4"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79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Integers</a:t>
            </a:r>
            <a:endParaRPr lang="en-NZ" dirty="0"/>
          </a:p>
        </p:txBody>
      </p:sp>
      <p:sp>
        <p:nvSpPr>
          <p:cNvPr id="3" name="Content Placeholder 2"/>
          <p:cNvSpPr>
            <a:spLocks noGrp="1"/>
          </p:cNvSpPr>
          <p:nvPr>
            <p:ph idx="1"/>
          </p:nvPr>
        </p:nvSpPr>
        <p:spPr/>
        <p:txBody>
          <a:bodyPr>
            <a:normAutofit lnSpcReduction="10000"/>
          </a:bodyPr>
          <a:lstStyle/>
          <a:p>
            <a:r>
              <a:rPr lang="en-NZ" dirty="0" smtClean="0"/>
              <a:t>When adding </a:t>
            </a:r>
          </a:p>
          <a:p>
            <a:pPr lvl="1"/>
            <a:r>
              <a:rPr lang="en-NZ" dirty="0" smtClean="0">
                <a:solidFill>
                  <a:srgbClr val="00B050"/>
                </a:solidFill>
              </a:rPr>
              <a:t>Move to the right</a:t>
            </a:r>
          </a:p>
          <a:p>
            <a:r>
              <a:rPr lang="en-NZ" dirty="0" smtClean="0"/>
              <a:t>and subtracting</a:t>
            </a:r>
          </a:p>
          <a:p>
            <a:pPr lvl="1"/>
            <a:r>
              <a:rPr lang="en-NZ" dirty="0" smtClean="0">
                <a:solidFill>
                  <a:srgbClr val="FF0000"/>
                </a:solidFill>
              </a:rPr>
              <a:t>Move to the left</a:t>
            </a:r>
          </a:p>
          <a:p>
            <a:r>
              <a:rPr lang="en-NZ" dirty="0" smtClean="0"/>
              <a:t>For a negative number</a:t>
            </a:r>
          </a:p>
          <a:p>
            <a:pPr lvl="1"/>
            <a:r>
              <a:rPr lang="en-NZ" dirty="0" smtClean="0">
                <a:solidFill>
                  <a:srgbClr val="0070C0"/>
                </a:solidFill>
              </a:rPr>
              <a:t>Move in the opposite direction!</a:t>
            </a:r>
          </a:p>
          <a:p>
            <a:pPr lvl="1"/>
            <a:endParaRPr lang="en-NZ" dirty="0" smtClean="0"/>
          </a:p>
          <a:p>
            <a:pPr>
              <a:buNone/>
            </a:pPr>
            <a:r>
              <a:rPr lang="en-NZ" dirty="0" smtClean="0">
                <a:solidFill>
                  <a:srgbClr val="7030A0"/>
                </a:solidFill>
              </a:rPr>
              <a:t>This means subtracting a negative is the same as adding! </a:t>
            </a:r>
            <a:endParaRPr lang="en-NZ" dirty="0">
              <a:solidFill>
                <a:srgbClr val="7030A0"/>
              </a:solidFill>
            </a:endParaRPr>
          </a:p>
        </p:txBody>
      </p:sp>
      <p:sp>
        <p:nvSpPr>
          <p:cNvPr id="3073" name="Rectangle 1"/>
          <p:cNvSpPr>
            <a:spLocks noChangeArrowheads="1"/>
          </p:cNvSpPr>
          <p:nvPr/>
        </p:nvSpPr>
        <p:spPr bwMode="auto">
          <a:xfrm>
            <a:off x="5143504" y="1500174"/>
            <a:ext cx="364333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NZ" sz="2400" b="1" i="0" u="none" strike="noStrike" cap="none" normalizeH="0" baseline="0" dirty="0" smtClean="0">
                <a:ln>
                  <a:noFill/>
                </a:ln>
                <a:solidFill>
                  <a:schemeClr val="tx1"/>
                </a:solidFill>
                <a:effectLst/>
                <a:latin typeface="Comic Sans MS" pitchFamily="66" charset="0"/>
                <a:ea typeface="Times New Roman" pitchFamily="18" charset="0"/>
              </a:rPr>
              <a:t>Examples:</a:t>
            </a:r>
            <a:r>
              <a:rPr kumimoji="0" lang="en-NZ" sz="2400" b="0" i="0" u="none" strike="noStrike" cap="none" normalizeH="0" baseline="0" dirty="0" smtClean="0">
                <a:ln>
                  <a:noFill/>
                </a:ln>
                <a:solidFill>
                  <a:schemeClr val="tx1"/>
                </a:solidFill>
                <a:effectLst/>
                <a:latin typeface="Comic Sans MS" pitchFamily="66" charset="0"/>
                <a:ea typeface="Times New Roman" pitchFamily="18" charset="0"/>
              </a:rPr>
              <a:t>	</a:t>
            </a:r>
            <a:r>
              <a:rPr kumimoji="0" lang="en-NZ" sz="2400" b="0" i="0" u="none" strike="noStrike" cap="none" normalizeH="0" baseline="30000" dirty="0" smtClean="0">
                <a:ln>
                  <a:noFill/>
                </a:ln>
                <a:solidFill>
                  <a:srgbClr val="00B050"/>
                </a:solidFill>
                <a:effectLst/>
                <a:latin typeface="Comic Sans MS" pitchFamily="66" charset="0"/>
                <a:ea typeface="Times New Roman" pitchFamily="18" charset="0"/>
              </a:rPr>
              <a:t>+</a:t>
            </a:r>
            <a:r>
              <a:rPr kumimoji="0" lang="en-NZ" sz="2400" b="0" i="0" u="none" strike="noStrike" cap="none" normalizeH="0" baseline="0" dirty="0" smtClean="0">
                <a:ln>
                  <a:noFill/>
                </a:ln>
                <a:solidFill>
                  <a:srgbClr val="00B050"/>
                </a:solidFill>
                <a:effectLst/>
                <a:latin typeface="Comic Sans MS" pitchFamily="66" charset="0"/>
                <a:ea typeface="Times New Roman" pitchFamily="18" charset="0"/>
              </a:rPr>
              <a:t>4 + </a:t>
            </a:r>
            <a:r>
              <a:rPr kumimoji="0" lang="en-NZ" sz="2400" b="0" i="0" u="none" strike="noStrike" cap="none" normalizeH="0" baseline="30000" dirty="0" smtClean="0">
                <a:ln>
                  <a:noFill/>
                </a:ln>
                <a:solidFill>
                  <a:srgbClr val="00B050"/>
                </a:solidFill>
                <a:effectLst/>
                <a:latin typeface="Comic Sans MS" pitchFamily="66" charset="0"/>
                <a:ea typeface="Times New Roman" pitchFamily="18" charset="0"/>
              </a:rPr>
              <a:t>+</a:t>
            </a:r>
            <a:r>
              <a:rPr kumimoji="0" lang="en-NZ" sz="2400" b="0" i="0" u="none" strike="noStrike" cap="none" normalizeH="0" baseline="0" dirty="0" smtClean="0">
                <a:ln>
                  <a:noFill/>
                </a:ln>
                <a:solidFill>
                  <a:srgbClr val="00B050"/>
                </a:solidFill>
                <a:effectLst/>
                <a:latin typeface="Comic Sans MS" pitchFamily="66" charset="0"/>
                <a:ea typeface="Times New Roman" pitchFamily="18" charset="0"/>
              </a:rPr>
              <a:t>3 = </a:t>
            </a:r>
            <a:r>
              <a:rPr kumimoji="0" lang="en-NZ" sz="2400" b="0" i="0" u="none" strike="noStrike" cap="none" normalizeH="0" baseline="30000" dirty="0" smtClean="0">
                <a:ln>
                  <a:noFill/>
                </a:ln>
                <a:solidFill>
                  <a:srgbClr val="00B050"/>
                </a:solidFill>
                <a:effectLst/>
                <a:latin typeface="Comic Sans MS" pitchFamily="66" charset="0"/>
                <a:ea typeface="Times New Roman" pitchFamily="18" charset="0"/>
              </a:rPr>
              <a:t>+</a:t>
            </a:r>
            <a:r>
              <a:rPr kumimoji="0" lang="en-NZ" sz="2400" b="0" i="0" u="none" strike="noStrike" cap="none" normalizeH="0" baseline="0" dirty="0" smtClean="0">
                <a:ln>
                  <a:noFill/>
                </a:ln>
                <a:solidFill>
                  <a:srgbClr val="00B050"/>
                </a:solidFill>
                <a:effectLst/>
                <a:latin typeface="Comic Sans MS" pitchFamily="66" charset="0"/>
                <a:ea typeface="Times New Roman" pitchFamily="18" charset="0"/>
              </a:rPr>
              <a:t>7</a:t>
            </a:r>
            <a:endParaRPr kumimoji="0" lang="en-NZ" sz="2400" b="0" i="0" u="none" strike="noStrike" cap="none" normalizeH="0" baseline="0" dirty="0" smtClean="0">
              <a:ln>
                <a:noFill/>
              </a:ln>
              <a:solidFill>
                <a:srgbClr val="00B05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NZ" sz="2400" b="0" i="0" u="none" strike="noStrike" cap="none" normalizeH="0" baseline="0" dirty="0" smtClean="0">
                <a:ln>
                  <a:noFill/>
                </a:ln>
                <a:solidFill>
                  <a:srgbClr val="00B050"/>
                </a:solidFill>
                <a:effectLst/>
                <a:latin typeface="Comic Sans MS" pitchFamily="66" charset="0"/>
                <a:ea typeface="Times New Roman" pitchFamily="18" charset="0"/>
              </a:rPr>
              <a:t>		-4 + </a:t>
            </a:r>
            <a:r>
              <a:rPr kumimoji="0" lang="en-NZ" sz="2400" b="0" i="0" u="none" strike="noStrike" cap="none" normalizeH="0" baseline="30000" dirty="0" smtClean="0">
                <a:ln>
                  <a:noFill/>
                </a:ln>
                <a:solidFill>
                  <a:srgbClr val="00B050"/>
                </a:solidFill>
                <a:effectLst/>
                <a:latin typeface="Comic Sans MS" pitchFamily="66" charset="0"/>
                <a:ea typeface="Times New Roman" pitchFamily="18" charset="0"/>
              </a:rPr>
              <a:t>+</a:t>
            </a:r>
            <a:r>
              <a:rPr kumimoji="0" lang="en-NZ" sz="2400" b="0" i="0" u="none" strike="noStrike" cap="none" normalizeH="0" baseline="0" dirty="0" smtClean="0">
                <a:ln>
                  <a:noFill/>
                </a:ln>
                <a:solidFill>
                  <a:srgbClr val="00B050"/>
                </a:solidFill>
                <a:effectLst/>
                <a:latin typeface="Comic Sans MS" pitchFamily="66" charset="0"/>
                <a:ea typeface="Times New Roman" pitchFamily="18" charset="0"/>
              </a:rPr>
              <a:t>2 = </a:t>
            </a:r>
            <a:r>
              <a:rPr kumimoji="0" lang="en-NZ" sz="2400" b="0" i="0" u="none" strike="noStrike" cap="none" normalizeH="0" baseline="30000" dirty="0" smtClean="0">
                <a:ln>
                  <a:noFill/>
                </a:ln>
                <a:solidFill>
                  <a:srgbClr val="00B050"/>
                </a:solidFill>
                <a:effectLst/>
                <a:latin typeface="Comic Sans MS" pitchFamily="66" charset="0"/>
                <a:ea typeface="Times New Roman" pitchFamily="18" charset="0"/>
              </a:rPr>
              <a:t>-</a:t>
            </a:r>
            <a:r>
              <a:rPr kumimoji="0" lang="en-NZ" sz="2400" b="0" i="0" u="none" strike="noStrike" cap="none" normalizeH="0" baseline="0" dirty="0" smtClean="0">
                <a:ln>
                  <a:noFill/>
                </a:ln>
                <a:solidFill>
                  <a:srgbClr val="00B050"/>
                </a:solidFill>
                <a:effectLst/>
                <a:latin typeface="Comic Sans MS" pitchFamily="66" charset="0"/>
                <a:ea typeface="Times New Roman" pitchFamily="18" charset="0"/>
              </a:rPr>
              <a:t>2</a:t>
            </a:r>
            <a:endParaRPr kumimoji="0" lang="en-NZ" sz="2400" b="0" i="0" u="none" strike="noStrike" cap="none" normalizeH="0" baseline="0" dirty="0" smtClean="0">
              <a:ln>
                <a:noFill/>
              </a:ln>
              <a:solidFill>
                <a:srgbClr val="00B050"/>
              </a:solidFill>
              <a:effectLst/>
              <a:latin typeface="Arial" pitchFamily="34" charset="0"/>
            </a:endParaRPr>
          </a:p>
        </p:txBody>
      </p:sp>
      <p:sp>
        <p:nvSpPr>
          <p:cNvPr id="3074" name="Rectangle 2"/>
          <p:cNvSpPr>
            <a:spLocks noChangeArrowheads="1"/>
          </p:cNvSpPr>
          <p:nvPr/>
        </p:nvSpPr>
        <p:spPr bwMode="auto">
          <a:xfrm>
            <a:off x="5143504" y="3500438"/>
            <a:ext cx="378621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NZ" sz="2400" b="1" i="0" u="none" strike="noStrike" cap="none" normalizeH="0" baseline="0" dirty="0" smtClean="0">
                <a:ln>
                  <a:noFill/>
                </a:ln>
                <a:solidFill>
                  <a:schemeClr val="tx1"/>
                </a:solidFill>
                <a:effectLst/>
                <a:latin typeface="Comic Sans MS" pitchFamily="66" charset="0"/>
                <a:ea typeface="Times New Roman" pitchFamily="18" charset="0"/>
              </a:rPr>
              <a:t>Examples:</a:t>
            </a:r>
            <a:r>
              <a:rPr kumimoji="0" lang="en-NZ" sz="2400" b="0" i="0" u="none" strike="noStrike" cap="none" normalizeH="0" baseline="0" dirty="0" smtClean="0">
                <a:ln>
                  <a:noFill/>
                </a:ln>
                <a:solidFill>
                  <a:schemeClr val="tx1"/>
                </a:solidFill>
                <a:effectLst/>
                <a:latin typeface="Comic Sans MS" pitchFamily="66" charset="0"/>
                <a:ea typeface="Times New Roman" pitchFamily="18" charset="0"/>
              </a:rPr>
              <a:t>	</a:t>
            </a:r>
            <a:r>
              <a:rPr kumimoji="0" lang="en-NZ" sz="2400" b="0" i="0" u="none" strike="noStrike" cap="none" normalizeH="0" baseline="30000" dirty="0" smtClean="0">
                <a:ln>
                  <a:noFill/>
                </a:ln>
                <a:solidFill>
                  <a:srgbClr val="0070C0"/>
                </a:solidFill>
                <a:effectLst/>
                <a:latin typeface="Comic Sans MS" pitchFamily="66" charset="0"/>
                <a:ea typeface="Times New Roman" pitchFamily="18" charset="0"/>
              </a:rPr>
              <a:t>+</a:t>
            </a:r>
            <a:r>
              <a:rPr kumimoji="0" lang="en-NZ" sz="2400" b="0" i="0" u="none" strike="noStrike" cap="none" normalizeH="0" baseline="0" dirty="0" smtClean="0">
                <a:ln>
                  <a:noFill/>
                </a:ln>
                <a:solidFill>
                  <a:srgbClr val="0070C0"/>
                </a:solidFill>
                <a:effectLst/>
                <a:latin typeface="Comic Sans MS" pitchFamily="66" charset="0"/>
                <a:ea typeface="Times New Roman" pitchFamily="18" charset="0"/>
              </a:rPr>
              <a:t>4 +</a:t>
            </a:r>
            <a:r>
              <a:rPr kumimoji="0" lang="en-NZ" sz="2400" b="0" i="0" u="none" strike="noStrike" cap="none" normalizeH="0" dirty="0" smtClean="0">
                <a:ln>
                  <a:noFill/>
                </a:ln>
                <a:solidFill>
                  <a:srgbClr val="0070C0"/>
                </a:solidFill>
                <a:effectLst/>
                <a:latin typeface="Comic Sans MS" pitchFamily="66" charset="0"/>
                <a:ea typeface="Times New Roman" pitchFamily="18" charset="0"/>
              </a:rPr>
              <a:t> </a:t>
            </a:r>
            <a:r>
              <a:rPr kumimoji="0" lang="en-NZ" sz="2400" b="0" i="0" u="none" strike="noStrike" cap="none" normalizeH="0" baseline="30000" dirty="0" smtClean="0">
                <a:ln>
                  <a:noFill/>
                </a:ln>
                <a:solidFill>
                  <a:srgbClr val="0070C0"/>
                </a:solidFill>
                <a:effectLst/>
                <a:latin typeface="Comic Sans MS" pitchFamily="66" charset="0"/>
                <a:ea typeface="Times New Roman" pitchFamily="18" charset="0"/>
              </a:rPr>
              <a:t>-</a:t>
            </a:r>
            <a:r>
              <a:rPr kumimoji="0" lang="en-NZ" sz="2400" b="0" i="0" u="none" strike="noStrike" cap="none" normalizeH="0" baseline="0" dirty="0" smtClean="0">
                <a:ln>
                  <a:noFill/>
                </a:ln>
                <a:solidFill>
                  <a:srgbClr val="0070C0"/>
                </a:solidFill>
                <a:effectLst/>
                <a:latin typeface="Comic Sans MS" pitchFamily="66" charset="0"/>
                <a:ea typeface="Times New Roman" pitchFamily="18" charset="0"/>
              </a:rPr>
              <a:t>2 = </a:t>
            </a:r>
            <a:r>
              <a:rPr kumimoji="0" lang="en-NZ" sz="2400" b="0" i="0" u="none" strike="noStrike" cap="none" normalizeH="0" baseline="30000" dirty="0" smtClean="0">
                <a:ln>
                  <a:noFill/>
                </a:ln>
                <a:solidFill>
                  <a:srgbClr val="0070C0"/>
                </a:solidFill>
                <a:effectLst/>
                <a:latin typeface="Comic Sans MS" pitchFamily="66" charset="0"/>
                <a:ea typeface="Times New Roman" pitchFamily="18" charset="0"/>
              </a:rPr>
              <a:t>+</a:t>
            </a:r>
            <a:r>
              <a:rPr kumimoji="0" lang="en-NZ" sz="2400" b="0" i="0" u="none" strike="noStrike" cap="none" normalizeH="0" baseline="0" dirty="0" smtClean="0">
                <a:ln>
                  <a:noFill/>
                </a:ln>
                <a:solidFill>
                  <a:srgbClr val="0070C0"/>
                </a:solidFill>
                <a:effectLst/>
                <a:latin typeface="Comic Sans MS" pitchFamily="66" charset="0"/>
                <a:ea typeface="Times New Roman" pitchFamily="18" charset="0"/>
              </a:rPr>
              <a:t>2</a:t>
            </a:r>
            <a:endParaRPr kumimoji="0" lang="en-NZ" sz="2400" b="0" i="0" u="none" strike="noStrike" cap="none" normalizeH="0" baseline="0" dirty="0" smtClean="0">
              <a:ln>
                <a:noFill/>
              </a:ln>
              <a:solidFill>
                <a:srgbClr val="0070C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NZ" sz="2400" b="0" i="0" u="none" strike="noStrike" cap="none" normalizeH="0" baseline="0" dirty="0" smtClean="0">
                <a:ln>
                  <a:noFill/>
                </a:ln>
                <a:solidFill>
                  <a:srgbClr val="0070C0"/>
                </a:solidFill>
                <a:effectLst/>
                <a:latin typeface="Comic Sans MS" pitchFamily="66" charset="0"/>
                <a:ea typeface="Times New Roman" pitchFamily="18" charset="0"/>
              </a:rPr>
              <a:t>		</a:t>
            </a:r>
            <a:r>
              <a:rPr kumimoji="0" lang="en-NZ" sz="2400" b="0" i="0" u="none" strike="noStrike" cap="none" normalizeH="0" baseline="30000" dirty="0" smtClean="0">
                <a:ln>
                  <a:noFill/>
                </a:ln>
                <a:solidFill>
                  <a:srgbClr val="0070C0"/>
                </a:solidFill>
                <a:effectLst/>
                <a:latin typeface="Comic Sans MS" pitchFamily="66" charset="0"/>
                <a:ea typeface="Times New Roman" pitchFamily="18" charset="0"/>
              </a:rPr>
              <a:t>-</a:t>
            </a:r>
            <a:r>
              <a:rPr kumimoji="0" lang="en-NZ" sz="2400" b="0" i="0" u="none" strike="noStrike" cap="none" normalizeH="0" baseline="0" dirty="0" smtClean="0">
                <a:ln>
                  <a:noFill/>
                </a:ln>
                <a:solidFill>
                  <a:srgbClr val="0070C0"/>
                </a:solidFill>
                <a:effectLst/>
                <a:latin typeface="Comic Sans MS" pitchFamily="66" charset="0"/>
                <a:ea typeface="Times New Roman" pitchFamily="18" charset="0"/>
              </a:rPr>
              <a:t>8 +</a:t>
            </a:r>
            <a:r>
              <a:rPr kumimoji="0" lang="en-NZ" sz="2400" b="0" i="0" u="none" strike="noStrike" cap="none" normalizeH="0" baseline="30000" dirty="0" smtClean="0">
                <a:ln>
                  <a:noFill/>
                </a:ln>
                <a:solidFill>
                  <a:srgbClr val="0070C0"/>
                </a:solidFill>
                <a:effectLst/>
                <a:latin typeface="Comic Sans MS" pitchFamily="66" charset="0"/>
                <a:ea typeface="Times New Roman" pitchFamily="18" charset="0"/>
              </a:rPr>
              <a:t> -</a:t>
            </a:r>
            <a:r>
              <a:rPr kumimoji="0" lang="en-NZ" sz="2400" b="0" i="0" u="none" strike="noStrike" cap="none" normalizeH="0" baseline="0" dirty="0" smtClean="0">
                <a:ln>
                  <a:noFill/>
                </a:ln>
                <a:solidFill>
                  <a:srgbClr val="0070C0"/>
                </a:solidFill>
                <a:effectLst/>
                <a:latin typeface="Comic Sans MS" pitchFamily="66" charset="0"/>
                <a:ea typeface="Times New Roman" pitchFamily="18" charset="0"/>
              </a:rPr>
              <a:t>3 = </a:t>
            </a:r>
            <a:r>
              <a:rPr kumimoji="0" lang="en-NZ" sz="2400" b="0" i="0" u="none" strike="noStrike" cap="none" normalizeH="0" baseline="30000" dirty="0" smtClean="0">
                <a:ln>
                  <a:noFill/>
                </a:ln>
                <a:solidFill>
                  <a:srgbClr val="0070C0"/>
                </a:solidFill>
                <a:effectLst/>
                <a:latin typeface="Comic Sans MS" pitchFamily="66" charset="0"/>
                <a:ea typeface="Times New Roman" pitchFamily="18" charset="0"/>
              </a:rPr>
              <a:t>-</a:t>
            </a:r>
            <a:r>
              <a:rPr kumimoji="0" lang="en-NZ" sz="2400" b="0" i="0" u="none" strike="noStrike" cap="none" normalizeH="0" baseline="0" dirty="0" smtClean="0">
                <a:ln>
                  <a:noFill/>
                </a:ln>
                <a:solidFill>
                  <a:srgbClr val="0070C0"/>
                </a:solidFill>
                <a:effectLst/>
                <a:latin typeface="Comic Sans MS" pitchFamily="66" charset="0"/>
                <a:ea typeface="Times New Roman" pitchFamily="18" charset="0"/>
              </a:rPr>
              <a:t>11</a:t>
            </a:r>
            <a:endParaRPr kumimoji="0" lang="en-NZ" sz="2400" b="0" i="0" u="none" strike="noStrike" cap="none" normalizeH="0" baseline="0" dirty="0" smtClean="0">
              <a:ln>
                <a:noFill/>
              </a:ln>
              <a:solidFill>
                <a:srgbClr val="0070C0"/>
              </a:solidFill>
              <a:effectLst/>
              <a:latin typeface="Arial" pitchFamily="34" charset="0"/>
            </a:endParaRPr>
          </a:p>
        </p:txBody>
      </p:sp>
      <p:sp>
        <p:nvSpPr>
          <p:cNvPr id="3075" name="Rectangle 3"/>
          <p:cNvSpPr>
            <a:spLocks noChangeArrowheads="1"/>
          </p:cNvSpPr>
          <p:nvPr/>
        </p:nvSpPr>
        <p:spPr bwMode="auto">
          <a:xfrm>
            <a:off x="5072066" y="2428868"/>
            <a:ext cx="3786214"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914400" algn="l"/>
                <a:tab pos="1447800" algn="l"/>
              </a:tabLst>
            </a:pPr>
            <a:r>
              <a:rPr kumimoji="0" lang="en-NZ" sz="2400" b="1" i="0" u="none" strike="noStrike" cap="none" normalizeH="0" baseline="0" dirty="0" smtClean="0">
                <a:ln>
                  <a:noFill/>
                </a:ln>
                <a:solidFill>
                  <a:schemeClr val="tx1"/>
                </a:solidFill>
                <a:effectLst/>
                <a:latin typeface="Comic Sans MS" pitchFamily="66" charset="0"/>
                <a:ea typeface="Times New Roman" pitchFamily="18" charset="0"/>
              </a:rPr>
              <a:t>Example:</a:t>
            </a:r>
          </a:p>
          <a:p>
            <a:pPr marL="0" marR="0" lvl="0" indent="0" algn="just" defTabSz="914400" rtl="0" eaLnBrk="1" fontAlgn="base" latinLnBrk="0" hangingPunct="1">
              <a:lnSpc>
                <a:spcPct val="100000"/>
              </a:lnSpc>
              <a:spcBef>
                <a:spcPct val="0"/>
              </a:spcBef>
              <a:spcAft>
                <a:spcPct val="0"/>
              </a:spcAft>
              <a:buClrTx/>
              <a:buSzTx/>
              <a:buFontTx/>
              <a:buNone/>
              <a:tabLst>
                <a:tab pos="914400" algn="l"/>
                <a:tab pos="1447800" algn="l"/>
              </a:tabLst>
            </a:pPr>
            <a:r>
              <a:rPr kumimoji="0" lang="en-NZ" sz="2400" b="0" i="0" u="none" strike="noStrike" cap="none" normalizeH="0" baseline="0" dirty="0" smtClean="0">
                <a:ln>
                  <a:noFill/>
                </a:ln>
                <a:solidFill>
                  <a:schemeClr val="tx1"/>
                </a:solidFill>
                <a:effectLst/>
                <a:latin typeface="Comic Sans MS" pitchFamily="66" charset="0"/>
                <a:ea typeface="Times New Roman" pitchFamily="18" charset="0"/>
              </a:rPr>
              <a:t>	</a:t>
            </a:r>
            <a:r>
              <a:rPr kumimoji="0" lang="en-NZ" sz="2400" b="0" i="0" u="none" strike="noStrike" cap="none" normalizeH="0" baseline="30000" dirty="0" smtClean="0">
                <a:ln>
                  <a:noFill/>
                </a:ln>
                <a:solidFill>
                  <a:srgbClr val="FF0000"/>
                </a:solidFill>
                <a:effectLst/>
                <a:latin typeface="Comic Sans MS" pitchFamily="66" charset="0"/>
                <a:ea typeface="Times New Roman" pitchFamily="18" charset="0"/>
              </a:rPr>
              <a:t>+</a:t>
            </a:r>
            <a:r>
              <a:rPr kumimoji="0" lang="en-NZ" sz="2400" b="0" i="0" u="none" strike="noStrike" cap="none" normalizeH="0" baseline="0" dirty="0" smtClean="0">
                <a:ln>
                  <a:noFill/>
                </a:ln>
                <a:solidFill>
                  <a:srgbClr val="FF0000"/>
                </a:solidFill>
                <a:effectLst/>
                <a:latin typeface="Comic Sans MS" pitchFamily="66" charset="0"/>
                <a:ea typeface="Times New Roman" pitchFamily="18" charset="0"/>
              </a:rPr>
              <a:t>7 - </a:t>
            </a:r>
            <a:r>
              <a:rPr kumimoji="0" lang="en-NZ" sz="2400" b="0" i="0" u="none" strike="noStrike" cap="none" normalizeH="0" baseline="30000" dirty="0" smtClean="0">
                <a:ln>
                  <a:noFill/>
                </a:ln>
                <a:solidFill>
                  <a:srgbClr val="FF0000"/>
                </a:solidFill>
                <a:effectLst/>
                <a:latin typeface="Comic Sans MS" pitchFamily="66" charset="0"/>
                <a:ea typeface="Times New Roman" pitchFamily="18" charset="0"/>
              </a:rPr>
              <a:t>+</a:t>
            </a:r>
            <a:r>
              <a:rPr kumimoji="0" lang="en-NZ" sz="2400" b="0" i="0" u="none" strike="noStrike" cap="none" normalizeH="0" baseline="0" dirty="0" smtClean="0">
                <a:ln>
                  <a:noFill/>
                </a:ln>
                <a:solidFill>
                  <a:srgbClr val="FF0000"/>
                </a:solidFill>
                <a:effectLst/>
                <a:latin typeface="Comic Sans MS" pitchFamily="66" charset="0"/>
                <a:ea typeface="Times New Roman" pitchFamily="18" charset="0"/>
              </a:rPr>
              <a:t>4 = </a:t>
            </a:r>
            <a:r>
              <a:rPr kumimoji="0" lang="en-NZ" sz="2400" b="0" i="0" u="none" strike="noStrike" cap="none" normalizeH="0" baseline="30000" dirty="0" smtClean="0">
                <a:ln>
                  <a:noFill/>
                </a:ln>
                <a:solidFill>
                  <a:srgbClr val="FF0000"/>
                </a:solidFill>
                <a:effectLst/>
                <a:latin typeface="Comic Sans MS" pitchFamily="66" charset="0"/>
                <a:ea typeface="Times New Roman" pitchFamily="18" charset="0"/>
              </a:rPr>
              <a:t>+</a:t>
            </a:r>
            <a:r>
              <a:rPr kumimoji="0" lang="en-NZ" sz="2400" b="0" i="0" u="none" strike="noStrike" cap="none" normalizeH="0" baseline="0" dirty="0" smtClean="0">
                <a:ln>
                  <a:noFill/>
                </a:ln>
                <a:solidFill>
                  <a:srgbClr val="FF0000"/>
                </a:solidFill>
                <a:effectLst/>
                <a:latin typeface="Comic Sans MS" pitchFamily="66" charset="0"/>
                <a:ea typeface="Times New Roman" pitchFamily="18" charset="0"/>
              </a:rPr>
              <a:t>7 +</a:t>
            </a:r>
            <a:r>
              <a:rPr kumimoji="0" lang="en-NZ" sz="2400" b="0" i="0" u="none" strike="noStrike" cap="none" normalizeH="0" baseline="30000" dirty="0" smtClean="0">
                <a:ln>
                  <a:noFill/>
                </a:ln>
                <a:solidFill>
                  <a:srgbClr val="FF0000"/>
                </a:solidFill>
                <a:effectLst/>
                <a:latin typeface="Comic Sans MS" pitchFamily="66" charset="0"/>
                <a:ea typeface="Times New Roman" pitchFamily="18" charset="0"/>
              </a:rPr>
              <a:t> -</a:t>
            </a:r>
            <a:r>
              <a:rPr kumimoji="0" lang="en-NZ" sz="2400" b="0" i="0" u="none" strike="noStrike" cap="none" normalizeH="0" baseline="0" dirty="0" smtClean="0">
                <a:ln>
                  <a:noFill/>
                </a:ln>
                <a:solidFill>
                  <a:srgbClr val="FF0000"/>
                </a:solidFill>
                <a:effectLst/>
                <a:latin typeface="Comic Sans MS" pitchFamily="66" charset="0"/>
                <a:ea typeface="Times New Roman" pitchFamily="18" charset="0"/>
              </a:rPr>
              <a:t>4</a:t>
            </a:r>
            <a:r>
              <a:rPr lang="en-NZ" sz="2400" dirty="0" smtClean="0">
                <a:solidFill>
                  <a:srgbClr val="FF0000"/>
                </a:solidFill>
                <a:latin typeface="Arial" pitchFamily="34" charset="0"/>
                <a:ea typeface="Times New Roman" pitchFamily="18" charset="0"/>
              </a:rPr>
              <a:t> </a:t>
            </a:r>
            <a:r>
              <a:rPr kumimoji="0" lang="en-NZ" sz="2400" b="0" i="0" u="none" strike="noStrike" cap="none" normalizeH="0" baseline="0" dirty="0" smtClean="0">
                <a:ln>
                  <a:noFill/>
                </a:ln>
                <a:solidFill>
                  <a:srgbClr val="FF0000"/>
                </a:solidFill>
                <a:effectLst/>
                <a:latin typeface="Comic Sans MS" pitchFamily="66" charset="0"/>
                <a:ea typeface="Times New Roman" pitchFamily="18" charset="0"/>
              </a:rPr>
              <a:t>=</a:t>
            </a:r>
            <a:r>
              <a:rPr kumimoji="0" lang="en-NZ" sz="2400" b="0" i="0" u="none" strike="noStrike" cap="none" normalizeH="0" baseline="30000" dirty="0" smtClean="0">
                <a:ln>
                  <a:noFill/>
                </a:ln>
                <a:solidFill>
                  <a:srgbClr val="FF0000"/>
                </a:solidFill>
                <a:effectLst/>
                <a:latin typeface="Comic Sans MS" pitchFamily="66" charset="0"/>
                <a:ea typeface="Times New Roman" pitchFamily="18" charset="0"/>
              </a:rPr>
              <a:t> +</a:t>
            </a:r>
            <a:r>
              <a:rPr kumimoji="0" lang="en-NZ" sz="2400" b="0" i="0" u="none" strike="noStrike" cap="none" normalizeH="0" baseline="0" dirty="0" smtClean="0">
                <a:ln>
                  <a:noFill/>
                </a:ln>
                <a:solidFill>
                  <a:srgbClr val="FF0000"/>
                </a:solidFill>
                <a:effectLst/>
                <a:latin typeface="Comic Sans MS" pitchFamily="66" charset="0"/>
                <a:ea typeface="Times New Roman" pitchFamily="18" charset="0"/>
              </a:rPr>
              <a:t>3</a:t>
            </a:r>
            <a:endParaRPr kumimoji="0" lang="en-NZ" sz="2400" b="0" i="0" u="none" strike="noStrike" cap="none" normalizeH="0" baseline="0" dirty="0" smtClean="0">
              <a:ln>
                <a:noFill/>
              </a:ln>
              <a:solidFill>
                <a:srgbClr val="FF0000"/>
              </a:solidFill>
              <a:effectLst/>
              <a:latin typeface="Arial" pitchFamily="34" charset="0"/>
            </a:endParaRPr>
          </a:p>
          <a:p>
            <a:pPr lvl="0" algn="just" eaLnBrk="0" fontAlgn="base" hangingPunct="0">
              <a:spcBef>
                <a:spcPct val="0"/>
              </a:spcBef>
              <a:spcAft>
                <a:spcPct val="0"/>
              </a:spcAft>
              <a:tabLst>
                <a:tab pos="914400" algn="l"/>
                <a:tab pos="1447800" algn="l"/>
              </a:tabLst>
            </a:pPr>
            <a:r>
              <a:rPr kumimoji="0" lang="en-NZ" sz="2400" b="0" i="0" u="none" strike="noStrike" cap="none" normalizeH="0" baseline="0" dirty="0" smtClean="0">
                <a:ln>
                  <a:noFill/>
                </a:ln>
                <a:solidFill>
                  <a:schemeClr val="tx1"/>
                </a:solidFill>
                <a:effectLst/>
                <a:latin typeface="Comic Sans MS" pitchFamily="66" charset="0"/>
                <a:ea typeface="Times New Roman" pitchFamily="18" charset="0"/>
              </a:rPr>
              <a:t>			</a:t>
            </a:r>
            <a:endParaRPr kumimoji="0" lang="en-NZ" sz="2400" b="0" i="0" u="none" strike="noStrike" cap="none" normalizeH="0" baseline="0" dirty="0" smtClean="0">
              <a:ln>
                <a:noFill/>
              </a:ln>
              <a:solidFill>
                <a:schemeClr val="tx1"/>
              </a:solidFill>
              <a:effectLst/>
              <a:latin typeface="Arial" pitchFamily="34" charset="0"/>
            </a:endParaRPr>
          </a:p>
        </p:txBody>
      </p:sp>
      <p:sp>
        <p:nvSpPr>
          <p:cNvPr id="7" name="Rectangle 3"/>
          <p:cNvSpPr>
            <a:spLocks noChangeArrowheads="1"/>
          </p:cNvSpPr>
          <p:nvPr/>
        </p:nvSpPr>
        <p:spPr bwMode="auto">
          <a:xfrm>
            <a:off x="3214678" y="5715016"/>
            <a:ext cx="478634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914400" algn="l"/>
                <a:tab pos="1447800" algn="l"/>
              </a:tabLst>
            </a:pPr>
            <a:r>
              <a:rPr kumimoji="0" lang="en-NZ" sz="2400" b="1" i="0" u="none" strike="noStrike" cap="none" normalizeH="0" baseline="0" dirty="0" smtClean="0">
                <a:ln>
                  <a:noFill/>
                </a:ln>
                <a:solidFill>
                  <a:schemeClr val="tx1"/>
                </a:solidFill>
                <a:effectLst/>
                <a:latin typeface="Comic Sans MS" pitchFamily="66" charset="0"/>
                <a:ea typeface="Times New Roman" pitchFamily="18" charset="0"/>
              </a:rPr>
              <a:t>Example:</a:t>
            </a:r>
            <a:r>
              <a:rPr kumimoji="0" lang="en-NZ" sz="2400" b="0" i="0" u="none" strike="noStrike" cap="none" normalizeH="0" baseline="0" dirty="0" smtClean="0">
                <a:ln>
                  <a:noFill/>
                </a:ln>
                <a:solidFill>
                  <a:schemeClr val="tx1"/>
                </a:solidFill>
                <a:effectLst/>
                <a:latin typeface="Comic Sans MS" pitchFamily="66" charset="0"/>
                <a:ea typeface="Times New Roman" pitchFamily="18" charset="0"/>
              </a:rPr>
              <a:t>	</a:t>
            </a:r>
            <a:r>
              <a:rPr kumimoji="0" lang="en-NZ" sz="2400" b="0" i="0" u="none" strike="noStrike" cap="none" normalizeH="0" baseline="30000" dirty="0" smtClean="0">
                <a:ln>
                  <a:noFill/>
                </a:ln>
                <a:solidFill>
                  <a:srgbClr val="7030A0"/>
                </a:solidFill>
                <a:effectLst/>
                <a:latin typeface="Comic Sans MS" pitchFamily="66" charset="0"/>
                <a:ea typeface="Times New Roman" pitchFamily="18" charset="0"/>
              </a:rPr>
              <a:t>-</a:t>
            </a:r>
            <a:r>
              <a:rPr kumimoji="0" lang="en-NZ" sz="2400" b="0" i="0" u="none" strike="noStrike" cap="none" normalizeH="0" baseline="0" dirty="0" smtClean="0">
                <a:ln>
                  <a:noFill/>
                </a:ln>
                <a:solidFill>
                  <a:srgbClr val="7030A0"/>
                </a:solidFill>
                <a:effectLst/>
                <a:latin typeface="Comic Sans MS" pitchFamily="66" charset="0"/>
                <a:ea typeface="Times New Roman" pitchFamily="18" charset="0"/>
              </a:rPr>
              <a:t>3 - </a:t>
            </a:r>
            <a:r>
              <a:rPr kumimoji="0" lang="en-NZ" sz="2400" b="0" i="0" u="none" strike="noStrike" cap="none" normalizeH="0" baseline="30000" dirty="0" smtClean="0">
                <a:ln>
                  <a:noFill/>
                </a:ln>
                <a:solidFill>
                  <a:srgbClr val="7030A0"/>
                </a:solidFill>
                <a:effectLst/>
                <a:latin typeface="Comic Sans MS" pitchFamily="66" charset="0"/>
                <a:ea typeface="Times New Roman" pitchFamily="18" charset="0"/>
              </a:rPr>
              <a:t>-</a:t>
            </a:r>
            <a:r>
              <a:rPr kumimoji="0" lang="en-NZ" sz="2400" b="0" i="0" u="none" strike="noStrike" cap="none" normalizeH="0" baseline="0" dirty="0" smtClean="0">
                <a:ln>
                  <a:noFill/>
                </a:ln>
                <a:solidFill>
                  <a:srgbClr val="7030A0"/>
                </a:solidFill>
                <a:effectLst/>
                <a:latin typeface="Comic Sans MS" pitchFamily="66" charset="0"/>
                <a:ea typeface="Times New Roman" pitchFamily="18" charset="0"/>
              </a:rPr>
              <a:t>5</a:t>
            </a:r>
            <a:r>
              <a:rPr kumimoji="0" lang="en-NZ" sz="2400" b="0" i="0" u="none" strike="noStrike" cap="none" normalizeH="0" dirty="0" smtClean="0">
                <a:ln>
                  <a:noFill/>
                </a:ln>
                <a:solidFill>
                  <a:srgbClr val="7030A0"/>
                </a:solidFill>
                <a:effectLst/>
                <a:latin typeface="Comic Sans MS" pitchFamily="66" charset="0"/>
                <a:ea typeface="Times New Roman" pitchFamily="18" charset="0"/>
              </a:rPr>
              <a:t> </a:t>
            </a:r>
            <a:r>
              <a:rPr kumimoji="0" lang="en-NZ" sz="2400" b="0" i="0" u="none" strike="noStrike" cap="none" normalizeH="0" baseline="0" dirty="0" smtClean="0">
                <a:ln>
                  <a:noFill/>
                </a:ln>
                <a:solidFill>
                  <a:srgbClr val="7030A0"/>
                </a:solidFill>
                <a:effectLst/>
                <a:latin typeface="Comic Sans MS" pitchFamily="66" charset="0"/>
                <a:ea typeface="Times New Roman" pitchFamily="18" charset="0"/>
              </a:rPr>
              <a:t>= </a:t>
            </a:r>
            <a:r>
              <a:rPr kumimoji="0" lang="en-NZ" sz="2400" b="0" i="0" u="none" strike="noStrike" cap="none" normalizeH="0" baseline="30000" dirty="0" smtClean="0">
                <a:ln>
                  <a:noFill/>
                </a:ln>
                <a:solidFill>
                  <a:srgbClr val="7030A0"/>
                </a:solidFill>
                <a:effectLst/>
                <a:latin typeface="Comic Sans MS" pitchFamily="66" charset="0"/>
                <a:ea typeface="Times New Roman" pitchFamily="18" charset="0"/>
              </a:rPr>
              <a:t>-</a:t>
            </a:r>
            <a:r>
              <a:rPr kumimoji="0" lang="en-NZ" sz="2400" b="0" i="0" u="none" strike="noStrike" cap="none" normalizeH="0" baseline="0" dirty="0" smtClean="0">
                <a:ln>
                  <a:noFill/>
                </a:ln>
                <a:solidFill>
                  <a:srgbClr val="7030A0"/>
                </a:solidFill>
                <a:effectLst/>
                <a:latin typeface="Comic Sans MS" pitchFamily="66" charset="0"/>
                <a:ea typeface="Times New Roman" pitchFamily="18" charset="0"/>
              </a:rPr>
              <a:t>3 + </a:t>
            </a:r>
            <a:r>
              <a:rPr lang="en-NZ" sz="2400" baseline="30000" dirty="0" smtClean="0">
                <a:solidFill>
                  <a:srgbClr val="7030A0"/>
                </a:solidFill>
                <a:latin typeface="Comic Sans MS" pitchFamily="66" charset="0"/>
                <a:ea typeface="Times New Roman" pitchFamily="18" charset="0"/>
              </a:rPr>
              <a:t>+ </a:t>
            </a:r>
            <a:r>
              <a:rPr kumimoji="0" lang="en-NZ" sz="2400" b="0" i="0" u="none" strike="noStrike" cap="none" normalizeH="0" baseline="0" dirty="0" smtClean="0">
                <a:ln>
                  <a:noFill/>
                </a:ln>
                <a:solidFill>
                  <a:srgbClr val="7030A0"/>
                </a:solidFill>
                <a:effectLst/>
                <a:latin typeface="Comic Sans MS" pitchFamily="66" charset="0"/>
                <a:ea typeface="Times New Roman" pitchFamily="18" charset="0"/>
              </a:rPr>
              <a:t>5</a:t>
            </a:r>
            <a:endParaRPr kumimoji="0" lang="en-NZ" sz="2400" b="0" i="0" u="none" strike="noStrike" cap="none" normalizeH="0" baseline="0" dirty="0" smtClean="0">
              <a:ln>
                <a:noFill/>
              </a:ln>
              <a:solidFill>
                <a:srgbClr val="7030A0"/>
              </a:solidFill>
              <a:effectLst/>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7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7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 grpId="0"/>
      <p:bldP spid="3074" grpId="0"/>
      <p:bldP spid="3075"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Multiplying and Dividing</a:t>
            </a:r>
            <a:endParaRPr lang="en-NZ" dirty="0"/>
          </a:p>
        </p:txBody>
      </p:sp>
      <p:sp>
        <p:nvSpPr>
          <p:cNvPr id="3" name="Content Placeholder 2"/>
          <p:cNvSpPr>
            <a:spLocks noGrp="1"/>
          </p:cNvSpPr>
          <p:nvPr>
            <p:ph idx="1"/>
          </p:nvPr>
        </p:nvSpPr>
        <p:spPr/>
        <p:txBody>
          <a:bodyPr/>
          <a:lstStyle/>
          <a:p>
            <a:r>
              <a:rPr lang="en-NZ" dirty="0" smtClean="0"/>
              <a:t>Two negatives will give a positive answer</a:t>
            </a:r>
          </a:p>
          <a:p>
            <a:endParaRPr lang="en-NZ" dirty="0" smtClean="0"/>
          </a:p>
          <a:p>
            <a:endParaRPr lang="en-NZ" dirty="0" smtClean="0"/>
          </a:p>
          <a:p>
            <a:r>
              <a:rPr lang="en-NZ" dirty="0" smtClean="0"/>
              <a:t>One negative will give a negative answer</a:t>
            </a:r>
            <a:endParaRPr lang="en-NZ" dirty="0"/>
          </a:p>
        </p:txBody>
      </p:sp>
      <p:sp>
        <p:nvSpPr>
          <p:cNvPr id="4" name="Oval Callout 3"/>
          <p:cNvSpPr/>
          <p:nvPr/>
        </p:nvSpPr>
        <p:spPr>
          <a:xfrm>
            <a:off x="3098468" y="2312307"/>
            <a:ext cx="3902423" cy="830941"/>
          </a:xfrm>
          <a:prstGeom prst="wedgeEllipseCallout">
            <a:avLst>
              <a:gd name="adj1" fmla="val -84392"/>
              <a:gd name="adj2" fmla="val -68802"/>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NZ" dirty="0" smtClean="0">
                <a:solidFill>
                  <a:schemeClr val="accent2">
                    <a:lumMod val="75000"/>
                  </a:schemeClr>
                </a:solidFill>
              </a:rPr>
              <a:t>Or an even number of positives</a:t>
            </a:r>
            <a:endParaRPr lang="en-NZ" dirty="0">
              <a:solidFill>
                <a:schemeClr val="accent2">
                  <a:lumMod val="75000"/>
                </a:schemeClr>
              </a:solidFill>
            </a:endParaRPr>
          </a:p>
        </p:txBody>
      </p:sp>
      <p:sp>
        <p:nvSpPr>
          <p:cNvPr id="5" name="Oval Callout 4"/>
          <p:cNvSpPr/>
          <p:nvPr/>
        </p:nvSpPr>
        <p:spPr>
          <a:xfrm>
            <a:off x="3571868" y="4071942"/>
            <a:ext cx="3786214" cy="714380"/>
          </a:xfrm>
          <a:prstGeom prst="wedgeEllipseCallout">
            <a:avLst>
              <a:gd name="adj1" fmla="val -84392"/>
              <a:gd name="adj2" fmla="val -68802"/>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NZ" dirty="0" smtClean="0">
                <a:solidFill>
                  <a:srgbClr val="7030A0"/>
                </a:solidFill>
              </a:rPr>
              <a:t>Or an odd number of positives</a:t>
            </a:r>
            <a:endParaRPr lang="en-NZ" dirty="0">
              <a:solidFill>
                <a:srgbClr val="7030A0"/>
              </a:solidFill>
            </a:endParaRPr>
          </a:p>
        </p:txBody>
      </p:sp>
      <p:sp>
        <p:nvSpPr>
          <p:cNvPr id="2049" name="Rectangle 1"/>
          <p:cNvSpPr>
            <a:spLocks noChangeArrowheads="1"/>
          </p:cNvSpPr>
          <p:nvPr/>
        </p:nvSpPr>
        <p:spPr bwMode="auto">
          <a:xfrm>
            <a:off x="285720" y="4929198"/>
            <a:ext cx="885828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600200" algn="l"/>
                <a:tab pos="3962400" algn="l"/>
              </a:tabLst>
            </a:pPr>
            <a:r>
              <a:rPr kumimoji="0" lang="en-US" sz="2400" b="1" i="0" u="none" strike="noStrike" cap="none" normalizeH="0" baseline="0" dirty="0" smtClean="0">
                <a:ln>
                  <a:noFill/>
                </a:ln>
                <a:solidFill>
                  <a:schemeClr val="tx1"/>
                </a:solidFill>
                <a:effectLst/>
                <a:latin typeface="Comic Sans MS" pitchFamily="66" charset="0"/>
                <a:ea typeface="Times New Roman" pitchFamily="18" charset="0"/>
              </a:rPr>
              <a:t>Examples:	</a:t>
            </a:r>
            <a:r>
              <a:rPr kumimoji="0" lang="en-US" sz="2400" b="0" i="0" u="none" strike="noStrike" cap="none" normalizeH="0" baseline="30000" dirty="0" smtClean="0">
                <a:ln>
                  <a:noFill/>
                </a:ln>
                <a:solidFill>
                  <a:schemeClr val="tx1"/>
                </a:solidFill>
                <a:effectLst/>
                <a:latin typeface="Comic Sans MS" pitchFamily="66" charset="0"/>
                <a:ea typeface="Times New Roman" pitchFamily="18" charset="0"/>
              </a:rPr>
              <a:t>-</a:t>
            </a:r>
            <a:r>
              <a:rPr kumimoji="0" lang="en-US" sz="2400" b="0" i="0" u="none" strike="noStrike" cap="none" normalizeH="0" baseline="0" dirty="0" smtClean="0">
                <a:ln>
                  <a:noFill/>
                </a:ln>
                <a:solidFill>
                  <a:schemeClr val="tx1"/>
                </a:solidFill>
                <a:effectLst/>
                <a:latin typeface="Comic Sans MS" pitchFamily="66" charset="0"/>
                <a:ea typeface="Times New Roman" pitchFamily="18" charset="0"/>
              </a:rPr>
              <a:t>3 x </a:t>
            </a:r>
            <a:r>
              <a:rPr kumimoji="0" lang="en-US" sz="2400" b="0" i="0" u="none" strike="noStrike" cap="none" normalizeH="0" baseline="30000" dirty="0" smtClean="0">
                <a:ln>
                  <a:noFill/>
                </a:ln>
                <a:solidFill>
                  <a:schemeClr val="tx1"/>
                </a:solidFill>
                <a:effectLst/>
                <a:latin typeface="Comic Sans MS" pitchFamily="66" charset="0"/>
                <a:ea typeface="Times New Roman" pitchFamily="18" charset="0"/>
              </a:rPr>
              <a:t>-</a:t>
            </a:r>
            <a:r>
              <a:rPr kumimoji="0" lang="en-US" sz="2400" b="0" i="0" u="none" strike="noStrike" cap="none" normalizeH="0" baseline="0" dirty="0" smtClean="0">
                <a:ln>
                  <a:noFill/>
                </a:ln>
                <a:solidFill>
                  <a:schemeClr val="tx1"/>
                </a:solidFill>
                <a:effectLst/>
                <a:latin typeface="Comic Sans MS" pitchFamily="66" charset="0"/>
                <a:ea typeface="Times New Roman" pitchFamily="18" charset="0"/>
              </a:rPr>
              <a:t>4 = 12		</a:t>
            </a:r>
            <a:r>
              <a:rPr kumimoji="0" lang="en-US" sz="2400" b="0" i="0" u="none" strike="noStrike" cap="none" normalizeH="0" baseline="30000" dirty="0" smtClean="0">
                <a:ln>
                  <a:noFill/>
                </a:ln>
                <a:solidFill>
                  <a:schemeClr val="tx1"/>
                </a:solidFill>
                <a:effectLst/>
                <a:latin typeface="Comic Sans MS" pitchFamily="66" charset="0"/>
                <a:ea typeface="Times New Roman" pitchFamily="18" charset="0"/>
              </a:rPr>
              <a:t>-</a:t>
            </a:r>
            <a:r>
              <a:rPr kumimoji="0" lang="en-US" sz="2400" b="0" i="0" u="none" strike="noStrike" cap="none" normalizeH="0" baseline="0" dirty="0" smtClean="0">
                <a:ln>
                  <a:noFill/>
                </a:ln>
                <a:solidFill>
                  <a:schemeClr val="tx1"/>
                </a:solidFill>
                <a:effectLst/>
                <a:latin typeface="Comic Sans MS" pitchFamily="66" charset="0"/>
                <a:ea typeface="Times New Roman" pitchFamily="18" charset="0"/>
              </a:rPr>
              <a:t>3 x 6 = </a:t>
            </a:r>
            <a:r>
              <a:rPr kumimoji="0" lang="en-US" sz="2400" b="0" i="0" u="none" strike="noStrike" cap="none" normalizeH="0" baseline="30000" dirty="0" smtClean="0">
                <a:ln>
                  <a:noFill/>
                </a:ln>
                <a:solidFill>
                  <a:schemeClr val="tx1"/>
                </a:solidFill>
                <a:effectLst/>
                <a:latin typeface="Comic Sans MS" pitchFamily="66" charset="0"/>
                <a:ea typeface="Times New Roman" pitchFamily="18" charset="0"/>
              </a:rPr>
              <a:t>-</a:t>
            </a:r>
            <a:r>
              <a:rPr kumimoji="0" lang="en-US" sz="2400" b="0" i="0" u="none" strike="noStrike" cap="none" normalizeH="0" baseline="0" dirty="0" smtClean="0">
                <a:ln>
                  <a:noFill/>
                </a:ln>
                <a:solidFill>
                  <a:schemeClr val="tx1"/>
                </a:solidFill>
                <a:effectLst/>
                <a:latin typeface="Comic Sans MS" pitchFamily="66" charset="0"/>
                <a:ea typeface="Times New Roman" pitchFamily="18" charset="0"/>
              </a:rPr>
              <a:t>18</a:t>
            </a:r>
            <a:endParaRPr kumimoji="0" lang="en-NZ"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600200" algn="l"/>
                <a:tab pos="3962400" algn="l"/>
              </a:tabLst>
            </a:pPr>
            <a:r>
              <a:rPr kumimoji="0" lang="en-US" sz="2400" b="0" i="0" u="none" strike="noStrike" cap="none" normalizeH="0" baseline="0" dirty="0" smtClean="0">
                <a:ln>
                  <a:noFill/>
                </a:ln>
                <a:solidFill>
                  <a:schemeClr val="tx1"/>
                </a:solidFill>
                <a:effectLst/>
                <a:latin typeface="Comic Sans MS" pitchFamily="66" charset="0"/>
                <a:ea typeface="Times New Roman" pitchFamily="18" charset="0"/>
              </a:rPr>
              <a:t>	2 x </a:t>
            </a:r>
            <a:r>
              <a:rPr kumimoji="0" lang="en-US" sz="2400" b="0" i="0" u="none" strike="noStrike" cap="none" normalizeH="0" baseline="30000" dirty="0" smtClean="0">
                <a:ln>
                  <a:noFill/>
                </a:ln>
                <a:solidFill>
                  <a:schemeClr val="tx1"/>
                </a:solidFill>
                <a:effectLst/>
                <a:latin typeface="Comic Sans MS" pitchFamily="66" charset="0"/>
                <a:ea typeface="Times New Roman" pitchFamily="18" charset="0"/>
              </a:rPr>
              <a:t>-</a:t>
            </a:r>
            <a:r>
              <a:rPr kumimoji="0" lang="en-US" sz="2400" b="0" i="0" u="none" strike="noStrike" cap="none" normalizeH="0" baseline="0" dirty="0" smtClean="0">
                <a:ln>
                  <a:noFill/>
                </a:ln>
                <a:solidFill>
                  <a:schemeClr val="tx1"/>
                </a:solidFill>
                <a:effectLst/>
                <a:latin typeface="Comic Sans MS" pitchFamily="66" charset="0"/>
                <a:ea typeface="Times New Roman" pitchFamily="18" charset="0"/>
              </a:rPr>
              <a:t>7 = </a:t>
            </a:r>
            <a:r>
              <a:rPr kumimoji="0" lang="en-US" sz="2400" b="0" i="0" u="none" strike="noStrike" cap="none" normalizeH="0" baseline="30000" dirty="0" smtClean="0">
                <a:ln>
                  <a:noFill/>
                </a:ln>
                <a:solidFill>
                  <a:schemeClr val="tx1"/>
                </a:solidFill>
                <a:effectLst/>
                <a:latin typeface="Comic Sans MS" pitchFamily="66" charset="0"/>
                <a:ea typeface="Times New Roman" pitchFamily="18" charset="0"/>
              </a:rPr>
              <a:t>-</a:t>
            </a:r>
            <a:r>
              <a:rPr kumimoji="0" lang="en-US" sz="2400" b="0" i="0" u="none" strike="noStrike" cap="none" normalizeH="0" baseline="0" dirty="0" smtClean="0">
                <a:ln>
                  <a:noFill/>
                </a:ln>
                <a:solidFill>
                  <a:schemeClr val="tx1"/>
                </a:solidFill>
                <a:effectLst/>
                <a:latin typeface="Comic Sans MS" pitchFamily="66" charset="0"/>
                <a:ea typeface="Times New Roman" pitchFamily="18" charset="0"/>
              </a:rPr>
              <a:t>14		</a:t>
            </a:r>
            <a:r>
              <a:rPr kumimoji="0" lang="en-US" sz="2400" b="0" i="0" u="none" strike="noStrike" cap="none" normalizeH="0" baseline="30000" dirty="0" smtClean="0">
                <a:ln>
                  <a:noFill/>
                </a:ln>
                <a:solidFill>
                  <a:schemeClr val="tx1"/>
                </a:solidFill>
                <a:effectLst/>
                <a:latin typeface="Comic Sans MS" pitchFamily="66" charset="0"/>
                <a:ea typeface="Times New Roman" pitchFamily="18" charset="0"/>
              </a:rPr>
              <a:t>-</a:t>
            </a:r>
            <a:r>
              <a:rPr kumimoji="0" lang="en-US" sz="2400" b="0" i="0" u="none" strike="noStrike" cap="none" normalizeH="0" baseline="0" dirty="0" smtClean="0">
                <a:ln>
                  <a:noFill/>
                </a:ln>
                <a:solidFill>
                  <a:schemeClr val="tx1"/>
                </a:solidFill>
                <a:effectLst/>
                <a:latin typeface="Comic Sans MS" pitchFamily="66" charset="0"/>
                <a:ea typeface="Times New Roman" pitchFamily="18" charset="0"/>
              </a:rPr>
              <a:t>24 ÷ 3 = </a:t>
            </a:r>
            <a:r>
              <a:rPr kumimoji="0" lang="en-US" sz="2400" b="0" i="0" u="none" strike="noStrike" cap="none" normalizeH="0" baseline="30000" dirty="0" smtClean="0">
                <a:ln>
                  <a:noFill/>
                </a:ln>
                <a:solidFill>
                  <a:schemeClr val="tx1"/>
                </a:solidFill>
                <a:effectLst/>
                <a:latin typeface="Comic Sans MS" pitchFamily="66" charset="0"/>
                <a:ea typeface="Times New Roman" pitchFamily="18" charset="0"/>
              </a:rPr>
              <a:t>-</a:t>
            </a:r>
            <a:r>
              <a:rPr kumimoji="0" lang="en-US" sz="2400" b="0" i="0" u="none" strike="noStrike" cap="none" normalizeH="0" baseline="0" dirty="0" smtClean="0">
                <a:ln>
                  <a:noFill/>
                </a:ln>
                <a:solidFill>
                  <a:schemeClr val="tx1"/>
                </a:solidFill>
                <a:effectLst/>
                <a:latin typeface="Comic Sans MS" pitchFamily="66" charset="0"/>
                <a:ea typeface="Times New Roman" pitchFamily="18" charset="0"/>
              </a:rPr>
              <a:t>8</a:t>
            </a:r>
            <a:endParaRPr kumimoji="0" lang="en-NZ"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600200" algn="l"/>
                <a:tab pos="3962400" algn="l"/>
              </a:tabLst>
            </a:pPr>
            <a:r>
              <a:rPr kumimoji="0" lang="en-US" sz="2400" b="0" i="0" u="none" strike="noStrike" cap="none" normalizeH="0" baseline="0" dirty="0" smtClean="0">
                <a:ln>
                  <a:noFill/>
                </a:ln>
                <a:solidFill>
                  <a:schemeClr val="tx1"/>
                </a:solidFill>
                <a:effectLst/>
                <a:latin typeface="Comic Sans MS" pitchFamily="66" charset="0"/>
                <a:ea typeface="Times New Roman" pitchFamily="18" charset="0"/>
              </a:rPr>
              <a:t>	</a:t>
            </a:r>
            <a:r>
              <a:rPr kumimoji="0" lang="en-US" sz="2400" b="0" i="0" u="none" strike="noStrike" cap="none" normalizeH="0" baseline="30000" dirty="0" smtClean="0">
                <a:ln>
                  <a:noFill/>
                </a:ln>
                <a:solidFill>
                  <a:schemeClr val="tx1"/>
                </a:solidFill>
                <a:effectLst/>
                <a:latin typeface="Comic Sans MS" pitchFamily="66" charset="0"/>
                <a:ea typeface="Times New Roman" pitchFamily="18" charset="0"/>
              </a:rPr>
              <a:t>-</a:t>
            </a:r>
            <a:r>
              <a:rPr kumimoji="0" lang="en-US" sz="2400" b="0" i="0" u="none" strike="noStrike" cap="none" normalizeH="0" baseline="0" dirty="0" smtClean="0">
                <a:ln>
                  <a:noFill/>
                </a:ln>
                <a:solidFill>
                  <a:schemeClr val="tx1"/>
                </a:solidFill>
                <a:effectLst/>
                <a:latin typeface="Comic Sans MS" pitchFamily="66" charset="0"/>
                <a:ea typeface="Times New Roman" pitchFamily="18" charset="0"/>
              </a:rPr>
              <a:t>55 ÷ </a:t>
            </a:r>
            <a:r>
              <a:rPr kumimoji="0" lang="en-US" sz="2400" b="0" i="0" u="none" strike="noStrike" cap="none" normalizeH="0" baseline="30000" dirty="0" smtClean="0">
                <a:ln>
                  <a:noFill/>
                </a:ln>
                <a:solidFill>
                  <a:schemeClr val="tx1"/>
                </a:solidFill>
                <a:effectLst/>
                <a:latin typeface="Comic Sans MS" pitchFamily="66" charset="0"/>
                <a:ea typeface="Times New Roman" pitchFamily="18" charset="0"/>
              </a:rPr>
              <a:t>-</a:t>
            </a:r>
            <a:r>
              <a:rPr kumimoji="0" lang="en-US" sz="2400" b="0" i="0" u="none" strike="noStrike" cap="none" normalizeH="0" baseline="0" dirty="0" smtClean="0">
                <a:ln>
                  <a:noFill/>
                </a:ln>
                <a:solidFill>
                  <a:schemeClr val="tx1"/>
                </a:solidFill>
                <a:effectLst/>
                <a:latin typeface="Comic Sans MS" pitchFamily="66" charset="0"/>
                <a:ea typeface="Times New Roman" pitchFamily="18" charset="0"/>
              </a:rPr>
              <a:t>5 = 11		42 ÷ </a:t>
            </a:r>
            <a:r>
              <a:rPr kumimoji="0" lang="en-US" sz="2400" b="0" i="0" u="none" strike="noStrike" cap="none" normalizeH="0" baseline="30000" dirty="0" smtClean="0">
                <a:ln>
                  <a:noFill/>
                </a:ln>
                <a:solidFill>
                  <a:schemeClr val="tx1"/>
                </a:solidFill>
                <a:effectLst/>
                <a:latin typeface="Comic Sans MS" pitchFamily="66" charset="0"/>
                <a:ea typeface="Times New Roman" pitchFamily="18" charset="0"/>
              </a:rPr>
              <a:t>-</a:t>
            </a:r>
            <a:r>
              <a:rPr kumimoji="0" lang="en-US" sz="2400" b="0" i="0" u="none" strike="noStrike" cap="none" normalizeH="0" baseline="0" dirty="0" smtClean="0">
                <a:ln>
                  <a:noFill/>
                </a:ln>
                <a:solidFill>
                  <a:schemeClr val="tx1"/>
                </a:solidFill>
                <a:effectLst/>
                <a:latin typeface="Comic Sans MS" pitchFamily="66" charset="0"/>
                <a:ea typeface="Times New Roman" pitchFamily="18" charset="0"/>
              </a:rPr>
              <a:t>7 = </a:t>
            </a:r>
            <a:r>
              <a:rPr kumimoji="0" lang="en-US" sz="2400" b="0" i="0" u="none" strike="noStrike" cap="none" normalizeH="0" baseline="30000" dirty="0" smtClean="0">
                <a:ln>
                  <a:noFill/>
                </a:ln>
                <a:solidFill>
                  <a:schemeClr val="tx1"/>
                </a:solidFill>
                <a:effectLst/>
                <a:latin typeface="Comic Sans MS" pitchFamily="66" charset="0"/>
                <a:ea typeface="Times New Roman" pitchFamily="18" charset="0"/>
              </a:rPr>
              <a:t>-</a:t>
            </a:r>
            <a:r>
              <a:rPr kumimoji="0" lang="en-US" sz="2400" b="0" i="0" u="none" strike="noStrike" cap="none" normalizeH="0" baseline="0" dirty="0" smtClean="0">
                <a:ln>
                  <a:noFill/>
                </a:ln>
                <a:solidFill>
                  <a:schemeClr val="tx1"/>
                </a:solidFill>
                <a:effectLst/>
                <a:latin typeface="Comic Sans MS" pitchFamily="66" charset="0"/>
                <a:ea typeface="Times New Roman" pitchFamily="18" charset="0"/>
              </a:rPr>
              <a:t>6</a:t>
            </a:r>
            <a:endParaRPr kumimoji="0" lang="en-NZ"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600200" algn="l"/>
                <a:tab pos="3962400" algn="l"/>
              </a:tabLst>
            </a:pPr>
            <a:r>
              <a:rPr kumimoji="0" lang="en-US" sz="2400" b="0" i="0" u="none" strike="noStrike" cap="none" normalizeH="0" baseline="0" dirty="0" smtClean="0">
                <a:ln>
                  <a:noFill/>
                </a:ln>
                <a:solidFill>
                  <a:schemeClr val="tx1"/>
                </a:solidFill>
                <a:effectLst/>
                <a:latin typeface="Comic Sans MS" pitchFamily="66" charset="0"/>
                <a:ea typeface="Times New Roman" pitchFamily="18" charset="0"/>
              </a:rPr>
              <a:t>	</a:t>
            </a:r>
            <a:r>
              <a:rPr kumimoji="0" lang="en-US" sz="2400" b="0" i="0" u="none" strike="noStrike" cap="none" normalizeH="0" baseline="30000" dirty="0" smtClean="0">
                <a:ln>
                  <a:noFill/>
                </a:ln>
                <a:solidFill>
                  <a:schemeClr val="tx1"/>
                </a:solidFill>
                <a:effectLst/>
                <a:latin typeface="Comic Sans MS" pitchFamily="66" charset="0"/>
                <a:ea typeface="Times New Roman" pitchFamily="18" charset="0"/>
              </a:rPr>
              <a:t>-</a:t>
            </a:r>
            <a:r>
              <a:rPr kumimoji="0" lang="en-US" sz="2400" b="0" i="0" u="none" strike="noStrike" cap="none" normalizeH="0" baseline="0" dirty="0" smtClean="0">
                <a:ln>
                  <a:noFill/>
                </a:ln>
                <a:solidFill>
                  <a:schemeClr val="tx1"/>
                </a:solidFill>
                <a:effectLst/>
                <a:latin typeface="Comic Sans MS" pitchFamily="66" charset="0"/>
                <a:ea typeface="Times New Roman" pitchFamily="18" charset="0"/>
              </a:rPr>
              <a:t>3 x 2 x 4 = </a:t>
            </a:r>
            <a:r>
              <a:rPr kumimoji="0" lang="en-US" sz="2400" b="0" i="0" u="none" strike="noStrike" cap="none" normalizeH="0" baseline="30000" dirty="0" smtClean="0">
                <a:ln>
                  <a:noFill/>
                </a:ln>
                <a:solidFill>
                  <a:schemeClr val="tx1"/>
                </a:solidFill>
                <a:effectLst/>
                <a:latin typeface="Comic Sans MS" pitchFamily="66" charset="0"/>
                <a:ea typeface="Times New Roman" pitchFamily="18" charset="0"/>
              </a:rPr>
              <a:t>-</a:t>
            </a:r>
            <a:r>
              <a:rPr kumimoji="0" lang="en-US" sz="2400" b="0" i="0" u="none" strike="noStrike" cap="none" normalizeH="0" baseline="0" dirty="0" smtClean="0">
                <a:ln>
                  <a:noFill/>
                </a:ln>
                <a:solidFill>
                  <a:schemeClr val="tx1"/>
                </a:solidFill>
                <a:effectLst/>
                <a:latin typeface="Comic Sans MS" pitchFamily="66" charset="0"/>
                <a:ea typeface="Times New Roman" pitchFamily="18" charset="0"/>
              </a:rPr>
              <a:t>6 x 4	4 x 1 x </a:t>
            </a:r>
            <a:r>
              <a:rPr kumimoji="0" lang="en-US" sz="2400" b="0" i="0" u="none" strike="noStrike" cap="none" normalizeH="0" baseline="30000" dirty="0" smtClean="0">
                <a:ln>
                  <a:noFill/>
                </a:ln>
                <a:solidFill>
                  <a:schemeClr val="tx1"/>
                </a:solidFill>
                <a:effectLst/>
                <a:latin typeface="Comic Sans MS" pitchFamily="66" charset="0"/>
                <a:ea typeface="Times New Roman" pitchFamily="18" charset="0"/>
              </a:rPr>
              <a:t>-</a:t>
            </a:r>
            <a:r>
              <a:rPr kumimoji="0" lang="en-US" sz="2400" b="0" i="0" u="none" strike="noStrike" cap="none" normalizeH="0" baseline="0" dirty="0" smtClean="0">
                <a:ln>
                  <a:noFill/>
                </a:ln>
                <a:solidFill>
                  <a:schemeClr val="tx1"/>
                </a:solidFill>
                <a:effectLst/>
                <a:latin typeface="Comic Sans MS" pitchFamily="66" charset="0"/>
                <a:ea typeface="Times New Roman" pitchFamily="18" charset="0"/>
              </a:rPr>
              <a:t>2 x </a:t>
            </a:r>
            <a:r>
              <a:rPr kumimoji="0" lang="en-US" sz="2400" b="0" i="0" u="none" strike="noStrike" cap="none" normalizeH="0" baseline="30000" dirty="0" smtClean="0">
                <a:ln>
                  <a:noFill/>
                </a:ln>
                <a:solidFill>
                  <a:schemeClr val="tx1"/>
                </a:solidFill>
                <a:effectLst/>
                <a:latin typeface="Comic Sans MS" pitchFamily="66" charset="0"/>
                <a:ea typeface="Times New Roman" pitchFamily="18" charset="0"/>
              </a:rPr>
              <a:t>-</a:t>
            </a:r>
            <a:r>
              <a:rPr kumimoji="0" lang="en-US" sz="2400" b="0" i="0" u="none" strike="noStrike" cap="none" normalizeH="0" baseline="0" dirty="0" smtClean="0">
                <a:ln>
                  <a:noFill/>
                </a:ln>
                <a:solidFill>
                  <a:schemeClr val="tx1"/>
                </a:solidFill>
                <a:effectLst/>
                <a:latin typeface="Comic Sans MS" pitchFamily="66" charset="0"/>
                <a:ea typeface="Times New Roman" pitchFamily="18" charset="0"/>
              </a:rPr>
              <a:t>3 = 24</a:t>
            </a:r>
            <a:endParaRPr kumimoji="0" lang="en-NZ"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600200" algn="l"/>
                <a:tab pos="3962400" algn="l"/>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rPr>
              <a:t>	               	</a:t>
            </a:r>
            <a:endParaRPr kumimoji="0" lang="en-NZ"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600200" algn="l"/>
                <a:tab pos="3962400" algn="l"/>
              </a:tabLst>
            </a:pPr>
            <a:endParaRPr kumimoji="0" lang="en-NZ" sz="1800" b="0" i="0" u="none" strike="noStrike" cap="none" normalizeH="0" baseline="0" dirty="0" smtClean="0">
              <a:ln>
                <a:noFill/>
              </a:ln>
              <a:solidFill>
                <a:schemeClr val="tx1"/>
              </a:solidFill>
              <a:effectLst/>
              <a:latin typeface="Arial" pitchFamily="34" charset="0"/>
            </a:endParaRPr>
          </a:p>
        </p:txBody>
      </p:sp>
      <p:sp>
        <p:nvSpPr>
          <p:cNvPr id="7" name="Rectangle 6"/>
          <p:cNvSpPr/>
          <p:nvPr/>
        </p:nvSpPr>
        <p:spPr>
          <a:xfrm>
            <a:off x="3214678" y="5000636"/>
            <a:ext cx="357190"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Rectangle 7"/>
          <p:cNvSpPr/>
          <p:nvPr/>
        </p:nvSpPr>
        <p:spPr>
          <a:xfrm>
            <a:off x="6072198" y="5000636"/>
            <a:ext cx="500066"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Rectangle 8"/>
          <p:cNvSpPr/>
          <p:nvPr/>
        </p:nvSpPr>
        <p:spPr>
          <a:xfrm>
            <a:off x="3071802" y="5357826"/>
            <a:ext cx="571504"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 name="Rectangle 9"/>
          <p:cNvSpPr/>
          <p:nvPr/>
        </p:nvSpPr>
        <p:spPr>
          <a:xfrm>
            <a:off x="6143636" y="5357826"/>
            <a:ext cx="500066"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Rectangle 10"/>
          <p:cNvSpPr/>
          <p:nvPr/>
        </p:nvSpPr>
        <p:spPr>
          <a:xfrm>
            <a:off x="3357554" y="5715016"/>
            <a:ext cx="500066"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 name="Rectangle 11"/>
          <p:cNvSpPr/>
          <p:nvPr/>
        </p:nvSpPr>
        <p:spPr>
          <a:xfrm>
            <a:off x="6215074" y="5715016"/>
            <a:ext cx="500066"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3" name="Rectangle 12"/>
          <p:cNvSpPr/>
          <p:nvPr/>
        </p:nvSpPr>
        <p:spPr>
          <a:xfrm>
            <a:off x="3571868" y="6072206"/>
            <a:ext cx="928694"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 name="Rectangle 13"/>
          <p:cNvSpPr/>
          <p:nvPr/>
        </p:nvSpPr>
        <p:spPr>
          <a:xfrm>
            <a:off x="7143768" y="6072206"/>
            <a:ext cx="928694"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5" name="TextBox 14"/>
          <p:cNvSpPr txBox="1"/>
          <p:nvPr/>
        </p:nvSpPr>
        <p:spPr>
          <a:xfrm>
            <a:off x="7000892" y="4929198"/>
            <a:ext cx="2143108" cy="369332"/>
          </a:xfrm>
          <a:prstGeom prst="rect">
            <a:avLst/>
          </a:prstGeom>
          <a:noFill/>
          <a:ln>
            <a:solidFill>
              <a:srgbClr val="FF0000"/>
            </a:solidFill>
          </a:ln>
        </p:spPr>
        <p:txBody>
          <a:bodyPr wrap="square" rtlCol="0">
            <a:spAutoFit/>
          </a:bodyPr>
          <a:lstStyle/>
          <a:p>
            <a:r>
              <a:rPr lang="en-NZ" dirty="0" smtClean="0"/>
              <a:t>P 328 Ex 23.01</a:t>
            </a:r>
            <a:endParaRPr lang="en-NZ" dirty="0"/>
          </a:p>
        </p:txBody>
      </p:sp>
      <p:sp>
        <p:nvSpPr>
          <p:cNvPr id="16" name="Action Button: Home 15">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4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049" grpId="0"/>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Order of Operation</a:t>
            </a:r>
            <a:endParaRPr lang="en-NZ" dirty="0"/>
          </a:p>
        </p:txBody>
      </p:sp>
      <p:sp>
        <p:nvSpPr>
          <p:cNvPr id="3" name="Content Placeholder 2"/>
          <p:cNvSpPr>
            <a:spLocks noGrp="1"/>
          </p:cNvSpPr>
          <p:nvPr>
            <p:ph idx="1"/>
          </p:nvPr>
        </p:nvSpPr>
        <p:spPr>
          <a:xfrm>
            <a:off x="457200" y="1600200"/>
            <a:ext cx="5757874" cy="4525963"/>
          </a:xfrm>
        </p:spPr>
        <p:txBody>
          <a:bodyPr>
            <a:normAutofit fontScale="92500"/>
          </a:bodyPr>
          <a:lstStyle/>
          <a:p>
            <a:r>
              <a:rPr lang="en-NZ" dirty="0" smtClean="0"/>
              <a:t>B	</a:t>
            </a:r>
            <a:r>
              <a:rPr lang="en-NZ" dirty="0" smtClean="0">
                <a:solidFill>
                  <a:srgbClr val="C00000"/>
                </a:solidFill>
              </a:rPr>
              <a:t>rackets</a:t>
            </a:r>
          </a:p>
          <a:p>
            <a:r>
              <a:rPr lang="en-NZ" dirty="0" smtClean="0"/>
              <a:t>E	</a:t>
            </a:r>
            <a:r>
              <a:rPr lang="en-NZ" dirty="0" err="1" smtClean="0">
                <a:solidFill>
                  <a:srgbClr val="00B050"/>
                </a:solidFill>
              </a:rPr>
              <a:t>xponents</a:t>
            </a:r>
            <a:endParaRPr lang="en-NZ" dirty="0" smtClean="0">
              <a:solidFill>
                <a:srgbClr val="00B050"/>
              </a:solidFill>
            </a:endParaRPr>
          </a:p>
          <a:p>
            <a:r>
              <a:rPr lang="en-NZ" dirty="0" smtClean="0"/>
              <a:t>D	</a:t>
            </a:r>
            <a:r>
              <a:rPr lang="en-NZ" dirty="0" err="1" smtClean="0">
                <a:solidFill>
                  <a:srgbClr val="7030A0"/>
                </a:solidFill>
              </a:rPr>
              <a:t>ivision</a:t>
            </a:r>
            <a:endParaRPr lang="en-NZ" dirty="0" smtClean="0">
              <a:solidFill>
                <a:srgbClr val="7030A0"/>
              </a:solidFill>
            </a:endParaRPr>
          </a:p>
          <a:p>
            <a:r>
              <a:rPr lang="en-NZ" dirty="0" smtClean="0"/>
              <a:t>M	</a:t>
            </a:r>
            <a:r>
              <a:rPr lang="en-NZ" dirty="0" err="1" smtClean="0">
                <a:solidFill>
                  <a:schemeClr val="accent6">
                    <a:lumMod val="75000"/>
                  </a:schemeClr>
                </a:solidFill>
              </a:rPr>
              <a:t>ultiplication</a:t>
            </a:r>
            <a:endParaRPr lang="en-NZ" dirty="0" smtClean="0">
              <a:solidFill>
                <a:schemeClr val="accent6">
                  <a:lumMod val="75000"/>
                </a:schemeClr>
              </a:solidFill>
            </a:endParaRPr>
          </a:p>
          <a:p>
            <a:r>
              <a:rPr lang="en-NZ" dirty="0" smtClean="0"/>
              <a:t>A	</a:t>
            </a:r>
            <a:r>
              <a:rPr lang="en-NZ" dirty="0" err="1" smtClean="0">
                <a:solidFill>
                  <a:srgbClr val="FF0000"/>
                </a:solidFill>
              </a:rPr>
              <a:t>ddition</a:t>
            </a:r>
            <a:endParaRPr lang="en-NZ" dirty="0" smtClean="0">
              <a:solidFill>
                <a:srgbClr val="FF0000"/>
              </a:solidFill>
            </a:endParaRPr>
          </a:p>
          <a:p>
            <a:r>
              <a:rPr lang="en-NZ" dirty="0" smtClean="0"/>
              <a:t>S	</a:t>
            </a:r>
            <a:r>
              <a:rPr lang="en-NZ" dirty="0" err="1" smtClean="0">
                <a:solidFill>
                  <a:srgbClr val="00B0F0"/>
                </a:solidFill>
              </a:rPr>
              <a:t>ubtraction</a:t>
            </a:r>
            <a:endParaRPr lang="en-NZ" dirty="0" smtClean="0">
              <a:solidFill>
                <a:srgbClr val="00B0F0"/>
              </a:solidFill>
            </a:endParaRPr>
          </a:p>
          <a:p>
            <a:pPr>
              <a:buNone/>
            </a:pPr>
            <a:endParaRPr lang="en-NZ" b="1" dirty="0" smtClean="0">
              <a:solidFill>
                <a:srgbClr val="00B050"/>
              </a:solidFill>
            </a:endParaRPr>
          </a:p>
          <a:p>
            <a:pPr>
              <a:buNone/>
            </a:pPr>
            <a:r>
              <a:rPr lang="en-NZ" b="1" dirty="0" smtClean="0">
                <a:solidFill>
                  <a:srgbClr val="00B050"/>
                </a:solidFill>
              </a:rPr>
              <a:t>Otherwise work from left to right</a:t>
            </a:r>
            <a:endParaRPr lang="en-NZ" b="1" dirty="0">
              <a:solidFill>
                <a:srgbClr val="00B050"/>
              </a:solidFill>
            </a:endParaRPr>
          </a:p>
        </p:txBody>
      </p:sp>
      <p:sp>
        <p:nvSpPr>
          <p:cNvPr id="4" name="Rectangle 3"/>
          <p:cNvSpPr/>
          <p:nvPr/>
        </p:nvSpPr>
        <p:spPr>
          <a:xfrm>
            <a:off x="1285852" y="1643050"/>
            <a:ext cx="1428760"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Rectangle 4"/>
          <p:cNvSpPr/>
          <p:nvPr/>
        </p:nvSpPr>
        <p:spPr>
          <a:xfrm>
            <a:off x="1428728" y="2285992"/>
            <a:ext cx="1643074"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Rectangle 5"/>
          <p:cNvSpPr/>
          <p:nvPr/>
        </p:nvSpPr>
        <p:spPr>
          <a:xfrm>
            <a:off x="1142976" y="2786058"/>
            <a:ext cx="1643074"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 name="Rectangle 6"/>
          <p:cNvSpPr/>
          <p:nvPr/>
        </p:nvSpPr>
        <p:spPr>
          <a:xfrm>
            <a:off x="1357290" y="3214686"/>
            <a:ext cx="214314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Rectangle 7"/>
          <p:cNvSpPr/>
          <p:nvPr/>
        </p:nvSpPr>
        <p:spPr>
          <a:xfrm>
            <a:off x="1357290" y="3714752"/>
            <a:ext cx="2000264"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Rectangle 8"/>
          <p:cNvSpPr/>
          <p:nvPr/>
        </p:nvSpPr>
        <p:spPr>
          <a:xfrm>
            <a:off x="1285852" y="4357694"/>
            <a:ext cx="2000264"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 name="TextBox 9"/>
          <p:cNvSpPr txBox="1"/>
          <p:nvPr/>
        </p:nvSpPr>
        <p:spPr>
          <a:xfrm>
            <a:off x="5286380" y="1214422"/>
            <a:ext cx="3000396" cy="4154984"/>
          </a:xfrm>
          <a:prstGeom prst="rect">
            <a:avLst/>
          </a:prstGeom>
          <a:noFill/>
        </p:spPr>
        <p:txBody>
          <a:bodyPr wrap="square" rtlCol="0">
            <a:spAutoFit/>
          </a:bodyPr>
          <a:lstStyle/>
          <a:p>
            <a:r>
              <a:rPr lang="en-US" sz="2400" dirty="0" smtClean="0"/>
              <a:t>5 + 3 </a:t>
            </a:r>
            <a:r>
              <a:rPr lang="en-US" sz="2400" dirty="0" smtClean="0">
                <a:sym typeface="Symbol"/>
              </a:rPr>
              <a:t></a:t>
            </a:r>
            <a:r>
              <a:rPr lang="en-US" sz="2400" dirty="0" smtClean="0"/>
              <a:t> 4 =  5 + 12</a:t>
            </a:r>
            <a:endParaRPr lang="en-NZ" sz="2400" dirty="0" smtClean="0"/>
          </a:p>
          <a:p>
            <a:r>
              <a:rPr lang="en-US" sz="2400" dirty="0" smtClean="0"/>
              <a:t>	   =  17</a:t>
            </a:r>
          </a:p>
          <a:p>
            <a:endParaRPr lang="en-NZ" sz="2400" dirty="0" smtClean="0"/>
          </a:p>
          <a:p>
            <a:r>
              <a:rPr lang="en-US" sz="2400" dirty="0" smtClean="0"/>
              <a:t> </a:t>
            </a:r>
            <a:r>
              <a:rPr lang="en-US" sz="2400" dirty="0" smtClean="0">
                <a:solidFill>
                  <a:srgbClr val="7030A0"/>
                </a:solidFill>
              </a:rPr>
              <a:t>6 </a:t>
            </a:r>
            <a:r>
              <a:rPr lang="en-US" sz="2400" dirty="0" smtClean="0">
                <a:solidFill>
                  <a:srgbClr val="7030A0"/>
                </a:solidFill>
                <a:sym typeface="Symbol"/>
              </a:rPr>
              <a:t></a:t>
            </a:r>
            <a:r>
              <a:rPr lang="en-US" sz="2400" dirty="0" smtClean="0">
                <a:solidFill>
                  <a:srgbClr val="7030A0"/>
                </a:solidFill>
              </a:rPr>
              <a:t> (3 + 2) =  6 </a:t>
            </a:r>
            <a:r>
              <a:rPr lang="en-US" sz="2400" dirty="0" smtClean="0">
                <a:solidFill>
                  <a:srgbClr val="7030A0"/>
                </a:solidFill>
                <a:sym typeface="Symbol"/>
              </a:rPr>
              <a:t></a:t>
            </a:r>
            <a:r>
              <a:rPr lang="en-US" sz="2400" dirty="0" smtClean="0">
                <a:solidFill>
                  <a:srgbClr val="7030A0"/>
                </a:solidFill>
              </a:rPr>
              <a:t> 5</a:t>
            </a:r>
            <a:endParaRPr lang="en-NZ" sz="2400" dirty="0" smtClean="0">
              <a:solidFill>
                <a:srgbClr val="7030A0"/>
              </a:solidFill>
            </a:endParaRPr>
          </a:p>
          <a:p>
            <a:r>
              <a:rPr lang="en-US" sz="2400" dirty="0" smtClean="0">
                <a:solidFill>
                  <a:srgbClr val="7030A0"/>
                </a:solidFill>
              </a:rPr>
              <a:t> 	       =  30</a:t>
            </a:r>
          </a:p>
          <a:p>
            <a:endParaRPr lang="en-NZ" sz="2400" dirty="0" smtClean="0"/>
          </a:p>
          <a:p>
            <a:r>
              <a:rPr lang="en-US" sz="2400" dirty="0" smtClean="0"/>
              <a:t> </a:t>
            </a:r>
            <a:r>
              <a:rPr lang="en-US" sz="2400" b="1" dirty="0" smtClean="0">
                <a:solidFill>
                  <a:srgbClr val="00B050"/>
                </a:solidFill>
              </a:rPr>
              <a:t>6(13 – 10) + 5(20 </a:t>
            </a:r>
            <a:r>
              <a:rPr lang="en-US" sz="2400" b="1" dirty="0" smtClean="0">
                <a:solidFill>
                  <a:srgbClr val="00B050"/>
                </a:solidFill>
                <a:sym typeface="Symbol"/>
              </a:rPr>
              <a:t></a:t>
            </a:r>
            <a:r>
              <a:rPr lang="en-US" sz="2400" b="1" dirty="0" smtClean="0">
                <a:solidFill>
                  <a:srgbClr val="00B050"/>
                </a:solidFill>
              </a:rPr>
              <a:t> 4)  	= 6 </a:t>
            </a:r>
            <a:r>
              <a:rPr lang="en-US" sz="2400" b="1" dirty="0" smtClean="0">
                <a:solidFill>
                  <a:srgbClr val="00B050"/>
                </a:solidFill>
                <a:sym typeface="Symbol"/>
              </a:rPr>
              <a:t></a:t>
            </a:r>
            <a:r>
              <a:rPr lang="en-US" sz="2400" b="1" dirty="0" smtClean="0">
                <a:solidFill>
                  <a:srgbClr val="00B050"/>
                </a:solidFill>
              </a:rPr>
              <a:t> 3 + 5 </a:t>
            </a:r>
            <a:r>
              <a:rPr lang="en-US" sz="2400" b="1" dirty="0" smtClean="0">
                <a:solidFill>
                  <a:srgbClr val="00B050"/>
                </a:solidFill>
                <a:sym typeface="Symbol"/>
              </a:rPr>
              <a:t></a:t>
            </a:r>
            <a:r>
              <a:rPr lang="en-US" sz="2400" b="1" dirty="0" smtClean="0">
                <a:solidFill>
                  <a:srgbClr val="00B050"/>
                </a:solidFill>
              </a:rPr>
              <a:t> 5</a:t>
            </a:r>
            <a:endParaRPr lang="en-NZ" sz="2400" b="1" dirty="0" smtClean="0">
              <a:solidFill>
                <a:srgbClr val="00B050"/>
              </a:solidFill>
            </a:endParaRPr>
          </a:p>
          <a:p>
            <a:r>
              <a:rPr lang="en-US" sz="2400" b="1" dirty="0" smtClean="0">
                <a:solidFill>
                  <a:srgbClr val="00B050"/>
                </a:solidFill>
              </a:rPr>
              <a:t>	=  18 + 25</a:t>
            </a:r>
            <a:endParaRPr lang="en-NZ" sz="2400" b="1" dirty="0" smtClean="0">
              <a:solidFill>
                <a:srgbClr val="00B050"/>
              </a:solidFill>
            </a:endParaRPr>
          </a:p>
          <a:p>
            <a:r>
              <a:rPr lang="en-US" sz="2400" b="1" dirty="0" smtClean="0">
                <a:solidFill>
                  <a:srgbClr val="00B050"/>
                </a:solidFill>
              </a:rPr>
              <a:t>	=  43 </a:t>
            </a:r>
            <a:endParaRPr lang="en-NZ" sz="2400" b="1" dirty="0" smtClean="0">
              <a:solidFill>
                <a:srgbClr val="00B050"/>
              </a:solidFill>
            </a:endParaRPr>
          </a:p>
          <a:p>
            <a:endParaRPr lang="en-NZ" sz="2400" dirty="0"/>
          </a:p>
        </p:txBody>
      </p:sp>
      <p:sp>
        <p:nvSpPr>
          <p:cNvPr id="11" name="Rectangle 10"/>
          <p:cNvSpPr/>
          <p:nvPr/>
        </p:nvSpPr>
        <p:spPr>
          <a:xfrm>
            <a:off x="5357818" y="2357430"/>
            <a:ext cx="2571768" cy="7858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 name="Rectangle 11"/>
          <p:cNvSpPr/>
          <p:nvPr/>
        </p:nvSpPr>
        <p:spPr>
          <a:xfrm>
            <a:off x="5286380" y="3286124"/>
            <a:ext cx="3000396" cy="16430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3" name="TextBox 12"/>
          <p:cNvSpPr txBox="1"/>
          <p:nvPr/>
        </p:nvSpPr>
        <p:spPr>
          <a:xfrm>
            <a:off x="6072198" y="5214950"/>
            <a:ext cx="2786082" cy="923330"/>
          </a:xfrm>
          <a:prstGeom prst="rect">
            <a:avLst/>
          </a:prstGeom>
          <a:noFill/>
          <a:ln>
            <a:solidFill>
              <a:srgbClr val="FF0000"/>
            </a:solidFill>
          </a:ln>
        </p:spPr>
        <p:txBody>
          <a:bodyPr wrap="square" rtlCol="0">
            <a:spAutoFit/>
          </a:bodyPr>
          <a:lstStyle/>
          <a:p>
            <a:r>
              <a:rPr lang="en-NZ" dirty="0" smtClean="0"/>
              <a:t>P 330 Ex 23.02 </a:t>
            </a:r>
          </a:p>
          <a:p>
            <a:r>
              <a:rPr lang="en-NZ" dirty="0" err="1" smtClean="0"/>
              <a:t>Qn</a:t>
            </a:r>
            <a:r>
              <a:rPr lang="en-NZ" dirty="0" smtClean="0"/>
              <a:t> 1 and 2, every 3</a:t>
            </a:r>
            <a:r>
              <a:rPr lang="en-NZ" baseline="30000" dirty="0" smtClean="0"/>
              <a:t>rd</a:t>
            </a:r>
            <a:r>
              <a:rPr lang="en-NZ" dirty="0" smtClean="0"/>
              <a:t> one</a:t>
            </a:r>
          </a:p>
          <a:p>
            <a:r>
              <a:rPr lang="en-NZ" dirty="0" err="1" smtClean="0"/>
              <a:t>Qn</a:t>
            </a:r>
            <a:r>
              <a:rPr lang="en-NZ" dirty="0" smtClean="0"/>
              <a:t>  3-9</a:t>
            </a:r>
            <a:endParaRPr lang="en-NZ" dirty="0"/>
          </a:p>
        </p:txBody>
      </p:sp>
      <p:sp>
        <p:nvSpPr>
          <p:cNvPr id="14" name="Action Button: Home 13">
            <a:hlinkClick r:id="rId2" action="ppaction://hlinksldjump" highlightClick="1"/>
          </p:cNvPr>
          <p:cNvSpPr/>
          <p:nvPr/>
        </p:nvSpPr>
        <p:spPr>
          <a:xfrm>
            <a:off x="8072462" y="6215058"/>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P spid="11"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290"/>
            <a:ext cx="8229600" cy="928694"/>
          </a:xfrm>
        </p:spPr>
        <p:txBody>
          <a:bodyPr/>
          <a:lstStyle/>
          <a:p>
            <a:r>
              <a:rPr lang="en-NZ" dirty="0" smtClean="0"/>
              <a:t>Powers </a:t>
            </a:r>
            <a:endParaRPr lang="en-NZ" dirty="0"/>
          </a:p>
        </p:txBody>
      </p:sp>
      <p:sp>
        <p:nvSpPr>
          <p:cNvPr id="3" name="Content Placeholder 2"/>
          <p:cNvSpPr>
            <a:spLocks noGrp="1"/>
          </p:cNvSpPr>
          <p:nvPr>
            <p:ph idx="1"/>
          </p:nvPr>
        </p:nvSpPr>
        <p:spPr>
          <a:xfrm>
            <a:off x="457200" y="1000108"/>
            <a:ext cx="8229600" cy="5643602"/>
          </a:xfrm>
        </p:spPr>
        <p:txBody>
          <a:bodyPr>
            <a:normAutofit fontScale="32500" lnSpcReduction="20000"/>
          </a:bodyPr>
          <a:lstStyle/>
          <a:p>
            <a:pPr>
              <a:buNone/>
            </a:pPr>
            <a:r>
              <a:rPr lang="en-US" sz="8000" b="1" i="1" dirty="0" smtClean="0">
                <a:solidFill>
                  <a:srgbClr val="7030A0"/>
                </a:solidFill>
              </a:rPr>
              <a:t>Powers</a:t>
            </a:r>
            <a:r>
              <a:rPr lang="en-US" sz="8000" dirty="0" smtClean="0"/>
              <a:t> are used to show repeated multiplication of the same number. </a:t>
            </a:r>
          </a:p>
          <a:p>
            <a:pPr>
              <a:buNone/>
            </a:pPr>
            <a:endParaRPr lang="en-US" sz="8000" dirty="0" smtClean="0"/>
          </a:p>
          <a:p>
            <a:pPr>
              <a:buNone/>
            </a:pPr>
            <a:r>
              <a:rPr lang="en-US" sz="8000" dirty="0" smtClean="0">
                <a:solidFill>
                  <a:schemeClr val="tx2">
                    <a:lumMod val="60000"/>
                    <a:lumOff val="40000"/>
                  </a:schemeClr>
                </a:solidFill>
              </a:rPr>
              <a:t>For powers greater than 2 use the		button </a:t>
            </a:r>
          </a:p>
          <a:p>
            <a:pPr>
              <a:buNone/>
            </a:pPr>
            <a:endParaRPr lang="en-NZ" sz="8000" dirty="0" smtClean="0"/>
          </a:p>
          <a:p>
            <a:pPr>
              <a:buNone/>
            </a:pPr>
            <a:endParaRPr lang="en-US" sz="8000" b="1" dirty="0" smtClean="0"/>
          </a:p>
          <a:p>
            <a:pPr>
              <a:buNone/>
            </a:pPr>
            <a:r>
              <a:rPr lang="en-US" sz="8000" b="1" dirty="0" smtClean="0"/>
              <a:t>Example:</a:t>
            </a:r>
            <a:r>
              <a:rPr lang="en-US" sz="8000" dirty="0" smtClean="0"/>
              <a:t>            2</a:t>
            </a:r>
            <a:r>
              <a:rPr lang="en-US" sz="8000" baseline="30000" dirty="0" smtClean="0"/>
              <a:t>5			</a:t>
            </a:r>
            <a:r>
              <a:rPr lang="en-US" sz="8000" dirty="0" smtClean="0"/>
              <a:t>means  2 x 2 x 2 x 2 x 2</a:t>
            </a:r>
          </a:p>
          <a:p>
            <a:pPr>
              <a:buNone/>
            </a:pPr>
            <a:endParaRPr lang="en-NZ" sz="8000" dirty="0" smtClean="0"/>
          </a:p>
          <a:p>
            <a:pPr>
              <a:buNone/>
            </a:pPr>
            <a:r>
              <a:rPr lang="en-US" sz="8000" dirty="0" smtClean="0"/>
              <a:t>                     </a:t>
            </a:r>
            <a:endParaRPr lang="en-NZ" sz="8000" dirty="0" smtClean="0"/>
          </a:p>
          <a:p>
            <a:pPr>
              <a:buNone/>
            </a:pPr>
            <a:r>
              <a:rPr lang="en-US" sz="8000" b="1" i="1" dirty="0" smtClean="0">
                <a:solidFill>
                  <a:schemeClr val="tx2">
                    <a:lumMod val="75000"/>
                  </a:schemeClr>
                </a:solidFill>
              </a:rPr>
              <a:t> Bases </a:t>
            </a:r>
            <a:r>
              <a:rPr lang="en-US" sz="8000" dirty="0" smtClean="0">
                <a:solidFill>
                  <a:schemeClr val="accent2">
                    <a:lumMod val="75000"/>
                  </a:schemeClr>
                </a:solidFill>
              </a:rPr>
              <a:t>can be a negative number and the sign depends on the value of the exponent.  Remember to use brackets on the calculator for this</a:t>
            </a:r>
            <a:r>
              <a:rPr lang="en-US" sz="8000" dirty="0" smtClean="0">
                <a:solidFill>
                  <a:srgbClr val="C00000"/>
                </a:solidFill>
              </a:rPr>
              <a:t>.</a:t>
            </a:r>
            <a:endParaRPr lang="en-NZ" sz="8000" dirty="0" smtClean="0">
              <a:solidFill>
                <a:srgbClr val="C00000"/>
              </a:solidFill>
            </a:endParaRPr>
          </a:p>
          <a:p>
            <a:pPr>
              <a:buNone/>
            </a:pPr>
            <a:r>
              <a:rPr lang="en-US" sz="8000" dirty="0" smtClean="0"/>
              <a:t> </a:t>
            </a:r>
            <a:endParaRPr lang="en-NZ" sz="8000" dirty="0" smtClean="0"/>
          </a:p>
          <a:p>
            <a:pPr>
              <a:buNone/>
            </a:pPr>
            <a:r>
              <a:rPr lang="en-US" sz="8000" b="1" dirty="0" smtClean="0"/>
              <a:t>Examples:  </a:t>
            </a:r>
            <a:r>
              <a:rPr lang="en-US" sz="8000" dirty="0" smtClean="0"/>
              <a:t>(-3)</a:t>
            </a:r>
            <a:r>
              <a:rPr lang="en-US" sz="8000" baseline="30000" dirty="0" smtClean="0"/>
              <a:t>4</a:t>
            </a:r>
            <a:r>
              <a:rPr lang="en-US" sz="8000" dirty="0" smtClean="0"/>
              <a:t>  = 81	(-7)</a:t>
            </a:r>
            <a:r>
              <a:rPr lang="en-US" sz="8000" baseline="30000" dirty="0" smtClean="0"/>
              <a:t>3</a:t>
            </a:r>
            <a:r>
              <a:rPr lang="en-US" sz="8000" dirty="0" smtClean="0"/>
              <a:t>  = -343</a:t>
            </a:r>
            <a:r>
              <a:rPr lang="en-NZ" sz="8000" dirty="0" smtClean="0"/>
              <a:t>	</a:t>
            </a:r>
            <a:r>
              <a:rPr lang="en-US" sz="8000" dirty="0" smtClean="0"/>
              <a:t>  - 3</a:t>
            </a:r>
            <a:r>
              <a:rPr lang="en-US" sz="8000" baseline="30000" dirty="0" smtClean="0"/>
              <a:t>4</a:t>
            </a:r>
            <a:r>
              <a:rPr lang="en-US" sz="8000" dirty="0" smtClean="0"/>
              <a:t>    = -81</a:t>
            </a:r>
            <a:endParaRPr lang="en-NZ" sz="8000" dirty="0" smtClean="0"/>
          </a:p>
        </p:txBody>
      </p:sp>
      <p:sp>
        <p:nvSpPr>
          <p:cNvPr id="4" name="Rectangle 3"/>
          <p:cNvSpPr/>
          <p:nvPr/>
        </p:nvSpPr>
        <p:spPr>
          <a:xfrm>
            <a:off x="3500430" y="3143248"/>
            <a:ext cx="1073820" cy="369332"/>
          </a:xfrm>
          <a:prstGeom prst="rect">
            <a:avLst/>
          </a:prstGeom>
        </p:spPr>
        <p:txBody>
          <a:bodyPr wrap="none">
            <a:spAutoFit/>
          </a:bodyPr>
          <a:lstStyle/>
          <a:p>
            <a:r>
              <a:rPr lang="en-US" dirty="0" smtClean="0"/>
              <a:t>Exponent</a:t>
            </a:r>
            <a:endParaRPr lang="en-NZ" dirty="0"/>
          </a:p>
        </p:txBody>
      </p:sp>
      <p:sp>
        <p:nvSpPr>
          <p:cNvPr id="5" name="Rectangle 4"/>
          <p:cNvSpPr/>
          <p:nvPr/>
        </p:nvSpPr>
        <p:spPr>
          <a:xfrm>
            <a:off x="1643042" y="3857628"/>
            <a:ext cx="678391" cy="369332"/>
          </a:xfrm>
          <a:prstGeom prst="rect">
            <a:avLst/>
          </a:prstGeom>
        </p:spPr>
        <p:txBody>
          <a:bodyPr wrap="none">
            <a:spAutoFit/>
          </a:bodyPr>
          <a:lstStyle/>
          <a:p>
            <a:r>
              <a:rPr lang="en-US" dirty="0" smtClean="0"/>
              <a:t> Base</a:t>
            </a:r>
            <a:endParaRPr lang="en-NZ" dirty="0"/>
          </a:p>
        </p:txBody>
      </p:sp>
      <p:cxnSp>
        <p:nvCxnSpPr>
          <p:cNvPr id="7" name="Straight Arrow Connector 6"/>
          <p:cNvCxnSpPr>
            <a:stCxn id="4" idx="1"/>
          </p:cNvCxnSpPr>
          <p:nvPr/>
        </p:nvCxnSpPr>
        <p:spPr>
          <a:xfrm rot="10800000" flipV="1">
            <a:off x="3071802" y="3327914"/>
            <a:ext cx="428628" cy="296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5" idx="3"/>
          </p:cNvCxnSpPr>
          <p:nvPr/>
        </p:nvCxnSpPr>
        <p:spPr>
          <a:xfrm flipV="1">
            <a:off x="2321433" y="3786190"/>
            <a:ext cx="250303" cy="25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3" name="Object 12"/>
          <p:cNvGraphicFramePr>
            <a:graphicFrameLocks/>
          </p:cNvGraphicFramePr>
          <p:nvPr/>
        </p:nvGraphicFramePr>
        <p:xfrm>
          <a:off x="2143108" y="3143248"/>
          <a:ext cx="6096000" cy="4064000"/>
        </p:xfrm>
        <a:graphic>
          <a:graphicData uri="http://schemas.openxmlformats.org/presentationml/2006/ole">
            <p:oleObj spid="_x0000_s29699" name="FXEquation_2_32" r:id="rId3" imgW="0" imgH="0" progId="">
              <p:embed/>
            </p:oleObj>
          </a:graphicData>
        </a:graphic>
      </p:graphicFrame>
      <p:sp>
        <p:nvSpPr>
          <p:cNvPr id="2970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NZ"/>
          </a:p>
        </p:txBody>
      </p:sp>
      <p:pic>
        <p:nvPicPr>
          <p:cNvPr id="29708" name="Picture 12"/>
          <p:cNvPicPr>
            <a:picLocks noChangeAspect="1" noChangeArrowheads="1"/>
          </p:cNvPicPr>
          <p:nvPr/>
        </p:nvPicPr>
        <p:blipFill>
          <a:blip r:embed="rId4" cstate="print"/>
          <a:srcRect/>
          <a:stretch>
            <a:fillRect/>
          </a:stretch>
        </p:blipFill>
        <p:spPr bwMode="auto">
          <a:xfrm>
            <a:off x="5214942" y="2071678"/>
            <a:ext cx="603539" cy="404815"/>
          </a:xfrm>
          <a:prstGeom prst="rect">
            <a:avLst/>
          </a:prstGeom>
          <a:noFill/>
          <a:ln w="9525">
            <a:noFill/>
            <a:miter lim="800000"/>
            <a:headEnd/>
            <a:tailEnd/>
          </a:ln>
          <a:effectLst/>
        </p:spPr>
      </p:pic>
      <p:sp>
        <p:nvSpPr>
          <p:cNvPr id="23" name="Rectangle 22"/>
          <p:cNvSpPr/>
          <p:nvPr/>
        </p:nvSpPr>
        <p:spPr>
          <a:xfrm>
            <a:off x="3000364" y="5857892"/>
            <a:ext cx="571504"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4" name="Rectangle 23"/>
          <p:cNvSpPr/>
          <p:nvPr/>
        </p:nvSpPr>
        <p:spPr>
          <a:xfrm>
            <a:off x="5143504" y="5786454"/>
            <a:ext cx="642942"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5" name="Rectangle 24"/>
          <p:cNvSpPr/>
          <p:nvPr/>
        </p:nvSpPr>
        <p:spPr>
          <a:xfrm>
            <a:off x="7143768" y="5786454"/>
            <a:ext cx="642942"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 name="Action Button: Home 13">
            <a:hlinkClick r:id="rId5"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70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0" nodeType="clickEffect">
                                  <p:stCondLst>
                                    <p:cond delay="0"/>
                                  </p:stCondLst>
                                  <p:childTnLst>
                                    <p:set>
                                      <p:cBhvr>
                                        <p:cTn id="36" dur="1" fill="hold">
                                          <p:stCondLst>
                                            <p:cond delay="0"/>
                                          </p:stCondLst>
                                        </p:cTn>
                                        <p:tgtEl>
                                          <p:spTgt spid="23"/>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0" nodeType="clickEffect">
                                  <p:stCondLst>
                                    <p:cond delay="0"/>
                                  </p:stCondLst>
                                  <p:childTnLst>
                                    <p:set>
                                      <p:cBhvr>
                                        <p:cTn id="40" dur="1" fill="hold">
                                          <p:stCondLst>
                                            <p:cond delay="0"/>
                                          </p:stCondLst>
                                        </p:cTn>
                                        <p:tgtEl>
                                          <p:spTgt spid="24"/>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 presetClass="exit" presetSubtype="0" fill="hold" grpId="0" nodeType="clickEffect">
                                  <p:stCondLst>
                                    <p:cond delay="0"/>
                                  </p:stCondLst>
                                  <p:childTnLst>
                                    <p:set>
                                      <p:cBhvr>
                                        <p:cTn id="44" dur="1" fill="hold">
                                          <p:stCondLst>
                                            <p:cond delay="0"/>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3" grpId="0" animBg="1"/>
      <p:bldP spid="24" grpId="0" animBg="1"/>
      <p:bldP spid="2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5470"/>
          </a:xfrm>
        </p:spPr>
        <p:txBody>
          <a:bodyPr>
            <a:normAutofit fontScale="90000"/>
          </a:bodyPr>
          <a:lstStyle/>
          <a:p>
            <a:r>
              <a:rPr lang="en-NZ" dirty="0" smtClean="0"/>
              <a:t>Do Now</a:t>
            </a:r>
            <a:endParaRPr lang="en-NZ" dirty="0"/>
          </a:p>
        </p:txBody>
      </p:sp>
      <p:sp>
        <p:nvSpPr>
          <p:cNvPr id="3" name="Content Placeholder 2"/>
          <p:cNvSpPr>
            <a:spLocks noGrp="1"/>
          </p:cNvSpPr>
          <p:nvPr>
            <p:ph idx="1"/>
          </p:nvPr>
        </p:nvSpPr>
        <p:spPr>
          <a:xfrm>
            <a:off x="457200" y="1142984"/>
            <a:ext cx="8229600" cy="4983179"/>
          </a:xfrm>
        </p:spPr>
        <p:txBody>
          <a:bodyPr>
            <a:normAutofit fontScale="70000" lnSpcReduction="20000"/>
          </a:bodyPr>
          <a:lstStyle/>
          <a:p>
            <a:r>
              <a:rPr lang="en-NZ" dirty="0" smtClean="0">
                <a:hlinkClick r:id="rId2" action="ppaction://hlinksldjump"/>
              </a:rPr>
              <a:t>Introduction</a:t>
            </a:r>
            <a:endParaRPr lang="en-NZ" dirty="0" smtClean="0"/>
          </a:p>
          <a:p>
            <a:r>
              <a:rPr lang="en-NZ" dirty="0" smtClean="0">
                <a:hlinkClick r:id="rId3" action="ppaction://hlinksldjump"/>
              </a:rPr>
              <a:t>Significant Figures</a:t>
            </a:r>
            <a:endParaRPr lang="en-NZ" dirty="0" smtClean="0"/>
          </a:p>
          <a:p>
            <a:r>
              <a:rPr lang="en-NZ" dirty="0" smtClean="0">
                <a:hlinkClick r:id="rId4" action="ppaction://hlinksldjump"/>
              </a:rPr>
              <a:t>Rounding</a:t>
            </a:r>
            <a:endParaRPr lang="en-NZ" dirty="0" smtClean="0"/>
          </a:p>
          <a:p>
            <a:r>
              <a:rPr lang="en-NZ" dirty="0" smtClean="0">
                <a:hlinkClick r:id="rId5" action="ppaction://hlinksldjump"/>
              </a:rPr>
              <a:t>Standard form</a:t>
            </a:r>
            <a:endParaRPr lang="en-NZ" dirty="0" smtClean="0"/>
          </a:p>
          <a:p>
            <a:r>
              <a:rPr lang="en-NZ" dirty="0" smtClean="0"/>
              <a:t>Decimals</a:t>
            </a:r>
          </a:p>
          <a:p>
            <a:r>
              <a:rPr lang="en-NZ" dirty="0" smtClean="0">
                <a:hlinkClick r:id="rId6" action="ppaction://hlinksldjump"/>
              </a:rPr>
              <a:t>Fractions</a:t>
            </a:r>
            <a:endParaRPr lang="en-NZ" dirty="0" smtClean="0"/>
          </a:p>
          <a:p>
            <a:r>
              <a:rPr lang="en-NZ" dirty="0" smtClean="0">
                <a:hlinkClick r:id="rId7" action="ppaction://hlinksldjump"/>
              </a:rPr>
              <a:t>Integers </a:t>
            </a:r>
            <a:endParaRPr lang="en-NZ" dirty="0" smtClean="0"/>
          </a:p>
          <a:p>
            <a:r>
              <a:rPr lang="en-NZ" dirty="0" smtClean="0"/>
              <a:t>Percentages – </a:t>
            </a:r>
            <a:r>
              <a:rPr lang="en-NZ" dirty="0" smtClean="0">
                <a:hlinkClick r:id="rId8" action="ppaction://hlinksldjump"/>
              </a:rPr>
              <a:t>of an amount</a:t>
            </a:r>
            <a:r>
              <a:rPr lang="en-NZ" dirty="0" smtClean="0"/>
              <a:t>, </a:t>
            </a:r>
            <a:r>
              <a:rPr lang="en-NZ" dirty="0" smtClean="0">
                <a:hlinkClick r:id="rId9" action="ppaction://hlinksldjump"/>
              </a:rPr>
              <a:t>find the %</a:t>
            </a:r>
            <a:r>
              <a:rPr lang="en-NZ" dirty="0" smtClean="0"/>
              <a:t>, </a:t>
            </a:r>
            <a:r>
              <a:rPr lang="en-NZ" dirty="0" err="1" smtClean="0">
                <a:hlinkClick r:id="rId10" action="ppaction://hlinksldjump"/>
              </a:rPr>
              <a:t>incr</a:t>
            </a:r>
            <a:r>
              <a:rPr lang="en-NZ" dirty="0" smtClean="0">
                <a:hlinkClick r:id="rId10" action="ppaction://hlinksldjump"/>
              </a:rPr>
              <a:t>/</a:t>
            </a:r>
            <a:r>
              <a:rPr lang="en-NZ" dirty="0" err="1" smtClean="0">
                <a:hlinkClick r:id="rId10" action="ppaction://hlinksldjump"/>
              </a:rPr>
              <a:t>decr</a:t>
            </a:r>
            <a:r>
              <a:rPr lang="en-NZ" dirty="0" smtClean="0">
                <a:hlinkClick r:id="rId10" action="ppaction://hlinksldjump"/>
              </a:rPr>
              <a:t> by %, </a:t>
            </a:r>
            <a:endParaRPr lang="en-NZ" dirty="0" smtClean="0"/>
          </a:p>
          <a:p>
            <a:pPr lvl="1">
              <a:buNone/>
            </a:pPr>
            <a:r>
              <a:rPr lang="en-NZ" dirty="0" smtClean="0">
                <a:hlinkClick r:id="rId11" action="ppaction://hlinksldjump"/>
              </a:rPr>
              <a:t>% </a:t>
            </a:r>
            <a:r>
              <a:rPr lang="en-NZ" dirty="0" err="1" smtClean="0">
                <a:hlinkClick r:id="rId11" action="ppaction://hlinksldjump"/>
              </a:rPr>
              <a:t>incr</a:t>
            </a:r>
            <a:r>
              <a:rPr lang="en-NZ" dirty="0" smtClean="0">
                <a:hlinkClick r:id="rId11" action="ppaction://hlinksldjump"/>
              </a:rPr>
              <a:t>/</a:t>
            </a:r>
            <a:r>
              <a:rPr lang="en-NZ" dirty="0" err="1" smtClean="0">
                <a:hlinkClick r:id="rId11" action="ppaction://hlinksldjump"/>
              </a:rPr>
              <a:t>decre</a:t>
            </a:r>
            <a:r>
              <a:rPr lang="en-NZ" dirty="0" smtClean="0"/>
              <a:t>, </a:t>
            </a:r>
            <a:r>
              <a:rPr lang="en-NZ" dirty="0" smtClean="0">
                <a:hlinkClick r:id="rId12" action="ppaction://hlinksldjump"/>
              </a:rPr>
              <a:t>GST</a:t>
            </a:r>
            <a:endParaRPr lang="en-NZ" dirty="0" smtClean="0"/>
          </a:p>
          <a:p>
            <a:r>
              <a:rPr lang="en-NZ" dirty="0" smtClean="0">
                <a:hlinkClick r:id="rId13" action="ppaction://hlinksldjump"/>
              </a:rPr>
              <a:t>Powers and roots</a:t>
            </a:r>
            <a:endParaRPr lang="en-NZ" dirty="0" smtClean="0"/>
          </a:p>
          <a:p>
            <a:r>
              <a:rPr lang="en-NZ" dirty="0" smtClean="0">
                <a:hlinkClick r:id="rId14" action="ppaction://hlinksldjump"/>
              </a:rPr>
              <a:t>Ratios</a:t>
            </a:r>
            <a:endParaRPr lang="en-NZ" dirty="0" smtClean="0"/>
          </a:p>
          <a:p>
            <a:r>
              <a:rPr lang="en-NZ" dirty="0" smtClean="0">
                <a:hlinkClick r:id="rId15" action="ppaction://hlinksldjump"/>
              </a:rPr>
              <a:t>Rates</a:t>
            </a:r>
            <a:endParaRPr lang="en-NZ" dirty="0" smtClean="0"/>
          </a:p>
          <a:p>
            <a:r>
              <a:rPr lang="en-NZ" dirty="0" smtClean="0">
                <a:hlinkClick r:id="rId16" action="ppaction://hlinksldjump"/>
              </a:rPr>
              <a:t>Proportional Reasoning</a:t>
            </a:r>
            <a:endParaRPr lang="en-NZ" dirty="0" smtClean="0"/>
          </a:p>
          <a:p>
            <a:r>
              <a:rPr lang="en-NZ" dirty="0" smtClean="0"/>
              <a:t>Currency conversion</a:t>
            </a:r>
            <a:endParaRPr lang="en-NZ"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Roots</a:t>
            </a:r>
            <a:endParaRPr lang="en-NZ" dirty="0"/>
          </a:p>
        </p:txBody>
      </p:sp>
      <p:sp>
        <p:nvSpPr>
          <p:cNvPr id="3" name="Content Placeholder 2"/>
          <p:cNvSpPr>
            <a:spLocks noGrp="1"/>
          </p:cNvSpPr>
          <p:nvPr>
            <p:ph idx="1"/>
          </p:nvPr>
        </p:nvSpPr>
        <p:spPr>
          <a:xfrm>
            <a:off x="457200" y="1214422"/>
            <a:ext cx="8229600" cy="5286412"/>
          </a:xfrm>
        </p:spPr>
        <p:txBody>
          <a:bodyPr>
            <a:normAutofit fontScale="70000" lnSpcReduction="20000"/>
          </a:bodyPr>
          <a:lstStyle/>
          <a:p>
            <a:pPr>
              <a:buNone/>
            </a:pPr>
            <a:r>
              <a:rPr lang="en-US" b="1" i="1" dirty="0" smtClean="0">
                <a:solidFill>
                  <a:srgbClr val="00B050"/>
                </a:solidFill>
              </a:rPr>
              <a:t>Roots</a:t>
            </a:r>
            <a:r>
              <a:rPr lang="en-US" dirty="0" smtClean="0"/>
              <a:t> are the </a:t>
            </a:r>
            <a:r>
              <a:rPr lang="en-US" b="1" i="1" dirty="0" smtClean="0">
                <a:solidFill>
                  <a:schemeClr val="accent3">
                    <a:lumMod val="75000"/>
                  </a:schemeClr>
                </a:solidFill>
              </a:rPr>
              <a:t>reverse</a:t>
            </a:r>
            <a:r>
              <a:rPr lang="en-US" dirty="0" smtClean="0"/>
              <a:t> of powers.  </a:t>
            </a:r>
          </a:p>
          <a:p>
            <a:pPr>
              <a:buNone/>
            </a:pPr>
            <a:endParaRPr lang="en-US" dirty="0" smtClean="0"/>
          </a:p>
          <a:p>
            <a:pPr>
              <a:buNone/>
            </a:pPr>
            <a:r>
              <a:rPr lang="en-US" dirty="0" smtClean="0"/>
              <a:t>The </a:t>
            </a:r>
            <a:r>
              <a:rPr lang="en-US" b="1" dirty="0" smtClean="0">
                <a:solidFill>
                  <a:srgbClr val="7030A0"/>
                </a:solidFill>
              </a:rPr>
              <a:t>square root </a:t>
            </a:r>
            <a:r>
              <a:rPr lang="en-US" dirty="0" smtClean="0"/>
              <a:t>undoes </a:t>
            </a:r>
            <a:r>
              <a:rPr lang="en-US" b="1" dirty="0" smtClean="0">
                <a:solidFill>
                  <a:schemeClr val="accent4">
                    <a:lumMod val="75000"/>
                  </a:schemeClr>
                </a:solidFill>
              </a:rPr>
              <a:t>squaring</a:t>
            </a:r>
            <a:r>
              <a:rPr lang="en-US" dirty="0" smtClean="0"/>
              <a:t>.</a:t>
            </a:r>
            <a:r>
              <a:rPr lang="en-NZ" dirty="0" smtClean="0"/>
              <a:t>	</a:t>
            </a:r>
            <a:r>
              <a:rPr lang="en-US" b="1" dirty="0" smtClean="0"/>
              <a:t>Example:     	  </a:t>
            </a:r>
            <a:r>
              <a:rPr lang="en-US" dirty="0" smtClean="0"/>
              <a:t>= 7</a:t>
            </a:r>
            <a:r>
              <a:rPr lang="en-NZ" dirty="0" smtClean="0"/>
              <a:t>	</a:t>
            </a:r>
          </a:p>
          <a:p>
            <a:pPr>
              <a:buNone/>
            </a:pPr>
            <a:endParaRPr lang="en-NZ" dirty="0" smtClean="0"/>
          </a:p>
          <a:p>
            <a:pPr>
              <a:buNone/>
            </a:pPr>
            <a:r>
              <a:rPr lang="en-US" dirty="0" smtClean="0"/>
              <a:t>The </a:t>
            </a:r>
            <a:r>
              <a:rPr lang="en-US" b="1" dirty="0" smtClean="0">
                <a:solidFill>
                  <a:srgbClr val="FF0000"/>
                </a:solidFill>
              </a:rPr>
              <a:t>cubed root </a:t>
            </a:r>
            <a:r>
              <a:rPr lang="en-US" dirty="0" smtClean="0"/>
              <a:t>undoes </a:t>
            </a:r>
            <a:r>
              <a:rPr lang="en-US" b="1" dirty="0" smtClean="0">
                <a:solidFill>
                  <a:srgbClr val="FF0000"/>
                </a:solidFill>
              </a:rPr>
              <a:t>cubing</a:t>
            </a:r>
            <a:r>
              <a:rPr lang="en-US" dirty="0" smtClean="0"/>
              <a:t>.</a:t>
            </a:r>
            <a:r>
              <a:rPr lang="en-NZ" dirty="0" smtClean="0"/>
              <a:t>	</a:t>
            </a:r>
            <a:r>
              <a:rPr lang="en-US" b="1" dirty="0" smtClean="0"/>
              <a:t>Example:               = </a:t>
            </a:r>
            <a:r>
              <a:rPr lang="en-US" dirty="0" smtClean="0"/>
              <a:t>4</a:t>
            </a:r>
            <a:endParaRPr lang="en-NZ" dirty="0" smtClean="0"/>
          </a:p>
          <a:p>
            <a:pPr>
              <a:buNone/>
            </a:pPr>
            <a:r>
              <a:rPr lang="en-US" dirty="0" smtClean="0"/>
              <a:t> </a:t>
            </a:r>
            <a:endParaRPr lang="en-NZ" dirty="0" smtClean="0"/>
          </a:p>
          <a:p>
            <a:pPr>
              <a:buNone/>
            </a:pPr>
            <a:endParaRPr lang="en-US" dirty="0" smtClean="0"/>
          </a:p>
          <a:p>
            <a:pPr>
              <a:buNone/>
            </a:pPr>
            <a:r>
              <a:rPr lang="en-US" dirty="0" smtClean="0"/>
              <a:t> For other roots we use shift and         	 	    this  button on the calculator.</a:t>
            </a:r>
            <a:r>
              <a:rPr lang="en-NZ" dirty="0" smtClean="0"/>
              <a:t>   </a:t>
            </a:r>
          </a:p>
          <a:p>
            <a:pPr>
              <a:buNone/>
            </a:pPr>
            <a:endParaRPr lang="en-NZ" dirty="0" smtClean="0"/>
          </a:p>
          <a:p>
            <a:pPr>
              <a:buNone/>
            </a:pPr>
            <a:r>
              <a:rPr lang="en-NZ" dirty="0" smtClean="0"/>
              <a:t>     </a:t>
            </a:r>
            <a:r>
              <a:rPr lang="en-US" b="1" dirty="0" smtClean="0"/>
              <a:t>Example:    	       = </a:t>
            </a:r>
            <a:r>
              <a:rPr lang="en-US" dirty="0" smtClean="0"/>
              <a:t>3</a:t>
            </a:r>
          </a:p>
          <a:p>
            <a:pPr>
              <a:buNone/>
            </a:pPr>
            <a:endParaRPr lang="en-US" dirty="0" smtClean="0"/>
          </a:p>
          <a:p>
            <a:pPr>
              <a:buNone/>
            </a:pPr>
            <a:r>
              <a:rPr lang="en-US" dirty="0" smtClean="0"/>
              <a:t>Remember to follow the </a:t>
            </a:r>
            <a:r>
              <a:rPr lang="en-US" dirty="0" smtClean="0">
                <a:solidFill>
                  <a:schemeClr val="tx2">
                    <a:lumMod val="75000"/>
                  </a:schemeClr>
                </a:solidFill>
              </a:rPr>
              <a:t>BEDMAS</a:t>
            </a:r>
            <a:r>
              <a:rPr lang="en-US" dirty="0" smtClean="0"/>
              <a:t> rules if there is an equation under the square root sign.</a:t>
            </a:r>
            <a:r>
              <a:rPr lang="en-NZ" dirty="0" smtClean="0"/>
              <a:t> </a:t>
            </a:r>
          </a:p>
          <a:p>
            <a:pPr>
              <a:buNone/>
            </a:pPr>
            <a:r>
              <a:rPr lang="en-NZ" b="1" dirty="0" smtClean="0"/>
              <a:t>		       </a:t>
            </a:r>
          </a:p>
          <a:p>
            <a:pPr>
              <a:buNone/>
            </a:pPr>
            <a:r>
              <a:rPr lang="en-NZ" b="1" dirty="0" smtClean="0"/>
              <a:t>			</a:t>
            </a:r>
            <a:r>
              <a:rPr lang="fr-FR" b="1" dirty="0" err="1" smtClean="0"/>
              <a:t>Example</a:t>
            </a:r>
            <a:r>
              <a:rPr lang="fr-FR" b="1" dirty="0" smtClean="0"/>
              <a:t>: 		 	= </a:t>
            </a:r>
            <a:r>
              <a:rPr lang="fr-FR" dirty="0" smtClean="0"/>
              <a:t>5.192</a:t>
            </a:r>
            <a:endParaRPr lang="en-NZ" dirty="0" smtClean="0"/>
          </a:p>
        </p:txBody>
      </p:sp>
      <p:graphicFrame>
        <p:nvGraphicFramePr>
          <p:cNvPr id="30722" name="Object 2"/>
          <p:cNvGraphicFramePr>
            <a:graphicFrameLocks noChangeAspect="1"/>
          </p:cNvGraphicFramePr>
          <p:nvPr/>
        </p:nvGraphicFramePr>
        <p:xfrm>
          <a:off x="3929058" y="5857892"/>
          <a:ext cx="1673225" cy="635000"/>
        </p:xfrm>
        <a:graphic>
          <a:graphicData uri="http://schemas.openxmlformats.org/presentationml/2006/ole">
            <p:oleObj spid="_x0000_s30722" name="Equation" r:id="rId3" imgW="1168200" imgH="444240" progId="Equation.3">
              <p:embed/>
            </p:oleObj>
          </a:graphicData>
        </a:graphic>
      </p:graphicFrame>
      <p:graphicFrame>
        <p:nvGraphicFramePr>
          <p:cNvPr id="30723" name="Object 3"/>
          <p:cNvGraphicFramePr>
            <a:graphicFrameLocks noChangeAspect="1"/>
          </p:cNvGraphicFramePr>
          <p:nvPr/>
        </p:nvGraphicFramePr>
        <p:xfrm>
          <a:off x="2000232" y="4357694"/>
          <a:ext cx="787400" cy="500063"/>
        </p:xfrm>
        <a:graphic>
          <a:graphicData uri="http://schemas.openxmlformats.org/presentationml/2006/ole">
            <p:oleObj spid="_x0000_s30723" name="Equation" r:id="rId4" imgW="380880" imgH="228600" progId="Equation.3">
              <p:embed/>
            </p:oleObj>
          </a:graphicData>
        </a:graphic>
      </p:graphicFrame>
      <p:graphicFrame>
        <p:nvGraphicFramePr>
          <p:cNvPr id="30724" name="Object 4"/>
          <p:cNvGraphicFramePr>
            <a:graphicFrameLocks noChangeAspect="1"/>
          </p:cNvGraphicFramePr>
          <p:nvPr/>
        </p:nvGraphicFramePr>
        <p:xfrm>
          <a:off x="5357818" y="2357430"/>
          <a:ext cx="655638" cy="500063"/>
        </p:xfrm>
        <a:graphic>
          <a:graphicData uri="http://schemas.openxmlformats.org/presentationml/2006/ole">
            <p:oleObj spid="_x0000_s30724" name="Equation" r:id="rId5" imgW="317160" imgH="228600" progId="Equation.3">
              <p:embed/>
            </p:oleObj>
          </a:graphicData>
        </a:graphic>
      </p:graphicFrame>
      <p:graphicFrame>
        <p:nvGraphicFramePr>
          <p:cNvPr id="30725" name="Object 5"/>
          <p:cNvGraphicFramePr>
            <a:graphicFrameLocks noChangeAspect="1"/>
          </p:cNvGraphicFramePr>
          <p:nvPr/>
        </p:nvGraphicFramePr>
        <p:xfrm>
          <a:off x="6357950" y="1714488"/>
          <a:ext cx="655637" cy="500062"/>
        </p:xfrm>
        <a:graphic>
          <a:graphicData uri="http://schemas.openxmlformats.org/presentationml/2006/ole">
            <p:oleObj spid="_x0000_s30725" name="Equation" r:id="rId6" imgW="317160" imgH="228600" progId="Equation.3">
              <p:embed/>
            </p:oleObj>
          </a:graphicData>
        </a:graphic>
      </p:graphicFrame>
      <p:pic>
        <p:nvPicPr>
          <p:cNvPr id="30727" name="Picture 7"/>
          <p:cNvPicPr>
            <a:picLocks noChangeAspect="1" noChangeArrowheads="1"/>
          </p:cNvPicPr>
          <p:nvPr/>
        </p:nvPicPr>
        <p:blipFill>
          <a:blip r:embed="rId7" cstate="print"/>
          <a:srcRect/>
          <a:stretch>
            <a:fillRect/>
          </a:stretch>
        </p:blipFill>
        <p:spPr bwMode="auto">
          <a:xfrm>
            <a:off x="4286248" y="3143248"/>
            <a:ext cx="1819568" cy="930305"/>
          </a:xfrm>
          <a:prstGeom prst="rect">
            <a:avLst/>
          </a:prstGeom>
          <a:noFill/>
          <a:ln w="9525">
            <a:noFill/>
            <a:miter lim="800000"/>
            <a:headEnd/>
            <a:tailEnd/>
          </a:ln>
          <a:effectLst/>
        </p:spPr>
      </p:pic>
      <p:sp>
        <p:nvSpPr>
          <p:cNvPr id="10" name="Rectangle 9"/>
          <p:cNvSpPr/>
          <p:nvPr/>
        </p:nvSpPr>
        <p:spPr>
          <a:xfrm>
            <a:off x="5072066" y="1714488"/>
            <a:ext cx="2928958" cy="714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Rectangle 10"/>
          <p:cNvSpPr/>
          <p:nvPr/>
        </p:nvSpPr>
        <p:spPr>
          <a:xfrm>
            <a:off x="4071934" y="2285992"/>
            <a:ext cx="2928958" cy="714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cxnSp>
        <p:nvCxnSpPr>
          <p:cNvPr id="13" name="Straight Arrow Connector 12"/>
          <p:cNvCxnSpPr/>
          <p:nvPr/>
        </p:nvCxnSpPr>
        <p:spPr>
          <a:xfrm flipV="1">
            <a:off x="3571868" y="3357562"/>
            <a:ext cx="714380" cy="21431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0800000" flipV="1">
            <a:off x="6143636" y="3857628"/>
            <a:ext cx="1071570" cy="7143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5214942" y="3357562"/>
            <a:ext cx="642942" cy="50006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8" name="Rectangle 17"/>
          <p:cNvSpPr/>
          <p:nvPr/>
        </p:nvSpPr>
        <p:spPr>
          <a:xfrm>
            <a:off x="571472" y="4357694"/>
            <a:ext cx="2928958" cy="714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9" name="Rectangle 18"/>
          <p:cNvSpPr/>
          <p:nvPr/>
        </p:nvSpPr>
        <p:spPr>
          <a:xfrm>
            <a:off x="2285984" y="5857892"/>
            <a:ext cx="4714908" cy="714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 name="TextBox 19"/>
          <p:cNvSpPr txBox="1"/>
          <p:nvPr/>
        </p:nvSpPr>
        <p:spPr>
          <a:xfrm>
            <a:off x="6072198" y="357166"/>
            <a:ext cx="2857520" cy="1200329"/>
          </a:xfrm>
          <a:prstGeom prst="rect">
            <a:avLst/>
          </a:prstGeom>
          <a:noFill/>
          <a:ln>
            <a:solidFill>
              <a:srgbClr val="FF0000"/>
            </a:solidFill>
          </a:ln>
        </p:spPr>
        <p:txBody>
          <a:bodyPr wrap="square" rtlCol="0">
            <a:spAutoFit/>
          </a:bodyPr>
          <a:lstStyle/>
          <a:p>
            <a:r>
              <a:rPr lang="en-NZ" dirty="0" smtClean="0"/>
              <a:t>P 333 Ex 23.03 </a:t>
            </a:r>
          </a:p>
          <a:p>
            <a:r>
              <a:rPr lang="en-NZ" dirty="0" smtClean="0"/>
              <a:t>1-6 every second one</a:t>
            </a:r>
          </a:p>
          <a:p>
            <a:r>
              <a:rPr lang="en-NZ" dirty="0" smtClean="0"/>
              <a:t>7,8</a:t>
            </a:r>
          </a:p>
          <a:p>
            <a:r>
              <a:rPr lang="en-NZ" dirty="0" smtClean="0"/>
              <a:t>9-11 every second one</a:t>
            </a:r>
            <a:endParaRPr lang="en-NZ" dirty="0"/>
          </a:p>
        </p:txBody>
      </p:sp>
      <p:sp>
        <p:nvSpPr>
          <p:cNvPr id="21" name="Action Button: Home 20">
            <a:hlinkClick r:id="rId8"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07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072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1" presetClass="entr" presetSubtype="0" fill="hold" grpId="0" nodeType="clickEffect">
                                  <p:stCondLst>
                                    <p:cond delay="0"/>
                                  </p:stCondLst>
                                  <p:childTnLst>
                                    <p:set>
                                      <p:cBhvr>
                                        <p:cTn id="42" dur="1000">
                                          <p:stCondLst>
                                            <p:cond delay="0"/>
                                          </p:stCondLst>
                                        </p:cTn>
                                        <p:tgtEl>
                                          <p:spTgt spid="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0" nodeType="clickEffect">
                                  <p:stCondLst>
                                    <p:cond delay="0"/>
                                  </p:stCondLst>
                                  <p:childTnLst>
                                    <p:set>
                                      <p:cBhvr>
                                        <p:cTn id="54" dur="1" fill="hold">
                                          <p:stCondLst>
                                            <p:cond delay="0"/>
                                          </p:stCondLst>
                                        </p:cTn>
                                        <p:tgtEl>
                                          <p:spTgt spid="19"/>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7" grpId="0" animBg="1"/>
      <p:bldP spid="18" grpId="0" animBg="1"/>
      <p:bldP spid="19" grpId="0" animBg="1"/>
      <p:bldP spid="2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Fractions - simplifying</a:t>
            </a:r>
            <a:endParaRPr lang="en-NZ" dirty="0"/>
          </a:p>
        </p:txBody>
      </p:sp>
      <p:sp>
        <p:nvSpPr>
          <p:cNvPr id="3" name="Content Placeholder 2"/>
          <p:cNvSpPr>
            <a:spLocks noGrp="1"/>
          </p:cNvSpPr>
          <p:nvPr>
            <p:ph idx="1"/>
          </p:nvPr>
        </p:nvSpPr>
        <p:spPr>
          <a:xfrm>
            <a:off x="457200" y="1428736"/>
            <a:ext cx="8229600" cy="4697427"/>
          </a:xfrm>
        </p:spPr>
        <p:txBody>
          <a:bodyPr>
            <a:normAutofit/>
          </a:bodyPr>
          <a:lstStyle/>
          <a:p>
            <a:pPr>
              <a:buNone/>
            </a:pPr>
            <a:r>
              <a:rPr lang="en-NZ" dirty="0" smtClean="0">
                <a:solidFill>
                  <a:schemeClr val="accent4">
                    <a:lumMod val="75000"/>
                  </a:schemeClr>
                </a:solidFill>
              </a:rPr>
              <a:t>You should always simplify fractions </a:t>
            </a:r>
          </a:p>
          <a:p>
            <a:pPr>
              <a:buNone/>
            </a:pPr>
            <a:r>
              <a:rPr lang="en-NZ" dirty="0" smtClean="0"/>
              <a:t>For example</a:t>
            </a:r>
          </a:p>
          <a:p>
            <a:pPr>
              <a:buNone/>
            </a:pPr>
            <a:r>
              <a:rPr lang="en-NZ" dirty="0" smtClean="0"/>
              <a:t>Find a common factor of the numerator and denominator and divide by this – </a:t>
            </a:r>
          </a:p>
          <a:p>
            <a:pPr>
              <a:buNone/>
            </a:pPr>
            <a:r>
              <a:rPr lang="en-NZ" dirty="0" smtClean="0"/>
              <a:t>In this case 4, so you get</a:t>
            </a:r>
          </a:p>
          <a:p>
            <a:pPr>
              <a:buNone/>
            </a:pPr>
            <a:endParaRPr lang="en-NZ" dirty="0" smtClean="0"/>
          </a:p>
          <a:p>
            <a:pPr>
              <a:buNone/>
            </a:pPr>
            <a:r>
              <a:rPr lang="en-NZ" dirty="0" smtClean="0"/>
              <a:t>You can use the fraction button    	 on the calculator to do this for you! 	</a:t>
            </a:r>
            <a:endParaRPr lang="en-NZ" dirty="0"/>
          </a:p>
        </p:txBody>
      </p:sp>
      <p:graphicFrame>
        <p:nvGraphicFramePr>
          <p:cNvPr id="5" name="Object 4"/>
          <p:cNvGraphicFramePr>
            <a:graphicFrameLocks noChangeAspect="1"/>
          </p:cNvGraphicFramePr>
          <p:nvPr/>
        </p:nvGraphicFramePr>
        <p:xfrm>
          <a:off x="2786050" y="1928802"/>
          <a:ext cx="428628" cy="738192"/>
        </p:xfrm>
        <a:graphic>
          <a:graphicData uri="http://schemas.openxmlformats.org/presentationml/2006/ole">
            <p:oleObj spid="_x0000_s31747" name="Equation" r:id="rId3" imgW="228600" imgH="393480" progId="Equation.3">
              <p:embed/>
            </p:oleObj>
          </a:graphicData>
        </a:graphic>
      </p:graphicFrame>
      <p:graphicFrame>
        <p:nvGraphicFramePr>
          <p:cNvPr id="31748" name="Object 4"/>
          <p:cNvGraphicFramePr>
            <a:graphicFrameLocks noChangeAspect="1"/>
          </p:cNvGraphicFramePr>
          <p:nvPr/>
        </p:nvGraphicFramePr>
        <p:xfrm>
          <a:off x="4714876" y="3643314"/>
          <a:ext cx="314325" cy="885825"/>
        </p:xfrm>
        <a:graphic>
          <a:graphicData uri="http://schemas.openxmlformats.org/presentationml/2006/ole">
            <p:oleObj spid="_x0000_s31748" name="Equation" r:id="rId4" imgW="139680" imgH="393480" progId="Equation.3">
              <p:embed/>
            </p:oleObj>
          </a:graphicData>
        </a:graphic>
      </p:graphicFrame>
      <p:pic>
        <p:nvPicPr>
          <p:cNvPr id="31749" name="Picture 5"/>
          <p:cNvPicPr>
            <a:picLocks noChangeAspect="1" noChangeArrowheads="1"/>
          </p:cNvPicPr>
          <p:nvPr/>
        </p:nvPicPr>
        <p:blipFill>
          <a:blip r:embed="rId5" cstate="print"/>
          <a:srcRect t="12500"/>
          <a:stretch>
            <a:fillRect/>
          </a:stretch>
        </p:blipFill>
        <p:spPr bwMode="auto">
          <a:xfrm>
            <a:off x="5857884" y="4929198"/>
            <a:ext cx="1009657" cy="500066"/>
          </a:xfrm>
          <a:prstGeom prst="rect">
            <a:avLst/>
          </a:prstGeom>
          <a:noFill/>
          <a:ln w="9525">
            <a:noFill/>
            <a:miter lim="800000"/>
            <a:headEnd/>
            <a:tailEnd/>
          </a:ln>
          <a:effectLst/>
        </p:spPr>
      </p:pic>
      <p:sp>
        <p:nvSpPr>
          <p:cNvPr id="7" name="Action Button: Home 6">
            <a:hlinkClick r:id="rId6"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174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17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Mixed and Improper Fractions</a:t>
            </a:r>
            <a:endParaRPr lang="en-NZ" dirty="0"/>
          </a:p>
        </p:txBody>
      </p:sp>
      <p:sp>
        <p:nvSpPr>
          <p:cNvPr id="3" name="Content Placeholder 2"/>
          <p:cNvSpPr>
            <a:spLocks noGrp="1"/>
          </p:cNvSpPr>
          <p:nvPr>
            <p:ph idx="1"/>
          </p:nvPr>
        </p:nvSpPr>
        <p:spPr>
          <a:xfrm>
            <a:off x="457200" y="1214422"/>
            <a:ext cx="8229600" cy="4911741"/>
          </a:xfrm>
        </p:spPr>
        <p:txBody>
          <a:bodyPr>
            <a:normAutofit fontScale="92500" lnSpcReduction="20000"/>
          </a:bodyPr>
          <a:lstStyle/>
          <a:p>
            <a:r>
              <a:rPr lang="en-NZ" dirty="0" smtClean="0">
                <a:solidFill>
                  <a:schemeClr val="accent4"/>
                </a:solidFill>
              </a:rPr>
              <a:t>It is often better to use Improper fractions, (where the numerator is larger than the denominator) rather than a mixed number.</a:t>
            </a:r>
          </a:p>
          <a:p>
            <a:pPr lvl="6">
              <a:buNone/>
            </a:pPr>
            <a:endParaRPr lang="en-NZ" dirty="0" smtClean="0"/>
          </a:p>
          <a:p>
            <a:pPr lvl="6">
              <a:buNone/>
            </a:pPr>
            <a:r>
              <a:rPr lang="en-NZ" sz="2400" dirty="0" smtClean="0">
                <a:solidFill>
                  <a:srgbClr val="FF0000"/>
                </a:solidFill>
              </a:rPr>
              <a:t>rather than </a:t>
            </a:r>
          </a:p>
          <a:p>
            <a:pPr lvl="1">
              <a:buNone/>
            </a:pPr>
            <a:endParaRPr lang="en-NZ" sz="3200" dirty="0" smtClean="0"/>
          </a:p>
          <a:p>
            <a:pPr lvl="1">
              <a:buNone/>
            </a:pPr>
            <a:r>
              <a:rPr lang="en-NZ" sz="3200" dirty="0" smtClean="0">
                <a:solidFill>
                  <a:srgbClr val="00B050"/>
                </a:solidFill>
              </a:rPr>
              <a:t>Divide the numerator by the denominator</a:t>
            </a:r>
          </a:p>
          <a:p>
            <a:pPr lvl="1">
              <a:buNone/>
            </a:pPr>
            <a:endParaRPr lang="en-NZ" sz="3200" dirty="0" smtClean="0"/>
          </a:p>
          <a:p>
            <a:pPr lvl="1">
              <a:buNone/>
            </a:pPr>
            <a:r>
              <a:rPr lang="en-NZ" sz="3200" dirty="0" smtClean="0"/>
              <a:t> e.g. 23 	    6 = 3 with 5 remainder so </a:t>
            </a:r>
          </a:p>
          <a:p>
            <a:pPr lvl="1">
              <a:buNone/>
            </a:pPr>
            <a:endParaRPr lang="en-NZ" sz="3200" dirty="0" smtClean="0"/>
          </a:p>
          <a:p>
            <a:pPr lvl="1">
              <a:buNone/>
            </a:pPr>
            <a:r>
              <a:rPr lang="en-NZ" sz="3200" dirty="0" smtClean="0">
                <a:solidFill>
                  <a:schemeClr val="tx2">
                    <a:lumMod val="60000"/>
                    <a:lumOff val="40000"/>
                  </a:schemeClr>
                </a:solidFill>
              </a:rPr>
              <a:t>Or use the calculator fraction button</a:t>
            </a:r>
          </a:p>
          <a:p>
            <a:pPr lvl="6">
              <a:buNone/>
            </a:pPr>
            <a:endParaRPr lang="en-NZ" sz="2400" dirty="0" smtClean="0"/>
          </a:p>
          <a:p>
            <a:pPr lvl="6">
              <a:buNone/>
            </a:pPr>
            <a:endParaRPr lang="en-NZ" sz="2400" dirty="0"/>
          </a:p>
        </p:txBody>
      </p:sp>
      <p:graphicFrame>
        <p:nvGraphicFramePr>
          <p:cNvPr id="4" name="Object 3"/>
          <p:cNvGraphicFramePr>
            <a:graphicFrameLocks/>
          </p:cNvGraphicFramePr>
          <p:nvPr/>
        </p:nvGraphicFramePr>
        <p:xfrm>
          <a:off x="1524000" y="1397000"/>
          <a:ext cx="6096000" cy="4064000"/>
        </p:xfrm>
        <a:graphic>
          <a:graphicData uri="http://schemas.openxmlformats.org/presentationml/2006/ole">
            <p:oleObj spid="_x0000_s32770" name="FXEquation_2_32" r:id="rId3" imgW="0" imgH="0" progId="">
              <p:embed/>
            </p:oleObj>
          </a:graphicData>
        </a:graphic>
      </p:graphicFrame>
      <p:graphicFrame>
        <p:nvGraphicFramePr>
          <p:cNvPr id="5" name="Object 4"/>
          <p:cNvGraphicFramePr>
            <a:graphicFrameLocks/>
          </p:cNvGraphicFramePr>
          <p:nvPr/>
        </p:nvGraphicFramePr>
        <p:xfrm>
          <a:off x="1524000" y="1397000"/>
          <a:ext cx="6096000" cy="4064000"/>
        </p:xfrm>
        <a:graphic>
          <a:graphicData uri="http://schemas.openxmlformats.org/presentationml/2006/ole">
            <p:oleObj spid="_x0000_s32771" name="FXEquation_2_32" r:id="rId4" imgW="0" imgH="0" progId="">
              <p:embed/>
            </p:oleObj>
          </a:graphicData>
        </a:graphic>
      </p:graphicFrame>
      <p:graphicFrame>
        <p:nvGraphicFramePr>
          <p:cNvPr id="6" name="Object 5"/>
          <p:cNvGraphicFramePr>
            <a:graphicFrameLocks noChangeAspect="1"/>
          </p:cNvGraphicFramePr>
          <p:nvPr/>
        </p:nvGraphicFramePr>
        <p:xfrm>
          <a:off x="2571736" y="2357430"/>
          <a:ext cx="500066" cy="911884"/>
        </p:xfrm>
        <a:graphic>
          <a:graphicData uri="http://schemas.openxmlformats.org/presentationml/2006/ole">
            <p:oleObj spid="_x0000_s32772" name="Equation" r:id="rId5" imgW="215640" imgH="393480" progId="Equation.3">
              <p:embed/>
            </p:oleObj>
          </a:graphicData>
        </a:graphic>
      </p:graphicFrame>
      <p:graphicFrame>
        <p:nvGraphicFramePr>
          <p:cNvPr id="7" name="Object 6"/>
          <p:cNvGraphicFramePr>
            <a:graphicFrameLocks noChangeAspect="1"/>
          </p:cNvGraphicFramePr>
          <p:nvPr/>
        </p:nvGraphicFramePr>
        <p:xfrm>
          <a:off x="4929190" y="2357430"/>
          <a:ext cx="541337" cy="931863"/>
        </p:xfrm>
        <a:graphic>
          <a:graphicData uri="http://schemas.openxmlformats.org/presentationml/2006/ole">
            <p:oleObj spid="_x0000_s32773" name="Equation" r:id="rId6" imgW="228600" imgH="393480" progId="Equation.3">
              <p:embed/>
            </p:oleObj>
          </a:graphicData>
        </a:graphic>
      </p:graphicFrame>
      <p:graphicFrame>
        <p:nvGraphicFramePr>
          <p:cNvPr id="8" name="Object 7"/>
          <p:cNvGraphicFramePr>
            <a:graphicFrameLocks noChangeAspect="1"/>
          </p:cNvGraphicFramePr>
          <p:nvPr/>
        </p:nvGraphicFramePr>
        <p:xfrm>
          <a:off x="2285984" y="4429132"/>
          <a:ext cx="285752" cy="341314"/>
        </p:xfrm>
        <a:graphic>
          <a:graphicData uri="http://schemas.openxmlformats.org/presentationml/2006/ole">
            <p:oleObj spid="_x0000_s32774" name="Equation" r:id="rId7" imgW="126720" imgH="126720" progId="Equation.3">
              <p:embed/>
            </p:oleObj>
          </a:graphicData>
        </a:graphic>
      </p:graphicFrame>
      <p:graphicFrame>
        <p:nvGraphicFramePr>
          <p:cNvPr id="32777" name="Object 9"/>
          <p:cNvGraphicFramePr>
            <a:graphicFrameLocks noChangeAspect="1"/>
          </p:cNvGraphicFramePr>
          <p:nvPr/>
        </p:nvGraphicFramePr>
        <p:xfrm>
          <a:off x="6715140" y="4143380"/>
          <a:ext cx="541337" cy="931863"/>
        </p:xfrm>
        <a:graphic>
          <a:graphicData uri="http://schemas.openxmlformats.org/presentationml/2006/ole">
            <p:oleObj spid="_x0000_s32777" name="Equation" r:id="rId8" imgW="228600" imgH="393480" progId="Equation.3">
              <p:embed/>
            </p:oleObj>
          </a:graphicData>
        </a:graphic>
      </p:graphicFrame>
      <p:pic>
        <p:nvPicPr>
          <p:cNvPr id="12" name="Picture 5"/>
          <p:cNvPicPr>
            <a:picLocks noChangeAspect="1" noChangeArrowheads="1"/>
          </p:cNvPicPr>
          <p:nvPr/>
        </p:nvPicPr>
        <p:blipFill>
          <a:blip r:embed="rId9" cstate="print"/>
          <a:srcRect l="14151" t="12500" b="12500"/>
          <a:stretch>
            <a:fillRect/>
          </a:stretch>
        </p:blipFill>
        <p:spPr bwMode="auto">
          <a:xfrm>
            <a:off x="6929454" y="5429264"/>
            <a:ext cx="866781" cy="428628"/>
          </a:xfrm>
          <a:prstGeom prst="rect">
            <a:avLst/>
          </a:prstGeom>
          <a:noFill/>
          <a:ln w="9525">
            <a:noFill/>
            <a:miter lim="800000"/>
            <a:headEnd/>
            <a:tailEnd/>
          </a:ln>
          <a:effectLst/>
        </p:spPr>
      </p:pic>
      <p:sp>
        <p:nvSpPr>
          <p:cNvPr id="13" name="Rectangle 12"/>
          <p:cNvSpPr/>
          <p:nvPr/>
        </p:nvSpPr>
        <p:spPr>
          <a:xfrm>
            <a:off x="2928926" y="4429132"/>
            <a:ext cx="3286148" cy="5715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 name="Rectangle 13"/>
          <p:cNvSpPr/>
          <p:nvPr/>
        </p:nvSpPr>
        <p:spPr>
          <a:xfrm>
            <a:off x="6286512" y="4143380"/>
            <a:ext cx="2357454" cy="10001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Multiplying</a:t>
            </a:r>
            <a:endParaRPr lang="en-NZ" dirty="0"/>
          </a:p>
        </p:txBody>
      </p:sp>
      <p:sp>
        <p:nvSpPr>
          <p:cNvPr id="3" name="Content Placeholder 2"/>
          <p:cNvSpPr>
            <a:spLocks noGrp="1"/>
          </p:cNvSpPr>
          <p:nvPr>
            <p:ph idx="1"/>
          </p:nvPr>
        </p:nvSpPr>
        <p:spPr/>
        <p:txBody>
          <a:bodyPr/>
          <a:lstStyle/>
          <a:p>
            <a:r>
              <a:rPr lang="en-NZ" dirty="0" smtClean="0">
                <a:solidFill>
                  <a:srgbClr val="00B050"/>
                </a:solidFill>
              </a:rPr>
              <a:t>Multiply the numerators	</a:t>
            </a:r>
          </a:p>
          <a:p>
            <a:endParaRPr lang="en-NZ" dirty="0" smtClean="0">
              <a:solidFill>
                <a:srgbClr val="00B050"/>
              </a:solidFill>
            </a:endParaRPr>
          </a:p>
          <a:p>
            <a:r>
              <a:rPr lang="en-NZ" dirty="0" smtClean="0">
                <a:solidFill>
                  <a:srgbClr val="00B050"/>
                </a:solidFill>
              </a:rPr>
              <a:t>Multiply the denominators</a:t>
            </a:r>
          </a:p>
          <a:p>
            <a:pPr>
              <a:buNone/>
            </a:pPr>
            <a:endParaRPr lang="en-NZ" dirty="0" smtClean="0"/>
          </a:p>
          <a:p>
            <a:endParaRPr lang="en-NZ" dirty="0" smtClean="0"/>
          </a:p>
          <a:p>
            <a:r>
              <a:rPr lang="en-NZ" dirty="0" smtClean="0">
                <a:solidFill>
                  <a:srgbClr val="FF0000"/>
                </a:solidFill>
              </a:rPr>
              <a:t>Remember to simplify the answer!</a:t>
            </a:r>
            <a:endParaRPr lang="en-NZ" dirty="0">
              <a:solidFill>
                <a:srgbClr val="FF0000"/>
              </a:solidFill>
            </a:endParaRPr>
          </a:p>
        </p:txBody>
      </p:sp>
      <p:graphicFrame>
        <p:nvGraphicFramePr>
          <p:cNvPr id="4" name="Object 3"/>
          <p:cNvGraphicFramePr>
            <a:graphicFrameLocks/>
          </p:cNvGraphicFramePr>
          <p:nvPr/>
        </p:nvGraphicFramePr>
        <p:xfrm>
          <a:off x="1524000" y="1397000"/>
          <a:ext cx="6096000" cy="4064000"/>
        </p:xfrm>
        <a:graphic>
          <a:graphicData uri="http://schemas.openxmlformats.org/presentationml/2006/ole">
            <p:oleObj spid="_x0000_s62466" name="FXEquation_2_32" r:id="rId3" imgW="0" imgH="0" progId="">
              <p:embed/>
            </p:oleObj>
          </a:graphicData>
        </a:graphic>
      </p:graphicFrame>
      <p:graphicFrame>
        <p:nvGraphicFramePr>
          <p:cNvPr id="5" name="Object 4"/>
          <p:cNvGraphicFramePr>
            <a:graphicFrameLocks noChangeAspect="1"/>
          </p:cNvGraphicFramePr>
          <p:nvPr/>
        </p:nvGraphicFramePr>
        <p:xfrm>
          <a:off x="3500430" y="3357562"/>
          <a:ext cx="1928826" cy="1087156"/>
        </p:xfrm>
        <a:graphic>
          <a:graphicData uri="http://schemas.openxmlformats.org/presentationml/2006/ole">
            <p:oleObj spid="_x0000_s62467" name="Equation" r:id="rId4" imgW="698400" imgH="393480" progId="Equation.3">
              <p:embed/>
            </p:oleObj>
          </a:graphicData>
        </a:graphic>
      </p:graphicFrame>
      <p:graphicFrame>
        <p:nvGraphicFramePr>
          <p:cNvPr id="6" name="Object 5"/>
          <p:cNvGraphicFramePr>
            <a:graphicFrameLocks noChangeAspect="1"/>
          </p:cNvGraphicFramePr>
          <p:nvPr/>
        </p:nvGraphicFramePr>
        <p:xfrm>
          <a:off x="7143768" y="4286256"/>
          <a:ext cx="282576" cy="1156001"/>
        </p:xfrm>
        <a:graphic>
          <a:graphicData uri="http://schemas.openxmlformats.org/presentationml/2006/ole">
            <p:oleObj spid="_x0000_s62468" name="Equation" r:id="rId5" imgW="139680" imgH="39348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Dividing</a:t>
            </a:r>
            <a:endParaRPr lang="en-NZ" dirty="0"/>
          </a:p>
        </p:txBody>
      </p:sp>
      <p:sp>
        <p:nvSpPr>
          <p:cNvPr id="3" name="Content Placeholder 2"/>
          <p:cNvSpPr>
            <a:spLocks noGrp="1"/>
          </p:cNvSpPr>
          <p:nvPr>
            <p:ph idx="1"/>
          </p:nvPr>
        </p:nvSpPr>
        <p:spPr>
          <a:xfrm>
            <a:off x="457200" y="1214422"/>
            <a:ext cx="8472518" cy="4911741"/>
          </a:xfrm>
        </p:spPr>
        <p:txBody>
          <a:bodyPr>
            <a:normAutofit fontScale="92500" lnSpcReduction="10000"/>
          </a:bodyPr>
          <a:lstStyle/>
          <a:p>
            <a:r>
              <a:rPr lang="en-NZ" sz="4000" dirty="0" smtClean="0"/>
              <a:t>Find the reciprocal of the second fraction (turn it upside down)</a:t>
            </a:r>
          </a:p>
          <a:p>
            <a:r>
              <a:rPr lang="en-NZ" sz="4000" dirty="0" smtClean="0"/>
              <a:t>Multiply!</a:t>
            </a:r>
          </a:p>
          <a:p>
            <a:endParaRPr lang="en-NZ" dirty="0" smtClean="0"/>
          </a:p>
          <a:p>
            <a:endParaRPr lang="en-NZ" dirty="0" smtClean="0"/>
          </a:p>
          <a:p>
            <a:endParaRPr lang="en-NZ" dirty="0" smtClean="0"/>
          </a:p>
          <a:p>
            <a:endParaRPr lang="en-NZ" dirty="0" smtClean="0"/>
          </a:p>
          <a:p>
            <a:endParaRPr lang="en-NZ" dirty="0" smtClean="0"/>
          </a:p>
          <a:p>
            <a:pPr lvl="4">
              <a:buNone/>
            </a:pPr>
            <a:r>
              <a:rPr lang="en-NZ" sz="4000" dirty="0" smtClean="0">
                <a:solidFill>
                  <a:srgbClr val="FF0000"/>
                </a:solidFill>
              </a:rPr>
              <a:t>Simplify!</a:t>
            </a:r>
          </a:p>
          <a:p>
            <a:endParaRPr lang="en-NZ" dirty="0"/>
          </a:p>
        </p:txBody>
      </p:sp>
      <p:graphicFrame>
        <p:nvGraphicFramePr>
          <p:cNvPr id="4" name="Object 3"/>
          <p:cNvGraphicFramePr>
            <a:graphicFrameLocks noChangeAspect="1"/>
          </p:cNvGraphicFramePr>
          <p:nvPr/>
        </p:nvGraphicFramePr>
        <p:xfrm>
          <a:off x="642910" y="3214686"/>
          <a:ext cx="2428892" cy="3229323"/>
        </p:xfrm>
        <a:graphic>
          <a:graphicData uri="http://schemas.openxmlformats.org/presentationml/2006/ole">
            <p:oleObj spid="_x0000_s63490" name="Equation" r:id="rId3" imgW="1117440" imgH="1485720" progId="Equation.3">
              <p:embed/>
            </p:oleObj>
          </a:graphicData>
        </a:graphic>
      </p:graphicFrame>
      <p:sp>
        <p:nvSpPr>
          <p:cNvPr id="5" name="TextBox 4"/>
          <p:cNvSpPr txBox="1"/>
          <p:nvPr/>
        </p:nvSpPr>
        <p:spPr>
          <a:xfrm>
            <a:off x="3571868" y="2285992"/>
            <a:ext cx="5572132" cy="461665"/>
          </a:xfrm>
          <a:prstGeom prst="rect">
            <a:avLst/>
          </a:prstGeom>
          <a:noFill/>
        </p:spPr>
        <p:txBody>
          <a:bodyPr wrap="square" rtlCol="0">
            <a:spAutoFit/>
          </a:bodyPr>
          <a:lstStyle/>
          <a:p>
            <a:r>
              <a:rPr lang="en-NZ" sz="2400" dirty="0" smtClean="0">
                <a:solidFill>
                  <a:srgbClr val="00B050"/>
                </a:solidFill>
              </a:rPr>
              <a:t>You can simplify at this stage if you want</a:t>
            </a:r>
            <a:endParaRPr lang="en-NZ" sz="2400" dirty="0">
              <a:solidFill>
                <a:srgbClr val="00B050"/>
              </a:solidFill>
            </a:endParaRPr>
          </a:p>
        </p:txBody>
      </p:sp>
      <p:cxnSp>
        <p:nvCxnSpPr>
          <p:cNvPr id="11" name="Straight Arrow Connector 10"/>
          <p:cNvCxnSpPr/>
          <p:nvPr/>
        </p:nvCxnSpPr>
        <p:spPr>
          <a:xfrm rot="10800000">
            <a:off x="1571604" y="5572140"/>
            <a:ext cx="714380"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5143504" y="2714620"/>
            <a:ext cx="2143140" cy="3843364"/>
            <a:chOff x="5143504" y="2714620"/>
            <a:chExt cx="2143140" cy="3843364"/>
          </a:xfrm>
        </p:grpSpPr>
        <p:grpSp>
          <p:nvGrpSpPr>
            <p:cNvPr id="21" name="Group 20"/>
            <p:cNvGrpSpPr/>
            <p:nvPr/>
          </p:nvGrpSpPr>
          <p:grpSpPr>
            <a:xfrm>
              <a:off x="5143504" y="2714620"/>
              <a:ext cx="2143140" cy="3843364"/>
              <a:chOff x="5072066" y="2571744"/>
              <a:chExt cx="2143140" cy="3843364"/>
            </a:xfrm>
          </p:grpSpPr>
          <p:graphicFrame>
            <p:nvGraphicFramePr>
              <p:cNvPr id="9" name="Object 8"/>
              <p:cNvGraphicFramePr>
                <a:graphicFrameLocks noChangeAspect="1"/>
              </p:cNvGraphicFramePr>
              <p:nvPr/>
            </p:nvGraphicFramePr>
            <p:xfrm>
              <a:off x="5357818" y="2643182"/>
              <a:ext cx="1571636" cy="3771926"/>
            </p:xfrm>
            <a:graphic>
              <a:graphicData uri="http://schemas.openxmlformats.org/presentationml/2006/ole">
                <p:oleObj spid="_x0000_s63491" name="Equation" r:id="rId4" imgW="520560" imgH="1422360" progId="Equation.3">
                  <p:embed/>
                </p:oleObj>
              </a:graphicData>
            </a:graphic>
          </p:graphicFrame>
          <p:sp>
            <p:nvSpPr>
              <p:cNvPr id="17" name="TextBox 16"/>
              <p:cNvSpPr txBox="1"/>
              <p:nvPr/>
            </p:nvSpPr>
            <p:spPr>
              <a:xfrm>
                <a:off x="5072066" y="2571744"/>
                <a:ext cx="428628" cy="461665"/>
              </a:xfrm>
              <a:prstGeom prst="rect">
                <a:avLst/>
              </a:prstGeom>
              <a:noFill/>
            </p:spPr>
            <p:txBody>
              <a:bodyPr wrap="square" rtlCol="0">
                <a:spAutoFit/>
              </a:bodyPr>
              <a:lstStyle/>
              <a:p>
                <a:r>
                  <a:rPr lang="en-NZ" sz="2400" dirty="0" smtClean="0">
                    <a:solidFill>
                      <a:srgbClr val="FF0000"/>
                    </a:solidFill>
                  </a:rPr>
                  <a:t>5</a:t>
                </a:r>
                <a:endParaRPr lang="en-NZ" sz="2400" dirty="0">
                  <a:solidFill>
                    <a:srgbClr val="FF0000"/>
                  </a:solidFill>
                </a:endParaRPr>
              </a:p>
            </p:txBody>
          </p:sp>
          <p:sp>
            <p:nvSpPr>
              <p:cNvPr id="18" name="TextBox 17"/>
              <p:cNvSpPr txBox="1"/>
              <p:nvPr/>
            </p:nvSpPr>
            <p:spPr>
              <a:xfrm>
                <a:off x="6786578" y="3286124"/>
                <a:ext cx="428628" cy="461665"/>
              </a:xfrm>
              <a:prstGeom prst="rect">
                <a:avLst/>
              </a:prstGeom>
              <a:noFill/>
            </p:spPr>
            <p:txBody>
              <a:bodyPr wrap="square" rtlCol="0">
                <a:spAutoFit/>
              </a:bodyPr>
              <a:lstStyle/>
              <a:p>
                <a:r>
                  <a:rPr lang="en-NZ" sz="2400" dirty="0" smtClean="0">
                    <a:solidFill>
                      <a:srgbClr val="FF0000"/>
                    </a:solidFill>
                  </a:rPr>
                  <a:t>3</a:t>
                </a:r>
                <a:endParaRPr lang="en-NZ" sz="2400" dirty="0">
                  <a:solidFill>
                    <a:srgbClr val="FF0000"/>
                  </a:solidFill>
                </a:endParaRPr>
              </a:p>
            </p:txBody>
          </p:sp>
          <p:sp>
            <p:nvSpPr>
              <p:cNvPr id="19" name="TextBox 18"/>
              <p:cNvSpPr txBox="1"/>
              <p:nvPr/>
            </p:nvSpPr>
            <p:spPr>
              <a:xfrm>
                <a:off x="5429256" y="3643314"/>
                <a:ext cx="428628" cy="461665"/>
              </a:xfrm>
              <a:prstGeom prst="rect">
                <a:avLst/>
              </a:prstGeom>
              <a:noFill/>
            </p:spPr>
            <p:txBody>
              <a:bodyPr wrap="square" rtlCol="0">
                <a:spAutoFit/>
              </a:bodyPr>
              <a:lstStyle/>
              <a:p>
                <a:r>
                  <a:rPr lang="en-NZ" sz="2400" dirty="0" smtClean="0">
                    <a:solidFill>
                      <a:srgbClr val="FF0000"/>
                    </a:solidFill>
                  </a:rPr>
                  <a:t>1</a:t>
                </a:r>
                <a:endParaRPr lang="en-NZ" sz="2400" dirty="0">
                  <a:solidFill>
                    <a:srgbClr val="FF0000"/>
                  </a:solidFill>
                </a:endParaRPr>
              </a:p>
            </p:txBody>
          </p:sp>
          <p:sp>
            <p:nvSpPr>
              <p:cNvPr id="20" name="TextBox 19"/>
              <p:cNvSpPr txBox="1"/>
              <p:nvPr/>
            </p:nvSpPr>
            <p:spPr>
              <a:xfrm>
                <a:off x="5500694" y="4429132"/>
                <a:ext cx="428628" cy="461665"/>
              </a:xfrm>
              <a:prstGeom prst="rect">
                <a:avLst/>
              </a:prstGeom>
              <a:noFill/>
            </p:spPr>
            <p:txBody>
              <a:bodyPr wrap="square" rtlCol="0">
                <a:spAutoFit/>
              </a:bodyPr>
              <a:lstStyle/>
              <a:p>
                <a:r>
                  <a:rPr lang="en-NZ" sz="2400" dirty="0" smtClean="0">
                    <a:solidFill>
                      <a:srgbClr val="FF0000"/>
                    </a:solidFill>
                  </a:rPr>
                  <a:t>1</a:t>
                </a:r>
                <a:endParaRPr lang="en-NZ" sz="2400" dirty="0">
                  <a:solidFill>
                    <a:srgbClr val="FF0000"/>
                  </a:solidFill>
                </a:endParaRPr>
              </a:p>
            </p:txBody>
          </p:sp>
        </p:grpSp>
        <p:cxnSp>
          <p:nvCxnSpPr>
            <p:cNvPr id="7" name="Straight Connector 6"/>
            <p:cNvCxnSpPr/>
            <p:nvPr/>
          </p:nvCxnSpPr>
          <p:spPr>
            <a:xfrm flipV="1">
              <a:off x="5286380" y="2857496"/>
              <a:ext cx="714380" cy="42862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6215074" y="3429000"/>
              <a:ext cx="714380" cy="4286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5715008" y="4000504"/>
              <a:ext cx="500066" cy="2857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5857884" y="4500570"/>
              <a:ext cx="500066" cy="28575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3" name="Rectangle 22"/>
          <p:cNvSpPr/>
          <p:nvPr/>
        </p:nvSpPr>
        <p:spPr>
          <a:xfrm>
            <a:off x="285720" y="3286124"/>
            <a:ext cx="1428760" cy="857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4" name="Rectangle 23"/>
          <p:cNvSpPr/>
          <p:nvPr/>
        </p:nvSpPr>
        <p:spPr>
          <a:xfrm>
            <a:off x="642910" y="4929198"/>
            <a:ext cx="1428760" cy="10715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6" name="Rectangle 25"/>
          <p:cNvSpPr/>
          <p:nvPr/>
        </p:nvSpPr>
        <p:spPr>
          <a:xfrm>
            <a:off x="642910" y="6000744"/>
            <a:ext cx="1428760" cy="571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cxnSp>
        <p:nvCxnSpPr>
          <p:cNvPr id="28" name="Straight Arrow Connector 27"/>
          <p:cNvCxnSpPr/>
          <p:nvPr/>
        </p:nvCxnSpPr>
        <p:spPr>
          <a:xfrm rot="5400000">
            <a:off x="3357554" y="2714620"/>
            <a:ext cx="571504"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000628" y="2643182"/>
            <a:ext cx="428628"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0" name="Rectangle 29"/>
          <p:cNvSpPr/>
          <p:nvPr/>
        </p:nvSpPr>
        <p:spPr>
          <a:xfrm>
            <a:off x="6858016" y="3500438"/>
            <a:ext cx="428628"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1" name="Rectangle 30"/>
          <p:cNvSpPr/>
          <p:nvPr/>
        </p:nvSpPr>
        <p:spPr>
          <a:xfrm>
            <a:off x="5357818" y="4000504"/>
            <a:ext cx="1571636" cy="857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2" name="Rectangle 31"/>
          <p:cNvSpPr/>
          <p:nvPr/>
        </p:nvSpPr>
        <p:spPr>
          <a:xfrm>
            <a:off x="5429256" y="3786190"/>
            <a:ext cx="428628"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3" name="Rectangle 32"/>
          <p:cNvSpPr/>
          <p:nvPr/>
        </p:nvSpPr>
        <p:spPr>
          <a:xfrm>
            <a:off x="5429256" y="4643446"/>
            <a:ext cx="428628"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4" name="Rectangle 33"/>
          <p:cNvSpPr/>
          <p:nvPr/>
        </p:nvSpPr>
        <p:spPr>
          <a:xfrm>
            <a:off x="5357818" y="5072074"/>
            <a:ext cx="1071570" cy="10001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5" name="Rectangle 34"/>
          <p:cNvSpPr/>
          <p:nvPr/>
        </p:nvSpPr>
        <p:spPr>
          <a:xfrm flipV="1">
            <a:off x="5510218" y="6072206"/>
            <a:ext cx="107157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6" name="Rounded Rectangle 35"/>
          <p:cNvSpPr/>
          <p:nvPr/>
        </p:nvSpPr>
        <p:spPr>
          <a:xfrm>
            <a:off x="357158" y="4071942"/>
            <a:ext cx="1785950" cy="100013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7" name="Rectangle 36"/>
          <p:cNvSpPr/>
          <p:nvPr/>
        </p:nvSpPr>
        <p:spPr>
          <a:xfrm>
            <a:off x="1785918" y="3214686"/>
            <a:ext cx="1428760" cy="857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3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3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0" nodeType="clickEffect">
                                  <p:stCondLst>
                                    <p:cond delay="0"/>
                                  </p:stCondLst>
                                  <p:childTnLst>
                                    <p:set>
                                      <p:cBhvr>
                                        <p:cTn id="36" dur="1" fill="hold">
                                          <p:stCondLst>
                                            <p:cond delay="0"/>
                                          </p:stCondLst>
                                        </p:cTn>
                                        <p:tgtEl>
                                          <p:spTgt spid="26"/>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0" nodeType="clickEffect">
                                  <p:stCondLst>
                                    <p:cond delay="0"/>
                                  </p:stCondLst>
                                  <p:childTnLst>
                                    <p:set>
                                      <p:cBhvr>
                                        <p:cTn id="50" dur="1" fill="hold">
                                          <p:stCondLst>
                                            <p:cond delay="0"/>
                                          </p:stCondLst>
                                        </p:cTn>
                                        <p:tgtEl>
                                          <p:spTgt spid="30"/>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0" nodeType="clickEffect">
                                  <p:stCondLst>
                                    <p:cond delay="0"/>
                                  </p:stCondLst>
                                  <p:childTnLst>
                                    <p:set>
                                      <p:cBhvr>
                                        <p:cTn id="54" dur="1" fill="hold">
                                          <p:stCondLst>
                                            <p:cond delay="0"/>
                                          </p:stCondLst>
                                        </p:cTn>
                                        <p:tgtEl>
                                          <p:spTgt spid="29"/>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0" nodeType="clickEffect">
                                  <p:stCondLst>
                                    <p:cond delay="0"/>
                                  </p:stCondLst>
                                  <p:childTnLst>
                                    <p:set>
                                      <p:cBhvr>
                                        <p:cTn id="58" dur="1" fill="hold">
                                          <p:stCondLst>
                                            <p:cond delay="0"/>
                                          </p:stCondLst>
                                        </p:cTn>
                                        <p:tgtEl>
                                          <p:spTgt spid="31"/>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0" nodeType="clickEffect">
                                  <p:stCondLst>
                                    <p:cond delay="0"/>
                                  </p:stCondLst>
                                  <p:childTnLst>
                                    <p:set>
                                      <p:cBhvr>
                                        <p:cTn id="62" dur="1" fill="hold">
                                          <p:stCondLst>
                                            <p:cond delay="0"/>
                                          </p:stCondLst>
                                        </p:cTn>
                                        <p:tgtEl>
                                          <p:spTgt spid="32"/>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0" nodeType="clickEffect">
                                  <p:stCondLst>
                                    <p:cond delay="0"/>
                                  </p:stCondLst>
                                  <p:childTnLst>
                                    <p:set>
                                      <p:cBhvr>
                                        <p:cTn id="66" dur="1" fill="hold">
                                          <p:stCondLst>
                                            <p:cond delay="0"/>
                                          </p:stCondLst>
                                        </p:cTn>
                                        <p:tgtEl>
                                          <p:spTgt spid="33"/>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0" nodeType="clickEffect">
                                  <p:stCondLst>
                                    <p:cond delay="0"/>
                                  </p:stCondLst>
                                  <p:childTnLst>
                                    <p:set>
                                      <p:cBhvr>
                                        <p:cTn id="70" dur="1" fill="hold">
                                          <p:stCondLst>
                                            <p:cond delay="0"/>
                                          </p:stCondLst>
                                        </p:cTn>
                                        <p:tgtEl>
                                          <p:spTgt spid="34"/>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 presetClass="exit" presetSubtype="0" fill="hold" grpId="0" nodeType="clickEffect">
                                  <p:stCondLst>
                                    <p:cond delay="0"/>
                                  </p:stCondLst>
                                  <p:childTnLst>
                                    <p:set>
                                      <p:cBhvr>
                                        <p:cTn id="74" dur="1" fill="hold">
                                          <p:stCondLst>
                                            <p:cond delay="0"/>
                                          </p:stCondLst>
                                        </p:cTn>
                                        <p:tgtEl>
                                          <p:spTgt spid="3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animBg="1"/>
      <p:bldP spid="24" grpId="0" animBg="1"/>
      <p:bldP spid="26" grpId="0" animBg="1"/>
      <p:bldP spid="29" grpId="0" animBg="1"/>
      <p:bldP spid="30" grpId="0" animBg="1"/>
      <p:bldP spid="31" grpId="0" animBg="1"/>
      <p:bldP spid="32" grpId="0" animBg="1"/>
      <p:bldP spid="33" grpId="0" animBg="1"/>
      <p:bldP spid="34" grpId="0" animBg="1"/>
      <p:bldP spid="35" grpId="0" animBg="1"/>
      <p:bldP spid="36" grpId="0" animBg="1"/>
      <p:bldP spid="3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Adding and Subtracting</a:t>
            </a:r>
            <a:endParaRPr lang="en-NZ" dirty="0"/>
          </a:p>
        </p:txBody>
      </p:sp>
      <p:sp>
        <p:nvSpPr>
          <p:cNvPr id="3" name="Content Placeholder 2"/>
          <p:cNvSpPr>
            <a:spLocks noGrp="1"/>
          </p:cNvSpPr>
          <p:nvPr>
            <p:ph idx="1"/>
          </p:nvPr>
        </p:nvSpPr>
        <p:spPr>
          <a:xfrm>
            <a:off x="457200" y="1600200"/>
            <a:ext cx="8229600" cy="4900634"/>
          </a:xfrm>
        </p:spPr>
        <p:txBody>
          <a:bodyPr>
            <a:normAutofit lnSpcReduction="10000"/>
          </a:bodyPr>
          <a:lstStyle/>
          <a:p>
            <a:r>
              <a:rPr lang="en-NZ" dirty="0" smtClean="0">
                <a:solidFill>
                  <a:srgbClr val="00B050"/>
                </a:solidFill>
              </a:rPr>
              <a:t>Must have same denominator, if not find an equivalent fraction that does!</a:t>
            </a:r>
          </a:p>
          <a:p>
            <a:r>
              <a:rPr lang="en-US" dirty="0" smtClean="0"/>
              <a:t>   +    =     +     = </a:t>
            </a:r>
          </a:p>
          <a:p>
            <a:pPr>
              <a:buNone/>
            </a:pPr>
            <a:r>
              <a:rPr lang="en-US" dirty="0" smtClean="0"/>
              <a:t> </a:t>
            </a:r>
          </a:p>
          <a:p>
            <a:endParaRPr lang="en-NZ" dirty="0" smtClean="0"/>
          </a:p>
          <a:p>
            <a:endParaRPr lang="en-NZ" dirty="0" smtClean="0"/>
          </a:p>
          <a:p>
            <a:endParaRPr lang="en-NZ" dirty="0" smtClean="0"/>
          </a:p>
          <a:p>
            <a:r>
              <a:rPr lang="en-NZ" b="1" dirty="0" smtClean="0">
                <a:solidFill>
                  <a:srgbClr val="7030A0"/>
                </a:solidFill>
              </a:rPr>
              <a:t>But of course, you can just use the fraction button on the calculator!</a:t>
            </a:r>
            <a:endParaRPr lang="en-NZ" b="1" dirty="0">
              <a:solidFill>
                <a:srgbClr val="7030A0"/>
              </a:solidFill>
            </a:endParaRPr>
          </a:p>
        </p:txBody>
      </p:sp>
      <p:sp>
        <p:nvSpPr>
          <p:cNvPr id="645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NZ"/>
          </a:p>
        </p:txBody>
      </p:sp>
      <p:graphicFrame>
        <p:nvGraphicFramePr>
          <p:cNvPr id="64513" name="Object 1"/>
          <p:cNvGraphicFramePr>
            <a:graphicFrameLocks noChangeAspect="1"/>
          </p:cNvGraphicFramePr>
          <p:nvPr/>
        </p:nvGraphicFramePr>
        <p:xfrm>
          <a:off x="785786" y="2643182"/>
          <a:ext cx="375050" cy="714380"/>
        </p:xfrm>
        <a:graphic>
          <a:graphicData uri="http://schemas.openxmlformats.org/presentationml/2006/ole">
            <p:oleObj spid="_x0000_s64513" name="Equation" r:id="rId3" imgW="152334" imgH="380835" progId="Equation.3">
              <p:embed/>
            </p:oleObj>
          </a:graphicData>
        </a:graphic>
      </p:graphicFrame>
      <p:sp>
        <p:nvSpPr>
          <p:cNvPr id="64515" name="Rectangle 3"/>
          <p:cNvSpPr>
            <a:spLocks noChangeArrowheads="1"/>
          </p:cNvSpPr>
          <p:nvPr/>
        </p:nvSpPr>
        <p:spPr bwMode="auto">
          <a:xfrm>
            <a:off x="0" y="381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NZ"/>
          </a:p>
        </p:txBody>
      </p:sp>
      <p:graphicFrame>
        <p:nvGraphicFramePr>
          <p:cNvPr id="7" name="Object 6"/>
          <p:cNvGraphicFramePr>
            <a:graphicFrameLocks noChangeAspect="1"/>
          </p:cNvGraphicFramePr>
          <p:nvPr/>
        </p:nvGraphicFramePr>
        <p:xfrm>
          <a:off x="1357290" y="2571744"/>
          <a:ext cx="313405" cy="809631"/>
        </p:xfrm>
        <a:graphic>
          <a:graphicData uri="http://schemas.openxmlformats.org/presentationml/2006/ole">
            <p:oleObj spid="_x0000_s64516" name="Equation" r:id="rId4" imgW="152280" imgH="393480" progId="Equation.3">
              <p:embed/>
            </p:oleObj>
          </a:graphicData>
        </a:graphic>
      </p:graphicFrame>
      <p:graphicFrame>
        <p:nvGraphicFramePr>
          <p:cNvPr id="8" name="Object 7"/>
          <p:cNvGraphicFramePr>
            <a:graphicFrameLocks noChangeAspect="1"/>
          </p:cNvGraphicFramePr>
          <p:nvPr/>
        </p:nvGraphicFramePr>
        <p:xfrm>
          <a:off x="2000232" y="2571744"/>
          <a:ext cx="357190" cy="785818"/>
        </p:xfrm>
        <a:graphic>
          <a:graphicData uri="http://schemas.openxmlformats.org/presentationml/2006/ole">
            <p:oleObj spid="_x0000_s64517" name="Equation" r:id="rId5" imgW="203040" imgH="393480" progId="Equation.3">
              <p:embed/>
            </p:oleObj>
          </a:graphicData>
        </a:graphic>
      </p:graphicFrame>
      <p:graphicFrame>
        <p:nvGraphicFramePr>
          <p:cNvPr id="9" name="Object 8"/>
          <p:cNvGraphicFramePr>
            <a:graphicFrameLocks noChangeAspect="1"/>
          </p:cNvGraphicFramePr>
          <p:nvPr/>
        </p:nvGraphicFramePr>
        <p:xfrm>
          <a:off x="2571736" y="2571744"/>
          <a:ext cx="387352" cy="750495"/>
        </p:xfrm>
        <a:graphic>
          <a:graphicData uri="http://schemas.openxmlformats.org/presentationml/2006/ole">
            <p:oleObj spid="_x0000_s64518" name="Equation" r:id="rId6" imgW="203040" imgH="393480" progId="Equation.3">
              <p:embed/>
            </p:oleObj>
          </a:graphicData>
        </a:graphic>
      </p:graphicFrame>
      <p:graphicFrame>
        <p:nvGraphicFramePr>
          <p:cNvPr id="10" name="Object 9"/>
          <p:cNvGraphicFramePr>
            <a:graphicFrameLocks noChangeAspect="1"/>
          </p:cNvGraphicFramePr>
          <p:nvPr/>
        </p:nvGraphicFramePr>
        <p:xfrm>
          <a:off x="3286116" y="2643182"/>
          <a:ext cx="393702" cy="717927"/>
        </p:xfrm>
        <a:graphic>
          <a:graphicData uri="http://schemas.openxmlformats.org/presentationml/2006/ole">
            <p:oleObj spid="_x0000_s64519" name="Equation" r:id="rId7" imgW="215640" imgH="393480" progId="Equation.3">
              <p:embed/>
            </p:oleObj>
          </a:graphicData>
        </a:graphic>
      </p:graphicFrame>
      <p:graphicFrame>
        <p:nvGraphicFramePr>
          <p:cNvPr id="12" name="Object 11"/>
          <p:cNvGraphicFramePr>
            <a:graphicFrameLocks noChangeAspect="1"/>
          </p:cNvGraphicFramePr>
          <p:nvPr/>
        </p:nvGraphicFramePr>
        <p:xfrm>
          <a:off x="857224" y="3714752"/>
          <a:ext cx="3071834" cy="924532"/>
        </p:xfrm>
        <a:graphic>
          <a:graphicData uri="http://schemas.openxmlformats.org/presentationml/2006/ole">
            <p:oleObj spid="_x0000_s64521" name="Equation" r:id="rId8" imgW="1307880" imgH="393480" progId="Equation.3">
              <p:embed/>
            </p:oleObj>
          </a:graphicData>
        </a:graphic>
      </p:graphicFrame>
      <p:sp>
        <p:nvSpPr>
          <p:cNvPr id="14" name="TextBox 13"/>
          <p:cNvSpPr txBox="1"/>
          <p:nvPr/>
        </p:nvSpPr>
        <p:spPr>
          <a:xfrm>
            <a:off x="4572000" y="2857496"/>
            <a:ext cx="4214874" cy="461665"/>
          </a:xfrm>
          <a:prstGeom prst="rect">
            <a:avLst/>
          </a:prstGeom>
          <a:noFill/>
          <a:ln w="12700" cmpd="dbl">
            <a:solidFill>
              <a:srgbClr val="FF0000"/>
            </a:solidFill>
          </a:ln>
        </p:spPr>
        <p:txBody>
          <a:bodyPr wrap="square" rtlCol="0">
            <a:spAutoFit/>
          </a:bodyPr>
          <a:lstStyle/>
          <a:p>
            <a:r>
              <a:rPr lang="en-NZ" sz="2400" dirty="0" smtClean="0"/>
              <a:t>Gamma P    Ex       </a:t>
            </a:r>
            <a:endParaRPr lang="en-NZ" sz="2400" dirty="0"/>
          </a:p>
        </p:txBody>
      </p:sp>
      <p:sp>
        <p:nvSpPr>
          <p:cNvPr id="15" name="Rounded Rectangle 14"/>
          <p:cNvSpPr/>
          <p:nvPr/>
        </p:nvSpPr>
        <p:spPr>
          <a:xfrm>
            <a:off x="1714480" y="2643182"/>
            <a:ext cx="1357322" cy="71438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6" name="Rounded Rectangle 15"/>
          <p:cNvSpPr/>
          <p:nvPr/>
        </p:nvSpPr>
        <p:spPr>
          <a:xfrm>
            <a:off x="2928926" y="2571744"/>
            <a:ext cx="919170" cy="85725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7" name="Rounded Rectangle 16"/>
          <p:cNvSpPr/>
          <p:nvPr/>
        </p:nvSpPr>
        <p:spPr>
          <a:xfrm>
            <a:off x="642910" y="3714752"/>
            <a:ext cx="1071570" cy="85725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8" name="Rounded Rectangle 17"/>
          <p:cNvSpPr/>
          <p:nvPr/>
        </p:nvSpPr>
        <p:spPr>
          <a:xfrm>
            <a:off x="1714480" y="3571876"/>
            <a:ext cx="1500198" cy="114300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9" name="Rounded Rectangle 18"/>
          <p:cNvSpPr/>
          <p:nvPr/>
        </p:nvSpPr>
        <p:spPr>
          <a:xfrm>
            <a:off x="3143240" y="3786190"/>
            <a:ext cx="1500198" cy="114300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45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Decimals     	Fractions	Percentages</a:t>
            </a:r>
            <a:endParaRPr lang="en-NZ" dirty="0"/>
          </a:p>
        </p:txBody>
      </p:sp>
      <p:sp>
        <p:nvSpPr>
          <p:cNvPr id="3" name="Content Placeholder 2"/>
          <p:cNvSpPr>
            <a:spLocks noGrp="1"/>
          </p:cNvSpPr>
          <p:nvPr>
            <p:ph idx="1"/>
          </p:nvPr>
        </p:nvSpPr>
        <p:spPr>
          <a:xfrm>
            <a:off x="457200" y="1600200"/>
            <a:ext cx="8229600" cy="4900634"/>
          </a:xfrm>
        </p:spPr>
        <p:txBody>
          <a:bodyPr>
            <a:normAutofit fontScale="92500"/>
          </a:bodyPr>
          <a:lstStyle/>
          <a:p>
            <a:pPr>
              <a:buNone/>
            </a:pPr>
            <a:r>
              <a:rPr lang="en-US" b="1" dirty="0" smtClean="0">
                <a:solidFill>
                  <a:schemeClr val="tx2">
                    <a:lumMod val="60000"/>
                    <a:lumOff val="40000"/>
                  </a:schemeClr>
                </a:solidFill>
              </a:rPr>
              <a:t>Into a %</a:t>
            </a:r>
          </a:p>
          <a:p>
            <a:pPr>
              <a:buNone/>
            </a:pPr>
            <a:r>
              <a:rPr lang="en-US" dirty="0" smtClean="0">
                <a:solidFill>
                  <a:schemeClr val="accent3">
                    <a:lumMod val="75000"/>
                  </a:schemeClr>
                </a:solidFill>
              </a:rPr>
              <a:t>To convert a decimal and fraction to a percentage multiply by 100%.</a:t>
            </a:r>
          </a:p>
          <a:p>
            <a:pPr>
              <a:buNone/>
            </a:pPr>
            <a:r>
              <a:rPr lang="en-US" b="1" dirty="0" smtClean="0"/>
              <a:t>Examples:  </a:t>
            </a:r>
            <a:endParaRPr lang="en-NZ" dirty="0" smtClean="0"/>
          </a:p>
          <a:p>
            <a:pPr>
              <a:buNone/>
            </a:pPr>
            <a:r>
              <a:rPr lang="en-US" dirty="0" smtClean="0">
                <a:solidFill>
                  <a:srgbClr val="C00000"/>
                </a:solidFill>
              </a:rPr>
              <a:t>0.6 	=  0.6 x 100%		0.348 =  0.348 x 100%</a:t>
            </a:r>
            <a:endParaRPr lang="en-NZ" dirty="0" smtClean="0">
              <a:solidFill>
                <a:srgbClr val="C00000"/>
              </a:solidFill>
            </a:endParaRPr>
          </a:p>
          <a:p>
            <a:pPr>
              <a:buNone/>
            </a:pPr>
            <a:r>
              <a:rPr lang="en-US" dirty="0" smtClean="0">
                <a:solidFill>
                  <a:srgbClr val="C00000"/>
                </a:solidFill>
              </a:rPr>
              <a:t>	       =  60%			           =  34.8%</a:t>
            </a:r>
            <a:endParaRPr lang="en-NZ" dirty="0" smtClean="0">
              <a:solidFill>
                <a:srgbClr val="C00000"/>
              </a:solidFill>
            </a:endParaRPr>
          </a:p>
          <a:p>
            <a:pPr>
              <a:buNone/>
            </a:pPr>
            <a:r>
              <a:rPr lang="en-US" dirty="0" smtClean="0"/>
              <a:t> </a:t>
            </a:r>
            <a:endParaRPr lang="en-NZ" dirty="0" smtClean="0"/>
          </a:p>
          <a:p>
            <a:pPr>
              <a:buNone/>
            </a:pPr>
            <a:r>
              <a:rPr lang="en-US" dirty="0" smtClean="0"/>
              <a:t>			   x 100%		   		x 100%</a:t>
            </a:r>
            <a:endParaRPr lang="en-NZ" dirty="0" smtClean="0"/>
          </a:p>
          <a:p>
            <a:pPr>
              <a:buNone/>
            </a:pPr>
            <a:r>
              <a:rPr lang="en-US" dirty="0" smtClean="0"/>
              <a:t>	    =  32.5%				=  20%</a:t>
            </a:r>
            <a:endParaRPr lang="en-NZ" dirty="0" smtClean="0"/>
          </a:p>
          <a:p>
            <a:endParaRPr lang="en-NZ" dirty="0"/>
          </a:p>
        </p:txBody>
      </p:sp>
      <p:cxnSp>
        <p:nvCxnSpPr>
          <p:cNvPr id="5" name="Straight Arrow Connector 4"/>
          <p:cNvCxnSpPr/>
          <p:nvPr/>
        </p:nvCxnSpPr>
        <p:spPr>
          <a:xfrm>
            <a:off x="2571736" y="857232"/>
            <a:ext cx="642942" cy="1588"/>
          </a:xfrm>
          <a:prstGeom prst="straightConnector1">
            <a:avLst/>
          </a:prstGeom>
          <a:ln>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5286380" y="857232"/>
            <a:ext cx="642942" cy="1588"/>
          </a:xfrm>
          <a:prstGeom prst="straightConnector1">
            <a:avLst/>
          </a:prstGeom>
          <a:ln>
            <a:headEnd type="stealth" w="lg" len="lg"/>
            <a:tailEnd type="stealth" w="lg" len="lg"/>
          </a:ln>
        </p:spPr>
        <p:style>
          <a:lnRef idx="1">
            <a:schemeClr val="accent1"/>
          </a:lnRef>
          <a:fillRef idx="0">
            <a:schemeClr val="accent1"/>
          </a:fillRef>
          <a:effectRef idx="0">
            <a:schemeClr val="accent1"/>
          </a:effectRef>
          <a:fontRef idx="minor">
            <a:schemeClr val="tx1"/>
          </a:fontRef>
        </p:style>
      </p:cxnSp>
      <p:graphicFrame>
        <p:nvGraphicFramePr>
          <p:cNvPr id="7" name="Object 6"/>
          <p:cNvGraphicFramePr>
            <a:graphicFrameLocks/>
          </p:cNvGraphicFramePr>
          <p:nvPr/>
        </p:nvGraphicFramePr>
        <p:xfrm>
          <a:off x="1524000" y="2143116"/>
          <a:ext cx="4976826" cy="3317884"/>
        </p:xfrm>
        <a:graphic>
          <a:graphicData uri="http://schemas.openxmlformats.org/presentationml/2006/ole">
            <p:oleObj spid="_x0000_s65538" name="FXEquation_2_32" r:id="rId3" imgW="0" imgH="0" progId="">
              <p:embed/>
            </p:oleObj>
          </a:graphicData>
        </a:graphic>
      </p:graphicFrame>
      <p:graphicFrame>
        <p:nvGraphicFramePr>
          <p:cNvPr id="8" name="Object 7"/>
          <p:cNvGraphicFramePr>
            <a:graphicFrameLocks noChangeAspect="1"/>
          </p:cNvGraphicFramePr>
          <p:nvPr/>
        </p:nvGraphicFramePr>
        <p:xfrm>
          <a:off x="642910" y="5143512"/>
          <a:ext cx="1857388" cy="928694"/>
        </p:xfrm>
        <a:graphic>
          <a:graphicData uri="http://schemas.openxmlformats.org/presentationml/2006/ole">
            <p:oleObj spid="_x0000_s65539" name="Equation" r:id="rId4" imgW="787320" imgH="393480" progId="Equation.3">
              <p:embed/>
            </p:oleObj>
          </a:graphicData>
        </a:graphic>
      </p:graphicFrame>
      <p:graphicFrame>
        <p:nvGraphicFramePr>
          <p:cNvPr id="9" name="Object 8"/>
          <p:cNvGraphicFramePr>
            <a:graphicFrameLocks noChangeAspect="1"/>
          </p:cNvGraphicFramePr>
          <p:nvPr/>
        </p:nvGraphicFramePr>
        <p:xfrm>
          <a:off x="5643570" y="5214950"/>
          <a:ext cx="1214446" cy="875531"/>
        </p:xfrm>
        <a:graphic>
          <a:graphicData uri="http://schemas.openxmlformats.org/presentationml/2006/ole">
            <p:oleObj spid="_x0000_s65540" name="Equation" r:id="rId5" imgW="545760" imgH="393480" progId="Equation.3">
              <p:embed/>
            </p:oleObj>
          </a:graphicData>
        </a:graphic>
      </p:graphicFrame>
      <p:sp>
        <p:nvSpPr>
          <p:cNvPr id="10" name="Rounded Rectangle 9"/>
          <p:cNvSpPr/>
          <p:nvPr/>
        </p:nvSpPr>
        <p:spPr>
          <a:xfrm>
            <a:off x="1285852" y="3714752"/>
            <a:ext cx="2357454" cy="57150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Rounded Rectangle 10"/>
          <p:cNvSpPr/>
          <p:nvPr/>
        </p:nvSpPr>
        <p:spPr>
          <a:xfrm>
            <a:off x="1142976" y="4286256"/>
            <a:ext cx="2357454" cy="57150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 name="Rounded Rectangle 11"/>
          <p:cNvSpPr/>
          <p:nvPr/>
        </p:nvSpPr>
        <p:spPr>
          <a:xfrm>
            <a:off x="3714744" y="3571876"/>
            <a:ext cx="2357454" cy="57150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3" name="Rounded Rectangle 12"/>
          <p:cNvSpPr/>
          <p:nvPr/>
        </p:nvSpPr>
        <p:spPr>
          <a:xfrm>
            <a:off x="6000760" y="3643314"/>
            <a:ext cx="2714644" cy="57150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 name="Rounded Rectangle 13"/>
          <p:cNvSpPr/>
          <p:nvPr/>
        </p:nvSpPr>
        <p:spPr>
          <a:xfrm>
            <a:off x="5643570" y="4214818"/>
            <a:ext cx="2357454" cy="57150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5" name="Rounded Rectangle 14"/>
          <p:cNvSpPr/>
          <p:nvPr/>
        </p:nvSpPr>
        <p:spPr>
          <a:xfrm>
            <a:off x="642910" y="5143512"/>
            <a:ext cx="500066" cy="92869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6" name="Rounded Rectangle 15"/>
          <p:cNvSpPr/>
          <p:nvPr/>
        </p:nvSpPr>
        <p:spPr>
          <a:xfrm>
            <a:off x="1142976" y="5357826"/>
            <a:ext cx="2714644" cy="57150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7" name="Rounded Rectangle 16"/>
          <p:cNvSpPr/>
          <p:nvPr/>
        </p:nvSpPr>
        <p:spPr>
          <a:xfrm>
            <a:off x="1142976" y="5929330"/>
            <a:ext cx="2428892" cy="57150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8" name="Rounded Rectangle 17"/>
          <p:cNvSpPr/>
          <p:nvPr/>
        </p:nvSpPr>
        <p:spPr>
          <a:xfrm>
            <a:off x="5429256" y="5286388"/>
            <a:ext cx="500066" cy="92869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9" name="Rounded Rectangle 18"/>
          <p:cNvSpPr/>
          <p:nvPr/>
        </p:nvSpPr>
        <p:spPr>
          <a:xfrm>
            <a:off x="5929322" y="5286388"/>
            <a:ext cx="2500330" cy="57150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 name="Rounded Rectangle 19"/>
          <p:cNvSpPr/>
          <p:nvPr/>
        </p:nvSpPr>
        <p:spPr>
          <a:xfrm>
            <a:off x="5786446" y="6000768"/>
            <a:ext cx="2143140" cy="57150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1" name="Action Button: Home 20">
            <a:hlinkClick r:id="rId6"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0" nodeType="clickEffect">
                                  <p:stCondLst>
                                    <p:cond delay="0"/>
                                  </p:stCondLst>
                                  <p:childTnLst>
                                    <p:set>
                                      <p:cBhvr>
                                        <p:cTn id="50" dur="1" fill="hold">
                                          <p:stCondLst>
                                            <p:cond delay="0"/>
                                          </p:stCondLst>
                                        </p:cTn>
                                        <p:tgtEl>
                                          <p:spTgt spid="18"/>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0" nodeType="clickEffect">
                                  <p:stCondLst>
                                    <p:cond delay="0"/>
                                  </p:stCondLst>
                                  <p:childTnLst>
                                    <p:set>
                                      <p:cBhvr>
                                        <p:cTn id="54" dur="1" fill="hold">
                                          <p:stCondLst>
                                            <p:cond delay="0"/>
                                          </p:stCondLst>
                                        </p:cTn>
                                        <p:tgtEl>
                                          <p:spTgt spid="19"/>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From a %</a:t>
            </a:r>
            <a:endParaRPr lang="en-NZ" dirty="0"/>
          </a:p>
        </p:txBody>
      </p:sp>
      <p:sp>
        <p:nvSpPr>
          <p:cNvPr id="3" name="Content Placeholder 2"/>
          <p:cNvSpPr>
            <a:spLocks noGrp="1"/>
          </p:cNvSpPr>
          <p:nvPr>
            <p:ph idx="1"/>
          </p:nvPr>
        </p:nvSpPr>
        <p:spPr/>
        <p:txBody>
          <a:bodyPr/>
          <a:lstStyle/>
          <a:p>
            <a:pPr>
              <a:buNone/>
            </a:pPr>
            <a:r>
              <a:rPr lang="en-US" dirty="0" smtClean="0">
                <a:solidFill>
                  <a:srgbClr val="00B050"/>
                </a:solidFill>
              </a:rPr>
              <a:t>To convert a percentage to a decimal or fraction, divide by 100 ( and simplify it a fraction if required).</a:t>
            </a:r>
            <a:endParaRPr lang="en-NZ" dirty="0" smtClean="0">
              <a:solidFill>
                <a:srgbClr val="00B050"/>
              </a:solidFill>
            </a:endParaRPr>
          </a:p>
          <a:p>
            <a:pPr>
              <a:buNone/>
            </a:pPr>
            <a:endParaRPr lang="en-NZ" dirty="0" smtClean="0"/>
          </a:p>
          <a:p>
            <a:pPr lvl="1">
              <a:buNone/>
            </a:pPr>
            <a:r>
              <a:rPr lang="en-US" sz="3200" dirty="0" smtClean="0"/>
              <a:t>75% =  				64%	=  </a:t>
            </a:r>
            <a:endParaRPr lang="en-NZ" sz="3200" dirty="0" smtClean="0"/>
          </a:p>
          <a:p>
            <a:pPr lvl="1">
              <a:buNone/>
            </a:pPr>
            <a:r>
              <a:rPr lang="en-US" sz="3200" dirty="0" smtClean="0"/>
              <a:t>	=  0.75			</a:t>
            </a:r>
            <a:endParaRPr lang="en-NZ" sz="3200" dirty="0" smtClean="0"/>
          </a:p>
          <a:p>
            <a:pPr>
              <a:buNone/>
            </a:pPr>
            <a:endParaRPr lang="en-NZ" dirty="0"/>
          </a:p>
        </p:txBody>
      </p:sp>
      <p:graphicFrame>
        <p:nvGraphicFramePr>
          <p:cNvPr id="4" name="Object 3"/>
          <p:cNvGraphicFramePr>
            <a:graphicFrameLocks noChangeAspect="1"/>
          </p:cNvGraphicFramePr>
          <p:nvPr/>
        </p:nvGraphicFramePr>
        <p:xfrm>
          <a:off x="4514850" y="3321050"/>
          <a:ext cx="114300" cy="215900"/>
        </p:xfrm>
        <a:graphic>
          <a:graphicData uri="http://schemas.openxmlformats.org/presentationml/2006/ole">
            <p:oleObj spid="_x0000_s66562" name="Equation" r:id="rId3" imgW="114120" imgH="215640" progId="Equation.3">
              <p:embed/>
            </p:oleObj>
          </a:graphicData>
        </a:graphic>
      </p:graphicFrame>
      <p:graphicFrame>
        <p:nvGraphicFramePr>
          <p:cNvPr id="5" name="Object 4"/>
          <p:cNvGraphicFramePr>
            <a:graphicFrameLocks noChangeAspect="1"/>
          </p:cNvGraphicFramePr>
          <p:nvPr/>
        </p:nvGraphicFramePr>
        <p:xfrm>
          <a:off x="2071670" y="3786189"/>
          <a:ext cx="1714518" cy="571505"/>
        </p:xfrm>
        <a:graphic>
          <a:graphicData uri="http://schemas.openxmlformats.org/presentationml/2006/ole">
            <p:oleObj spid="_x0000_s66563" name="Equation" r:id="rId4" imgW="533160" imgH="177480" progId="Equation.3">
              <p:embed/>
            </p:oleObj>
          </a:graphicData>
        </a:graphic>
      </p:graphicFrame>
      <p:graphicFrame>
        <p:nvGraphicFramePr>
          <p:cNvPr id="6" name="Object 5"/>
          <p:cNvGraphicFramePr>
            <a:graphicFrameLocks noChangeAspect="1"/>
          </p:cNvGraphicFramePr>
          <p:nvPr/>
        </p:nvGraphicFramePr>
        <p:xfrm>
          <a:off x="6357950" y="3571876"/>
          <a:ext cx="714380" cy="1625830"/>
        </p:xfrm>
        <a:graphic>
          <a:graphicData uri="http://schemas.openxmlformats.org/presentationml/2006/ole">
            <p:oleObj spid="_x0000_s66564" name="Equation" r:id="rId5" imgW="368280" imgH="838080" progId="Equation.3">
              <p:embed/>
            </p:oleObj>
          </a:graphicData>
        </a:graphic>
      </p:graphicFrame>
      <p:sp>
        <p:nvSpPr>
          <p:cNvPr id="7" name="TextBox 6"/>
          <p:cNvSpPr txBox="1"/>
          <p:nvPr/>
        </p:nvSpPr>
        <p:spPr>
          <a:xfrm>
            <a:off x="2500298" y="5572140"/>
            <a:ext cx="4500594" cy="461665"/>
          </a:xfrm>
          <a:prstGeom prst="rect">
            <a:avLst/>
          </a:prstGeom>
          <a:noFill/>
          <a:ln cmpd="dbl">
            <a:solidFill>
              <a:srgbClr val="FF0000"/>
            </a:solidFill>
          </a:ln>
        </p:spPr>
        <p:txBody>
          <a:bodyPr wrap="square" rtlCol="0">
            <a:spAutoFit/>
          </a:bodyPr>
          <a:lstStyle/>
          <a:p>
            <a:r>
              <a:rPr lang="en-NZ" sz="2400" dirty="0" smtClean="0"/>
              <a:t>Gamma Ex  24.01   P 346</a:t>
            </a:r>
            <a:endParaRPr lang="en-NZ" sz="2400" dirty="0"/>
          </a:p>
        </p:txBody>
      </p:sp>
      <p:sp>
        <p:nvSpPr>
          <p:cNvPr id="8" name="Rounded Rectangle 7"/>
          <p:cNvSpPr/>
          <p:nvPr/>
        </p:nvSpPr>
        <p:spPr>
          <a:xfrm>
            <a:off x="1785918" y="3786190"/>
            <a:ext cx="2071702" cy="50006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Rounded Rectangle 8"/>
          <p:cNvSpPr/>
          <p:nvPr/>
        </p:nvSpPr>
        <p:spPr>
          <a:xfrm>
            <a:off x="785786" y="4429132"/>
            <a:ext cx="2071702" cy="50006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 name="Rounded Rectangle 9"/>
          <p:cNvSpPr/>
          <p:nvPr/>
        </p:nvSpPr>
        <p:spPr>
          <a:xfrm>
            <a:off x="4786314" y="3786190"/>
            <a:ext cx="1214446" cy="50006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Rounded Rectangle 10"/>
          <p:cNvSpPr/>
          <p:nvPr/>
        </p:nvSpPr>
        <p:spPr>
          <a:xfrm>
            <a:off x="6000760" y="3500438"/>
            <a:ext cx="1285884" cy="78581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 name="Rounded Rectangle 11"/>
          <p:cNvSpPr/>
          <p:nvPr/>
        </p:nvSpPr>
        <p:spPr>
          <a:xfrm>
            <a:off x="6072198" y="4429132"/>
            <a:ext cx="1214446" cy="78581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3" name="Action Button: Home 12">
            <a:hlinkClick r:id="rId6"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600" dirty="0" smtClean="0"/>
              <a:t>One Amount as a % of Another Amount</a:t>
            </a:r>
            <a:endParaRPr lang="en-NZ" sz="3600" dirty="0"/>
          </a:p>
        </p:txBody>
      </p:sp>
      <p:sp>
        <p:nvSpPr>
          <p:cNvPr id="3" name="Content Placeholder 2"/>
          <p:cNvSpPr>
            <a:spLocks noGrp="1"/>
          </p:cNvSpPr>
          <p:nvPr>
            <p:ph idx="1"/>
          </p:nvPr>
        </p:nvSpPr>
        <p:spPr/>
        <p:txBody>
          <a:bodyPr/>
          <a:lstStyle/>
          <a:p>
            <a:pPr>
              <a:buNone/>
            </a:pPr>
            <a:r>
              <a:rPr lang="en-US" dirty="0" smtClean="0">
                <a:solidFill>
                  <a:srgbClr val="00B050"/>
                </a:solidFill>
              </a:rPr>
              <a:t>Write the information into a fraction and then change to a percentage.</a:t>
            </a:r>
          </a:p>
          <a:p>
            <a:pPr>
              <a:buNone/>
            </a:pPr>
            <a:r>
              <a:rPr lang="en-US" b="1" dirty="0" smtClean="0">
                <a:solidFill>
                  <a:schemeClr val="tx2">
                    <a:lumMod val="75000"/>
                  </a:schemeClr>
                </a:solidFill>
              </a:rPr>
              <a:t>Examples:</a:t>
            </a:r>
            <a:endParaRPr lang="en-NZ" dirty="0" smtClean="0">
              <a:solidFill>
                <a:schemeClr val="tx2">
                  <a:lumMod val="75000"/>
                </a:schemeClr>
              </a:solidFill>
            </a:endParaRPr>
          </a:p>
          <a:p>
            <a:pPr marL="514350" indent="-514350">
              <a:buAutoNum type="arabicPeriod"/>
            </a:pPr>
            <a:r>
              <a:rPr lang="en-US" dirty="0" smtClean="0">
                <a:solidFill>
                  <a:srgbClr val="0070C0"/>
                </a:solidFill>
              </a:rPr>
              <a:t>40 out of 50 pupils love mathematics.  What percentage of pupils love mathematics.</a:t>
            </a:r>
          </a:p>
          <a:p>
            <a:pPr marL="514350" indent="-514350">
              <a:buAutoNum type="arabicPeriod"/>
            </a:pPr>
            <a:endParaRPr lang="en-NZ" dirty="0" smtClean="0"/>
          </a:p>
          <a:p>
            <a:pPr>
              <a:buNone/>
            </a:pPr>
            <a:r>
              <a:rPr lang="en-US" dirty="0" smtClean="0"/>
              <a:t>	Percentage	=         x 100%</a:t>
            </a:r>
            <a:endParaRPr lang="en-NZ" dirty="0" smtClean="0"/>
          </a:p>
          <a:p>
            <a:pPr>
              <a:buNone/>
            </a:pPr>
            <a:r>
              <a:rPr lang="en-US" dirty="0" smtClean="0"/>
              <a:t>				=  80%</a:t>
            </a:r>
            <a:endParaRPr lang="en-NZ" dirty="0" smtClean="0"/>
          </a:p>
          <a:p>
            <a:pPr>
              <a:buNone/>
            </a:pPr>
            <a:endParaRPr lang="en-NZ" dirty="0" smtClean="0"/>
          </a:p>
          <a:p>
            <a:endParaRPr lang="en-NZ" dirty="0"/>
          </a:p>
        </p:txBody>
      </p:sp>
      <p:graphicFrame>
        <p:nvGraphicFramePr>
          <p:cNvPr id="4" name="Object 3"/>
          <p:cNvGraphicFramePr>
            <a:graphicFrameLocks noChangeAspect="1"/>
          </p:cNvGraphicFramePr>
          <p:nvPr/>
        </p:nvGraphicFramePr>
        <p:xfrm>
          <a:off x="3643306" y="4714884"/>
          <a:ext cx="500066" cy="861225"/>
        </p:xfrm>
        <a:graphic>
          <a:graphicData uri="http://schemas.openxmlformats.org/presentationml/2006/ole">
            <p:oleObj spid="_x0000_s67586" name="Equation" r:id="rId3" imgW="228600" imgH="39348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pPr>
              <a:buNone/>
            </a:pPr>
            <a:r>
              <a:rPr lang="en-US" dirty="0" smtClean="0">
                <a:solidFill>
                  <a:srgbClr val="0070C0"/>
                </a:solidFill>
              </a:rPr>
              <a:t>In the last mathematics test a student scored 45 marks out of a possible 60 marks.  What percentage did they get in the mathematics test? </a:t>
            </a:r>
            <a:endParaRPr lang="en-NZ" dirty="0" smtClean="0">
              <a:solidFill>
                <a:srgbClr val="0070C0"/>
              </a:solidFill>
            </a:endParaRPr>
          </a:p>
          <a:p>
            <a:pPr>
              <a:buNone/>
            </a:pPr>
            <a:r>
              <a:rPr lang="en-US" b="1" dirty="0" smtClean="0"/>
              <a:t>	</a:t>
            </a:r>
          </a:p>
          <a:p>
            <a:pPr>
              <a:buNone/>
            </a:pPr>
            <a:r>
              <a:rPr lang="en-US" dirty="0" smtClean="0">
                <a:solidFill>
                  <a:srgbClr val="00B050"/>
                </a:solidFill>
              </a:rPr>
              <a:t>Percentage =        </a:t>
            </a:r>
            <a:r>
              <a:rPr lang="en-US" dirty="0" smtClean="0"/>
              <a:t>x 100%  =  75%</a:t>
            </a:r>
            <a:endParaRPr lang="en-NZ" b="1" dirty="0" smtClean="0"/>
          </a:p>
          <a:p>
            <a:endParaRPr lang="en-NZ" dirty="0"/>
          </a:p>
        </p:txBody>
      </p:sp>
      <p:graphicFrame>
        <p:nvGraphicFramePr>
          <p:cNvPr id="4" name="Object 3"/>
          <p:cNvGraphicFramePr>
            <a:graphicFrameLocks noChangeAspect="1"/>
          </p:cNvGraphicFramePr>
          <p:nvPr/>
        </p:nvGraphicFramePr>
        <p:xfrm>
          <a:off x="2928926" y="4071942"/>
          <a:ext cx="366714" cy="798493"/>
        </p:xfrm>
        <a:graphic>
          <a:graphicData uri="http://schemas.openxmlformats.org/presentationml/2006/ole">
            <p:oleObj spid="_x0000_s68610" name="Equation" r:id="rId3" imgW="152280" imgH="393480" progId="Equation.3">
              <p:embed/>
            </p:oleObj>
          </a:graphicData>
        </a:graphic>
      </p:graphicFrame>
      <p:sp>
        <p:nvSpPr>
          <p:cNvPr id="5" name="Rectangle 4"/>
          <p:cNvSpPr/>
          <p:nvPr/>
        </p:nvSpPr>
        <p:spPr>
          <a:xfrm>
            <a:off x="2857488" y="4143380"/>
            <a:ext cx="1785950" cy="857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Rectangle 5"/>
          <p:cNvSpPr/>
          <p:nvPr/>
        </p:nvSpPr>
        <p:spPr>
          <a:xfrm>
            <a:off x="4286248" y="4000504"/>
            <a:ext cx="1785950" cy="857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 name="TextBox 6"/>
          <p:cNvSpPr txBox="1"/>
          <p:nvPr/>
        </p:nvSpPr>
        <p:spPr>
          <a:xfrm>
            <a:off x="1500166" y="5786454"/>
            <a:ext cx="5643602" cy="461665"/>
          </a:xfrm>
          <a:prstGeom prst="rect">
            <a:avLst/>
          </a:prstGeom>
          <a:noFill/>
          <a:ln cmpd="dbl">
            <a:solidFill>
              <a:srgbClr val="FF0000"/>
            </a:solidFill>
          </a:ln>
        </p:spPr>
        <p:txBody>
          <a:bodyPr wrap="square" rtlCol="0">
            <a:spAutoFit/>
          </a:bodyPr>
          <a:lstStyle/>
          <a:p>
            <a:r>
              <a:rPr lang="en-NZ" sz="2400" dirty="0" smtClean="0"/>
              <a:t>Gamma Ex 24.02    p 347 </a:t>
            </a:r>
            <a:r>
              <a:rPr lang="en-NZ" sz="2400" dirty="0" err="1" smtClean="0"/>
              <a:t>qn</a:t>
            </a:r>
            <a:r>
              <a:rPr lang="en-NZ" sz="2400" dirty="0" smtClean="0"/>
              <a:t> 2,3,4,5,7,…..  </a:t>
            </a:r>
            <a:endParaRPr lang="en-NZ" sz="2400" dirty="0"/>
          </a:p>
        </p:txBody>
      </p:sp>
      <p:sp>
        <p:nvSpPr>
          <p:cNvPr id="8" name="Action Button: Home 7">
            <a:hlinkClick r:id="rId4"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You will need to be able to:</a:t>
            </a:r>
            <a:endParaRPr lang="en-NZ" dirty="0"/>
          </a:p>
        </p:txBody>
      </p:sp>
      <p:sp>
        <p:nvSpPr>
          <p:cNvPr id="3" name="Content Placeholder 2"/>
          <p:cNvSpPr>
            <a:spLocks noGrp="1"/>
          </p:cNvSpPr>
          <p:nvPr>
            <p:ph idx="1"/>
          </p:nvPr>
        </p:nvSpPr>
        <p:spPr>
          <a:xfrm>
            <a:off x="500034" y="1214422"/>
            <a:ext cx="8229600" cy="4786346"/>
          </a:xfrm>
        </p:spPr>
        <p:txBody>
          <a:bodyPr>
            <a:normAutofit fontScale="85000" lnSpcReduction="20000"/>
          </a:bodyPr>
          <a:lstStyle/>
          <a:p>
            <a:pPr lvl="1">
              <a:buNone/>
            </a:pPr>
            <a:r>
              <a:rPr lang="en-NZ" dirty="0" smtClean="0"/>
              <a:t>Use the following to solve a multi-step </a:t>
            </a:r>
            <a:r>
              <a:rPr lang="en-NZ" dirty="0" smtClean="0">
                <a:hlinkClick r:id="rId2" action="ppaction://hlinksldjump"/>
              </a:rPr>
              <a:t>word</a:t>
            </a:r>
            <a:r>
              <a:rPr lang="en-NZ" dirty="0" smtClean="0"/>
              <a:t> problem</a:t>
            </a:r>
          </a:p>
          <a:p>
            <a:pPr lvl="1"/>
            <a:r>
              <a:rPr lang="en-NZ" dirty="0" smtClean="0">
                <a:hlinkClick r:id="rId3" action="ppaction://hlinksldjump"/>
              </a:rPr>
              <a:t>rounding</a:t>
            </a:r>
            <a:r>
              <a:rPr lang="en-NZ" dirty="0" smtClean="0"/>
              <a:t> with </a:t>
            </a:r>
            <a:r>
              <a:rPr lang="en-NZ" dirty="0" smtClean="0">
                <a:hlinkClick r:id="rId4" action="ppaction://hlinksldjump"/>
              </a:rPr>
              <a:t>decimal places</a:t>
            </a:r>
            <a:r>
              <a:rPr lang="en-NZ" dirty="0" smtClean="0"/>
              <a:t> and </a:t>
            </a:r>
            <a:r>
              <a:rPr lang="en-NZ" dirty="0" smtClean="0">
                <a:hlinkClick r:id="rId5" action="ppaction://hlinksldjump"/>
              </a:rPr>
              <a:t>significant figures</a:t>
            </a:r>
            <a:endParaRPr lang="en-NZ" dirty="0" smtClean="0"/>
          </a:p>
          <a:p>
            <a:pPr lvl="1"/>
            <a:r>
              <a:rPr lang="en-NZ" dirty="0" smtClean="0">
                <a:hlinkClick r:id="rId6" action="ppaction://hlinksldjump"/>
              </a:rPr>
              <a:t>standard form</a:t>
            </a:r>
            <a:r>
              <a:rPr lang="en-NZ" dirty="0" smtClean="0"/>
              <a:t>, both </a:t>
            </a:r>
            <a:r>
              <a:rPr lang="en-NZ" dirty="0" smtClean="0">
                <a:hlinkClick r:id="rId7" action="ppaction://hlinksldjump"/>
              </a:rPr>
              <a:t>from</a:t>
            </a:r>
            <a:r>
              <a:rPr lang="en-NZ" dirty="0" smtClean="0"/>
              <a:t> and </a:t>
            </a:r>
            <a:r>
              <a:rPr lang="en-NZ" dirty="0" smtClean="0">
                <a:hlinkClick r:id="rId8" action="ppaction://hlinksldjump"/>
              </a:rPr>
              <a:t>into</a:t>
            </a:r>
            <a:r>
              <a:rPr lang="en-NZ" dirty="0" smtClean="0"/>
              <a:t> standard form and </a:t>
            </a:r>
            <a:r>
              <a:rPr lang="en-NZ" dirty="0" smtClean="0">
                <a:hlinkClick r:id="rId9" action="ppaction://hlinksldjump"/>
              </a:rPr>
              <a:t>on calculator</a:t>
            </a:r>
            <a:endParaRPr lang="en-NZ" dirty="0" smtClean="0"/>
          </a:p>
          <a:p>
            <a:pPr lvl="1"/>
            <a:r>
              <a:rPr lang="en-NZ" dirty="0" smtClean="0">
                <a:hlinkClick r:id="rId10" action="ppaction://hlinksldjump"/>
              </a:rPr>
              <a:t>fractions</a:t>
            </a:r>
            <a:r>
              <a:rPr lang="en-NZ" dirty="0" smtClean="0"/>
              <a:t>, </a:t>
            </a:r>
            <a:r>
              <a:rPr lang="en-NZ" dirty="0" smtClean="0">
                <a:hlinkClick r:id="rId11" action="ppaction://hlinksldjump"/>
              </a:rPr>
              <a:t>decimals</a:t>
            </a:r>
            <a:r>
              <a:rPr lang="en-NZ" dirty="0" smtClean="0"/>
              <a:t> and percentages and </a:t>
            </a:r>
            <a:r>
              <a:rPr lang="en-NZ" dirty="0" smtClean="0">
                <a:hlinkClick r:id="rId12" action="ppaction://hlinksldjump"/>
              </a:rPr>
              <a:t>interest</a:t>
            </a:r>
            <a:endParaRPr lang="en-NZ" dirty="0" smtClean="0"/>
          </a:p>
          <a:p>
            <a:pPr lvl="2"/>
            <a:r>
              <a:rPr lang="en-NZ" dirty="0" smtClean="0">
                <a:hlinkClick r:id="rId13" action="ppaction://hlinksldjump"/>
              </a:rPr>
              <a:t>find%</a:t>
            </a:r>
            <a:r>
              <a:rPr lang="en-NZ" dirty="0" smtClean="0"/>
              <a:t>, </a:t>
            </a:r>
            <a:r>
              <a:rPr lang="en-NZ" dirty="0" smtClean="0">
                <a:hlinkClick r:id="rId14" action="ppaction://hlinksldjump"/>
              </a:rPr>
              <a:t>find original amount</a:t>
            </a:r>
            <a:r>
              <a:rPr lang="en-NZ" dirty="0" smtClean="0"/>
              <a:t>, </a:t>
            </a:r>
            <a:r>
              <a:rPr lang="en-NZ" dirty="0" err="1" smtClean="0">
                <a:hlinkClick r:id="rId15" action="ppaction://hlinksldjump"/>
              </a:rPr>
              <a:t>incr</a:t>
            </a:r>
            <a:r>
              <a:rPr lang="en-NZ" dirty="0" smtClean="0">
                <a:hlinkClick r:id="rId15" action="ppaction://hlinksldjump"/>
              </a:rPr>
              <a:t>/</a:t>
            </a:r>
            <a:r>
              <a:rPr lang="en-NZ" dirty="0" err="1" smtClean="0">
                <a:hlinkClick r:id="rId15" action="ppaction://hlinksldjump"/>
              </a:rPr>
              <a:t>decr</a:t>
            </a:r>
            <a:r>
              <a:rPr lang="en-NZ" dirty="0" smtClean="0">
                <a:hlinkClick r:id="rId15" action="ppaction://hlinksldjump"/>
              </a:rPr>
              <a:t> by %, % change</a:t>
            </a:r>
            <a:r>
              <a:rPr lang="en-NZ" dirty="0" smtClean="0"/>
              <a:t>, </a:t>
            </a:r>
            <a:r>
              <a:rPr lang="en-NZ" dirty="0" smtClean="0">
                <a:hlinkClick r:id="rId16" action="ppaction://hlinksldjump"/>
              </a:rPr>
              <a:t>GST</a:t>
            </a:r>
            <a:endParaRPr lang="en-NZ" dirty="0" smtClean="0"/>
          </a:p>
          <a:p>
            <a:pPr lvl="1"/>
            <a:r>
              <a:rPr lang="en-NZ" dirty="0" smtClean="0"/>
              <a:t>integer and fractional powers applied to numbers</a:t>
            </a:r>
          </a:p>
          <a:p>
            <a:pPr lvl="1"/>
            <a:r>
              <a:rPr lang="en-NZ" dirty="0" smtClean="0">
                <a:hlinkClick r:id="rId17" action="ppaction://hlinksldjump"/>
              </a:rPr>
              <a:t>ratio </a:t>
            </a:r>
            <a:r>
              <a:rPr lang="en-NZ" dirty="0" smtClean="0"/>
              <a:t>and proportion, </a:t>
            </a:r>
            <a:r>
              <a:rPr lang="en-NZ" dirty="0" smtClean="0">
                <a:hlinkClick r:id="rId18" action="ppaction://hlinksldjump"/>
              </a:rPr>
              <a:t>direct </a:t>
            </a:r>
            <a:r>
              <a:rPr lang="en-NZ" dirty="0" smtClean="0"/>
              <a:t>and </a:t>
            </a:r>
            <a:r>
              <a:rPr lang="en-NZ" dirty="0" smtClean="0">
                <a:hlinkClick r:id="rId19" action="ppaction://hlinksldjump"/>
              </a:rPr>
              <a:t>inverse</a:t>
            </a:r>
            <a:endParaRPr lang="en-NZ" dirty="0" smtClean="0"/>
          </a:p>
          <a:p>
            <a:pPr lvl="1"/>
            <a:r>
              <a:rPr lang="en-NZ" dirty="0" smtClean="0"/>
              <a:t>factors, multiples, </a:t>
            </a:r>
            <a:r>
              <a:rPr lang="en-NZ" dirty="0" smtClean="0">
                <a:hlinkClick r:id="rId20" action="ppaction://hlinksldjump"/>
              </a:rPr>
              <a:t>powers</a:t>
            </a:r>
            <a:r>
              <a:rPr lang="en-NZ" dirty="0" smtClean="0"/>
              <a:t> and </a:t>
            </a:r>
            <a:r>
              <a:rPr lang="en-NZ" dirty="0" smtClean="0">
                <a:hlinkClick r:id="rId21" action="ppaction://hlinksldjump"/>
              </a:rPr>
              <a:t>roots</a:t>
            </a:r>
            <a:endParaRPr lang="en-NZ" dirty="0" smtClean="0"/>
          </a:p>
          <a:p>
            <a:pPr lvl="1"/>
            <a:r>
              <a:rPr lang="en-NZ" dirty="0" smtClean="0">
                <a:hlinkClick r:id="rId22" action="ppaction://hlinksldjump"/>
              </a:rPr>
              <a:t>Rates</a:t>
            </a:r>
            <a:endParaRPr lang="en-NZ" dirty="0" smtClean="0"/>
          </a:p>
          <a:p>
            <a:pPr lvl="1"/>
            <a:r>
              <a:rPr lang="en-NZ" dirty="0" smtClean="0">
                <a:hlinkClick r:id="rId23" action="ppaction://hlinksldjump"/>
              </a:rPr>
              <a:t>Currency conversions</a:t>
            </a:r>
            <a:endParaRPr lang="en-NZ" dirty="0" smtClean="0"/>
          </a:p>
          <a:p>
            <a:pPr lvl="1"/>
            <a:r>
              <a:rPr lang="en-NZ" dirty="0" smtClean="0">
                <a:hlinkClick r:id="rId24" action="ppaction://hlinksldjump"/>
              </a:rPr>
              <a:t>Integers</a:t>
            </a:r>
            <a:endParaRPr lang="en-NZ" dirty="0" smtClean="0"/>
          </a:p>
          <a:p>
            <a:pPr lvl="1"/>
            <a:r>
              <a:rPr lang="en-NZ" dirty="0" smtClean="0">
                <a:hlinkClick r:id="rId25" action="ppaction://hlinksldjump"/>
              </a:rPr>
              <a:t>Order of Operation</a:t>
            </a:r>
            <a:endParaRPr lang="en-NZ" dirty="0" smtClean="0"/>
          </a:p>
          <a:p>
            <a:endParaRPr lang="en-NZ"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00042"/>
            <a:ext cx="8229600" cy="857256"/>
          </a:xfrm>
        </p:spPr>
        <p:txBody>
          <a:bodyPr>
            <a:normAutofit fontScale="90000"/>
          </a:bodyPr>
          <a:lstStyle/>
          <a:p>
            <a:r>
              <a:rPr lang="en-US" sz="4000" b="1" dirty="0" smtClean="0"/>
              <a:t>Calculating Percentages ‘of’ Quantities </a:t>
            </a:r>
            <a:r>
              <a:rPr lang="en-NZ" b="1" dirty="0" smtClean="0"/>
              <a:t/>
            </a:r>
            <a:br>
              <a:rPr lang="en-NZ" b="1" dirty="0" smtClean="0"/>
            </a:br>
            <a:endParaRPr lang="en-NZ" dirty="0"/>
          </a:p>
        </p:txBody>
      </p:sp>
      <p:sp>
        <p:nvSpPr>
          <p:cNvPr id="3" name="Content Placeholder 2"/>
          <p:cNvSpPr>
            <a:spLocks noGrp="1"/>
          </p:cNvSpPr>
          <p:nvPr>
            <p:ph idx="1"/>
          </p:nvPr>
        </p:nvSpPr>
        <p:spPr>
          <a:xfrm>
            <a:off x="457200" y="1071546"/>
            <a:ext cx="8229600" cy="5429288"/>
          </a:xfrm>
        </p:spPr>
        <p:txBody>
          <a:bodyPr>
            <a:normAutofit fontScale="77500" lnSpcReduction="20000"/>
          </a:bodyPr>
          <a:lstStyle/>
          <a:p>
            <a:pPr>
              <a:buNone/>
            </a:pPr>
            <a:r>
              <a:rPr lang="en-US" sz="3600" dirty="0" smtClean="0">
                <a:solidFill>
                  <a:srgbClr val="00B050"/>
                </a:solidFill>
              </a:rPr>
              <a:t>To calculate a percentage of a given quantity, multiply the quantity by the percentage (as a fraction or a decimal).</a:t>
            </a:r>
            <a:endParaRPr lang="en-NZ" sz="3600" dirty="0" smtClean="0">
              <a:solidFill>
                <a:srgbClr val="00B050"/>
              </a:solidFill>
            </a:endParaRPr>
          </a:p>
          <a:p>
            <a:pPr>
              <a:buNone/>
            </a:pPr>
            <a:r>
              <a:rPr lang="en-US" sz="3600" b="1" dirty="0" smtClean="0">
                <a:solidFill>
                  <a:srgbClr val="0070C0"/>
                </a:solidFill>
              </a:rPr>
              <a:t>Examples:</a:t>
            </a:r>
            <a:endParaRPr lang="en-NZ" sz="3600" dirty="0" smtClean="0">
              <a:solidFill>
                <a:srgbClr val="0070C0"/>
              </a:solidFill>
            </a:endParaRPr>
          </a:p>
          <a:p>
            <a:pPr>
              <a:buNone/>
            </a:pPr>
            <a:r>
              <a:rPr lang="en-US" sz="3600" dirty="0" smtClean="0">
                <a:solidFill>
                  <a:srgbClr val="002060"/>
                </a:solidFill>
              </a:rPr>
              <a:t>24% of 70 	=        x 70</a:t>
            </a:r>
          </a:p>
          <a:p>
            <a:pPr>
              <a:buNone/>
            </a:pPr>
            <a:endParaRPr lang="en-NZ" sz="3600" dirty="0" smtClean="0">
              <a:solidFill>
                <a:srgbClr val="002060"/>
              </a:solidFill>
            </a:endParaRPr>
          </a:p>
          <a:p>
            <a:pPr>
              <a:buNone/>
            </a:pPr>
            <a:r>
              <a:rPr lang="en-US" sz="3600" b="1" dirty="0" smtClean="0">
                <a:solidFill>
                  <a:srgbClr val="002060"/>
                </a:solidFill>
              </a:rPr>
              <a:t>			=  </a:t>
            </a:r>
            <a:r>
              <a:rPr lang="en-US" sz="3600" dirty="0" smtClean="0">
                <a:solidFill>
                  <a:srgbClr val="002060"/>
                </a:solidFill>
              </a:rPr>
              <a:t>16.8</a:t>
            </a:r>
            <a:endParaRPr lang="en-NZ" sz="3600" dirty="0" smtClean="0">
              <a:solidFill>
                <a:srgbClr val="002060"/>
              </a:solidFill>
            </a:endParaRPr>
          </a:p>
          <a:p>
            <a:pPr>
              <a:buNone/>
            </a:pPr>
            <a:r>
              <a:rPr lang="en-US" sz="3600" dirty="0" smtClean="0"/>
              <a:t> </a:t>
            </a:r>
            <a:endParaRPr lang="en-NZ" sz="3600" dirty="0" smtClean="0"/>
          </a:p>
          <a:p>
            <a:pPr>
              <a:buNone/>
            </a:pPr>
            <a:r>
              <a:rPr lang="en-US" sz="3600" dirty="0" smtClean="0">
                <a:solidFill>
                  <a:srgbClr val="0070C0"/>
                </a:solidFill>
              </a:rPr>
              <a:t>30%  of the Year 10 pupils at OGHS (160 pupils) are left handed. How many Year 10 girls are left handed?</a:t>
            </a:r>
            <a:endParaRPr lang="en-NZ" sz="3600" dirty="0" smtClean="0">
              <a:solidFill>
                <a:srgbClr val="0070C0"/>
              </a:solidFill>
            </a:endParaRPr>
          </a:p>
          <a:p>
            <a:pPr>
              <a:buNone/>
            </a:pPr>
            <a:r>
              <a:rPr lang="en-US" sz="3600" b="1" dirty="0" smtClean="0"/>
              <a:t>	</a:t>
            </a:r>
            <a:r>
              <a:rPr lang="en-US" sz="3600" b="1" dirty="0" smtClean="0">
                <a:solidFill>
                  <a:srgbClr val="C00000"/>
                </a:solidFill>
              </a:rPr>
              <a:t>Left handed girls =  30% of 160</a:t>
            </a:r>
            <a:endParaRPr lang="en-NZ" sz="3600" b="1" dirty="0" smtClean="0">
              <a:solidFill>
                <a:srgbClr val="C00000"/>
              </a:solidFill>
            </a:endParaRPr>
          </a:p>
          <a:p>
            <a:pPr>
              <a:buNone/>
            </a:pPr>
            <a:r>
              <a:rPr lang="en-US" sz="3600" dirty="0" smtClean="0">
                <a:solidFill>
                  <a:srgbClr val="C00000"/>
                </a:solidFill>
              </a:rPr>
              <a:t>			=  0.3 x 160</a:t>
            </a:r>
            <a:endParaRPr lang="en-NZ" sz="3600" dirty="0" smtClean="0">
              <a:solidFill>
                <a:srgbClr val="C00000"/>
              </a:solidFill>
            </a:endParaRPr>
          </a:p>
          <a:p>
            <a:pPr>
              <a:buNone/>
            </a:pPr>
            <a:r>
              <a:rPr lang="en-US" sz="3600" dirty="0" smtClean="0">
                <a:solidFill>
                  <a:srgbClr val="C00000"/>
                </a:solidFill>
              </a:rPr>
              <a:t>			</a:t>
            </a:r>
            <a:r>
              <a:rPr lang="fr-FR" sz="3600" dirty="0" smtClean="0">
                <a:solidFill>
                  <a:srgbClr val="C00000"/>
                </a:solidFill>
              </a:rPr>
              <a:t>=  48</a:t>
            </a:r>
            <a:endParaRPr lang="en-NZ" sz="3600" dirty="0" smtClean="0">
              <a:solidFill>
                <a:srgbClr val="C00000"/>
              </a:solidFill>
            </a:endParaRPr>
          </a:p>
        </p:txBody>
      </p:sp>
      <p:graphicFrame>
        <p:nvGraphicFramePr>
          <p:cNvPr id="4" name="Object 3"/>
          <p:cNvGraphicFramePr>
            <a:graphicFrameLocks noChangeAspect="1"/>
          </p:cNvGraphicFramePr>
          <p:nvPr/>
        </p:nvGraphicFramePr>
        <p:xfrm>
          <a:off x="2643174" y="2357430"/>
          <a:ext cx="428628" cy="713569"/>
        </p:xfrm>
        <a:graphic>
          <a:graphicData uri="http://schemas.openxmlformats.org/presentationml/2006/ole">
            <p:oleObj spid="_x0000_s69634" name="Equation" r:id="rId3" imgW="279360" imgH="393480" progId="Equation.3">
              <p:embed/>
            </p:oleObj>
          </a:graphicData>
        </a:graphic>
      </p:graphicFrame>
      <p:sp>
        <p:nvSpPr>
          <p:cNvPr id="5" name="Rounded Rectangle 4"/>
          <p:cNvSpPr/>
          <p:nvPr/>
        </p:nvSpPr>
        <p:spPr>
          <a:xfrm>
            <a:off x="2357422" y="2285992"/>
            <a:ext cx="1428760" cy="107157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TextBox 5"/>
          <p:cNvSpPr txBox="1"/>
          <p:nvPr/>
        </p:nvSpPr>
        <p:spPr>
          <a:xfrm>
            <a:off x="4143372" y="2143116"/>
            <a:ext cx="4286280" cy="1569660"/>
          </a:xfrm>
          <a:prstGeom prst="rect">
            <a:avLst/>
          </a:prstGeom>
          <a:noFill/>
          <a:ln cmpd="dbl">
            <a:solidFill>
              <a:srgbClr val="FF0000"/>
            </a:solidFill>
          </a:ln>
        </p:spPr>
        <p:txBody>
          <a:bodyPr wrap="square" rtlCol="0">
            <a:spAutoFit/>
          </a:bodyPr>
          <a:lstStyle/>
          <a:p>
            <a:r>
              <a:rPr lang="en-NZ" sz="2400" dirty="0" smtClean="0"/>
              <a:t>Gamma Ex  24.01    P 346 </a:t>
            </a:r>
            <a:r>
              <a:rPr lang="en-NZ" sz="2400" dirty="0" err="1" smtClean="0"/>
              <a:t>Qn</a:t>
            </a:r>
            <a:r>
              <a:rPr lang="en-NZ" sz="2400" dirty="0" smtClean="0"/>
              <a:t> 5</a:t>
            </a:r>
          </a:p>
          <a:p>
            <a:r>
              <a:rPr lang="en-NZ" sz="2400" dirty="0" smtClean="0"/>
              <a:t>Gamma Ex  24.02    P 347 </a:t>
            </a:r>
            <a:r>
              <a:rPr lang="en-NZ" sz="2400" dirty="0" err="1" smtClean="0"/>
              <a:t>Qn</a:t>
            </a:r>
            <a:r>
              <a:rPr lang="en-NZ" sz="2400" dirty="0" smtClean="0"/>
              <a:t> 14,19,20,21,23</a:t>
            </a:r>
          </a:p>
          <a:p>
            <a:endParaRPr lang="en-NZ" sz="2400" dirty="0"/>
          </a:p>
        </p:txBody>
      </p:sp>
      <p:sp>
        <p:nvSpPr>
          <p:cNvPr id="7" name="Action Button: Home 6">
            <a:hlinkClick r:id="rId4"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b="1" dirty="0" err="1" smtClean="0"/>
              <a:t>Calculating</a:t>
            </a:r>
            <a:r>
              <a:rPr lang="fr-FR" b="1" dirty="0" smtClean="0"/>
              <a:t> ‘Original’ </a:t>
            </a:r>
            <a:r>
              <a:rPr lang="fr-FR" b="1" dirty="0" err="1" smtClean="0"/>
              <a:t>Quantities</a:t>
            </a:r>
            <a:endParaRPr lang="en-NZ" dirty="0"/>
          </a:p>
        </p:txBody>
      </p:sp>
      <p:sp>
        <p:nvSpPr>
          <p:cNvPr id="3" name="Content Placeholder 2"/>
          <p:cNvSpPr>
            <a:spLocks noGrp="1"/>
          </p:cNvSpPr>
          <p:nvPr>
            <p:ph idx="1"/>
          </p:nvPr>
        </p:nvSpPr>
        <p:spPr>
          <a:xfrm>
            <a:off x="457200" y="1428736"/>
            <a:ext cx="8229600" cy="4697427"/>
          </a:xfrm>
        </p:spPr>
        <p:txBody>
          <a:bodyPr>
            <a:normAutofit fontScale="92500"/>
          </a:bodyPr>
          <a:lstStyle/>
          <a:p>
            <a:pPr>
              <a:buNone/>
            </a:pPr>
            <a:r>
              <a:rPr lang="en-US" sz="3000" dirty="0" smtClean="0">
                <a:solidFill>
                  <a:srgbClr val="7030A0"/>
                </a:solidFill>
              </a:rPr>
              <a:t>To calculate the original quantity we reverse the process of working out percentages of quantities.  We express the percentage as a decimal and write an algebraic equation to solve.</a:t>
            </a:r>
            <a:r>
              <a:rPr lang="en-US" b="1" dirty="0" smtClean="0"/>
              <a:t> </a:t>
            </a:r>
            <a:endParaRPr lang="en-NZ" dirty="0" smtClean="0"/>
          </a:p>
          <a:p>
            <a:pPr>
              <a:buNone/>
            </a:pPr>
            <a:r>
              <a:rPr lang="en-US" b="1" dirty="0" smtClean="0"/>
              <a:t>Examples:</a:t>
            </a:r>
            <a:endParaRPr lang="en-NZ" dirty="0" smtClean="0"/>
          </a:p>
          <a:p>
            <a:pPr>
              <a:buNone/>
            </a:pPr>
            <a:r>
              <a:rPr lang="en-US" dirty="0" smtClean="0">
                <a:solidFill>
                  <a:srgbClr val="00B050"/>
                </a:solidFill>
              </a:rPr>
              <a:t>30 is 20% of some amount.  What is this amount?</a:t>
            </a:r>
            <a:br>
              <a:rPr lang="en-US" dirty="0" smtClean="0">
                <a:solidFill>
                  <a:srgbClr val="00B050"/>
                </a:solidFill>
              </a:rPr>
            </a:br>
            <a:r>
              <a:rPr lang="en-US" dirty="0" smtClean="0">
                <a:solidFill>
                  <a:srgbClr val="00B050"/>
                </a:solidFill>
              </a:rPr>
              <a:t>	20% of </a:t>
            </a:r>
            <a:r>
              <a:rPr lang="en-US" i="1" dirty="0" smtClean="0">
                <a:solidFill>
                  <a:srgbClr val="00B050"/>
                </a:solidFill>
              </a:rPr>
              <a:t>x</a:t>
            </a:r>
            <a:r>
              <a:rPr lang="en-US" dirty="0" smtClean="0">
                <a:solidFill>
                  <a:srgbClr val="00B050"/>
                </a:solidFill>
              </a:rPr>
              <a:t>	=  30</a:t>
            </a:r>
            <a:endParaRPr lang="en-NZ" dirty="0" smtClean="0">
              <a:solidFill>
                <a:srgbClr val="00B050"/>
              </a:solidFill>
            </a:endParaRPr>
          </a:p>
          <a:p>
            <a:pPr>
              <a:buNone/>
            </a:pPr>
            <a:r>
              <a:rPr lang="en-US" dirty="0" smtClean="0"/>
              <a:t>	</a:t>
            </a:r>
            <a:r>
              <a:rPr lang="en-US" dirty="0" smtClean="0">
                <a:solidFill>
                  <a:srgbClr val="00B050"/>
                </a:solidFill>
              </a:rPr>
              <a:t>0.2 x </a:t>
            </a:r>
            <a:r>
              <a:rPr lang="en-US" i="1" dirty="0" err="1" smtClean="0">
                <a:solidFill>
                  <a:srgbClr val="00B050"/>
                </a:solidFill>
              </a:rPr>
              <a:t>x</a:t>
            </a:r>
            <a:r>
              <a:rPr lang="en-US" dirty="0" smtClean="0">
                <a:solidFill>
                  <a:srgbClr val="00B050"/>
                </a:solidFill>
              </a:rPr>
              <a:t>	=  30</a:t>
            </a:r>
            <a:endParaRPr lang="en-NZ" dirty="0" smtClean="0">
              <a:solidFill>
                <a:srgbClr val="00B050"/>
              </a:solidFill>
            </a:endParaRPr>
          </a:p>
          <a:p>
            <a:pPr>
              <a:buNone/>
            </a:pPr>
            <a:r>
              <a:rPr lang="en-US" dirty="0" smtClean="0">
                <a:solidFill>
                  <a:srgbClr val="00B050"/>
                </a:solidFill>
              </a:rPr>
              <a:t>	          </a:t>
            </a:r>
            <a:r>
              <a:rPr lang="en-US" i="1" dirty="0" smtClean="0">
                <a:solidFill>
                  <a:srgbClr val="00B050"/>
                </a:solidFill>
              </a:rPr>
              <a:t>x</a:t>
            </a:r>
            <a:r>
              <a:rPr lang="en-US" dirty="0" smtClean="0">
                <a:solidFill>
                  <a:srgbClr val="00B050"/>
                </a:solidFill>
              </a:rPr>
              <a:t>	=  150</a:t>
            </a:r>
            <a:endParaRPr lang="en-NZ" dirty="0" smtClean="0">
              <a:solidFill>
                <a:srgbClr val="00B050"/>
              </a:solidFill>
            </a:endParaRPr>
          </a:p>
          <a:p>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pPr>
              <a:buNone/>
            </a:pPr>
            <a:r>
              <a:rPr lang="en-US" dirty="0" smtClean="0">
                <a:solidFill>
                  <a:srgbClr val="002060"/>
                </a:solidFill>
              </a:rPr>
              <a:t>15% of the students in a class are left handed.  If there are 6 students who are left handed, how many students are in the class?</a:t>
            </a:r>
            <a:endParaRPr lang="en-NZ" dirty="0" smtClean="0">
              <a:solidFill>
                <a:srgbClr val="002060"/>
              </a:solidFill>
            </a:endParaRPr>
          </a:p>
          <a:p>
            <a:pPr>
              <a:buNone/>
            </a:pPr>
            <a:r>
              <a:rPr lang="en-US" dirty="0" smtClean="0"/>
              <a:t>	</a:t>
            </a:r>
            <a:r>
              <a:rPr lang="en-US" dirty="0" smtClean="0">
                <a:solidFill>
                  <a:srgbClr val="0070C0"/>
                </a:solidFill>
              </a:rPr>
              <a:t>15% of </a:t>
            </a:r>
            <a:r>
              <a:rPr lang="en-US" i="1" dirty="0" smtClean="0">
                <a:solidFill>
                  <a:srgbClr val="0070C0"/>
                </a:solidFill>
              </a:rPr>
              <a:t>x</a:t>
            </a:r>
            <a:r>
              <a:rPr lang="en-US" dirty="0" smtClean="0">
                <a:solidFill>
                  <a:srgbClr val="0070C0"/>
                </a:solidFill>
              </a:rPr>
              <a:t> =  6</a:t>
            </a:r>
            <a:endParaRPr lang="en-NZ" dirty="0" smtClean="0">
              <a:solidFill>
                <a:srgbClr val="0070C0"/>
              </a:solidFill>
            </a:endParaRPr>
          </a:p>
          <a:p>
            <a:pPr>
              <a:buNone/>
            </a:pPr>
            <a:r>
              <a:rPr lang="en-US" dirty="0" smtClean="0">
                <a:solidFill>
                  <a:srgbClr val="0070C0"/>
                </a:solidFill>
              </a:rPr>
              <a:t>	0.15 x </a:t>
            </a:r>
            <a:r>
              <a:rPr lang="en-US" i="1" dirty="0" err="1" smtClean="0">
                <a:solidFill>
                  <a:srgbClr val="0070C0"/>
                </a:solidFill>
              </a:rPr>
              <a:t>x</a:t>
            </a:r>
            <a:r>
              <a:rPr lang="en-US" dirty="0" smtClean="0">
                <a:solidFill>
                  <a:srgbClr val="0070C0"/>
                </a:solidFill>
              </a:rPr>
              <a:t>	=  6</a:t>
            </a:r>
            <a:endParaRPr lang="en-NZ" dirty="0" smtClean="0">
              <a:solidFill>
                <a:srgbClr val="0070C0"/>
              </a:solidFill>
            </a:endParaRPr>
          </a:p>
          <a:p>
            <a:pPr>
              <a:buNone/>
            </a:pPr>
            <a:r>
              <a:rPr lang="en-US" dirty="0" smtClean="0">
                <a:solidFill>
                  <a:srgbClr val="0070C0"/>
                </a:solidFill>
              </a:rPr>
              <a:t>	          </a:t>
            </a:r>
            <a:r>
              <a:rPr lang="en-US" i="1" dirty="0" smtClean="0">
                <a:solidFill>
                  <a:srgbClr val="0070C0"/>
                </a:solidFill>
              </a:rPr>
              <a:t>x</a:t>
            </a:r>
            <a:r>
              <a:rPr lang="en-US" dirty="0" smtClean="0">
                <a:solidFill>
                  <a:srgbClr val="0070C0"/>
                </a:solidFill>
              </a:rPr>
              <a:t>	=  40</a:t>
            </a:r>
            <a:endParaRPr lang="en-NZ" dirty="0" smtClean="0">
              <a:solidFill>
                <a:srgbClr val="0070C0"/>
              </a:solidFill>
            </a:endParaRPr>
          </a:p>
          <a:p>
            <a:endParaRPr lang="en-NZ" dirty="0"/>
          </a:p>
        </p:txBody>
      </p:sp>
      <p:sp>
        <p:nvSpPr>
          <p:cNvPr id="4" name="TextBox 3"/>
          <p:cNvSpPr txBox="1"/>
          <p:nvPr/>
        </p:nvSpPr>
        <p:spPr>
          <a:xfrm>
            <a:off x="4357686" y="4500570"/>
            <a:ext cx="4214842" cy="954107"/>
          </a:xfrm>
          <a:prstGeom prst="rect">
            <a:avLst/>
          </a:prstGeom>
          <a:noFill/>
        </p:spPr>
        <p:txBody>
          <a:bodyPr wrap="square" rtlCol="0">
            <a:spAutoFit/>
          </a:bodyPr>
          <a:lstStyle/>
          <a:p>
            <a:r>
              <a:rPr lang="en-NZ" sz="2800" dirty="0" smtClean="0"/>
              <a:t>Gamma P347    Ex 24.02 </a:t>
            </a:r>
          </a:p>
          <a:p>
            <a:r>
              <a:rPr lang="en-NZ" sz="2800" dirty="0" err="1" smtClean="0"/>
              <a:t>Qns</a:t>
            </a:r>
            <a:r>
              <a:rPr lang="en-NZ" sz="2800" dirty="0" smtClean="0"/>
              <a:t> 8, 9, 10, 11, 22,24,25</a:t>
            </a:r>
            <a:endParaRPr lang="en-NZ" sz="2800" dirty="0"/>
          </a:p>
        </p:txBody>
      </p:sp>
      <p:sp>
        <p:nvSpPr>
          <p:cNvPr id="5" name="Action Button: Home 4">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86018" name="Picture 2" descr="http://t3.gstatic.com/images?q=tbn:ANd9GcTorqLPwBjSGLdyOC5YZhR4y0LdVyUTLRz1BQ6DQX6ktwNUozNhZw"/>
          <p:cNvPicPr>
            <a:picLocks noChangeAspect="1" noChangeArrowheads="1"/>
          </p:cNvPicPr>
          <p:nvPr/>
        </p:nvPicPr>
        <p:blipFill>
          <a:blip r:embed="rId3" cstate="print"/>
          <a:srcRect/>
          <a:stretch>
            <a:fillRect/>
          </a:stretch>
        </p:blipFill>
        <p:spPr bwMode="auto">
          <a:xfrm>
            <a:off x="7072330" y="142852"/>
            <a:ext cx="1685921" cy="150808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00042"/>
            <a:ext cx="8229600" cy="714380"/>
          </a:xfrm>
        </p:spPr>
        <p:txBody>
          <a:bodyPr>
            <a:normAutofit fontScale="90000"/>
          </a:bodyPr>
          <a:lstStyle/>
          <a:p>
            <a:r>
              <a:rPr lang="en-US" sz="3600" b="1" dirty="0" smtClean="0"/>
              <a:t>Calculating Percentage Increases/Decreases</a:t>
            </a:r>
            <a:r>
              <a:rPr lang="en-NZ" dirty="0" smtClean="0"/>
              <a:t/>
            </a:r>
            <a:br>
              <a:rPr lang="en-NZ" dirty="0" smtClean="0"/>
            </a:br>
            <a:endParaRPr lang="en-NZ" dirty="0"/>
          </a:p>
        </p:txBody>
      </p:sp>
      <p:sp>
        <p:nvSpPr>
          <p:cNvPr id="3" name="Content Placeholder 2"/>
          <p:cNvSpPr>
            <a:spLocks noGrp="1"/>
          </p:cNvSpPr>
          <p:nvPr>
            <p:ph idx="1"/>
          </p:nvPr>
        </p:nvSpPr>
        <p:spPr>
          <a:xfrm>
            <a:off x="428596" y="1142984"/>
            <a:ext cx="8229600" cy="4983179"/>
          </a:xfrm>
        </p:spPr>
        <p:txBody>
          <a:bodyPr>
            <a:normAutofit fontScale="92500" lnSpcReduction="10000"/>
          </a:bodyPr>
          <a:lstStyle/>
          <a:p>
            <a:pPr>
              <a:buNone/>
            </a:pPr>
            <a:r>
              <a:rPr lang="en-US" dirty="0" smtClean="0">
                <a:solidFill>
                  <a:srgbClr val="C00000"/>
                </a:solidFill>
              </a:rPr>
              <a:t>To calculate a percentage increase or decrease:</a:t>
            </a:r>
            <a:endParaRPr lang="en-NZ" dirty="0" smtClean="0">
              <a:solidFill>
                <a:srgbClr val="C00000"/>
              </a:solidFill>
            </a:endParaRPr>
          </a:p>
          <a:p>
            <a:pPr>
              <a:buNone/>
            </a:pPr>
            <a:r>
              <a:rPr lang="en-US" dirty="0" smtClean="0">
                <a:solidFill>
                  <a:srgbClr val="C00000"/>
                </a:solidFill>
              </a:rPr>
              <a:t>	Percentage   =	</a:t>
            </a:r>
            <a:r>
              <a:rPr lang="en-US" u="sng" dirty="0" smtClean="0">
                <a:solidFill>
                  <a:srgbClr val="C00000"/>
                </a:solidFill>
              </a:rPr>
              <a:t>difference in values  x  100%</a:t>
            </a:r>
            <a:endParaRPr lang="en-NZ" dirty="0" smtClean="0">
              <a:solidFill>
                <a:srgbClr val="C00000"/>
              </a:solidFill>
            </a:endParaRPr>
          </a:p>
          <a:p>
            <a:pPr>
              <a:buNone/>
            </a:pPr>
            <a:r>
              <a:rPr lang="en-US" dirty="0" smtClean="0">
                <a:solidFill>
                  <a:srgbClr val="C00000"/>
                </a:solidFill>
              </a:rPr>
              <a:t>				original amount</a:t>
            </a:r>
            <a:endParaRPr lang="en-NZ" dirty="0" smtClean="0">
              <a:solidFill>
                <a:srgbClr val="C00000"/>
              </a:solidFill>
            </a:endParaRPr>
          </a:p>
          <a:p>
            <a:pPr>
              <a:buNone/>
            </a:pPr>
            <a:r>
              <a:rPr lang="en-US" b="1" dirty="0" smtClean="0"/>
              <a:t>Examples:</a:t>
            </a:r>
            <a:endParaRPr lang="en-NZ" dirty="0" smtClean="0"/>
          </a:p>
          <a:p>
            <a:pPr>
              <a:buNone/>
            </a:pPr>
            <a:r>
              <a:rPr lang="en-US" dirty="0" smtClean="0">
                <a:solidFill>
                  <a:srgbClr val="00B050"/>
                </a:solidFill>
              </a:rPr>
              <a:t>The number of senior girls boarding at the hostel increases from 60 to 75 girls.  What percentage increase is this?</a:t>
            </a:r>
          </a:p>
          <a:p>
            <a:pPr>
              <a:buNone/>
            </a:pPr>
            <a:endParaRPr lang="en-NZ" dirty="0" smtClean="0">
              <a:solidFill>
                <a:srgbClr val="00B050"/>
              </a:solidFill>
            </a:endParaRPr>
          </a:p>
          <a:p>
            <a:pPr>
              <a:buNone/>
            </a:pPr>
            <a:r>
              <a:rPr lang="en-US" b="1" dirty="0" smtClean="0"/>
              <a:t>	</a:t>
            </a:r>
            <a:r>
              <a:rPr lang="en-US" b="1" dirty="0" smtClean="0">
                <a:solidFill>
                  <a:srgbClr val="00B0F0"/>
                </a:solidFill>
              </a:rPr>
              <a:t>Percentage increase  =        x 100%</a:t>
            </a:r>
            <a:endParaRPr lang="en-NZ" b="1" dirty="0" smtClean="0">
              <a:solidFill>
                <a:srgbClr val="00B0F0"/>
              </a:solidFill>
            </a:endParaRPr>
          </a:p>
          <a:p>
            <a:pPr>
              <a:buNone/>
            </a:pPr>
            <a:r>
              <a:rPr lang="en-US" b="1" dirty="0" smtClean="0"/>
              <a:t>				           </a:t>
            </a:r>
            <a:r>
              <a:rPr lang="en-US" b="1" dirty="0" smtClean="0">
                <a:solidFill>
                  <a:srgbClr val="00B0F0"/>
                </a:solidFill>
              </a:rPr>
              <a:t>=   25%</a:t>
            </a:r>
            <a:endParaRPr lang="en-NZ" b="1" dirty="0" smtClean="0">
              <a:solidFill>
                <a:srgbClr val="00B0F0"/>
              </a:solidFill>
            </a:endParaRPr>
          </a:p>
          <a:p>
            <a:pPr>
              <a:buNone/>
            </a:pPr>
            <a:endParaRPr lang="en-NZ" dirty="0"/>
          </a:p>
        </p:txBody>
      </p:sp>
      <p:graphicFrame>
        <p:nvGraphicFramePr>
          <p:cNvPr id="4" name="Object 3"/>
          <p:cNvGraphicFramePr>
            <a:graphicFrameLocks noChangeAspect="1"/>
          </p:cNvGraphicFramePr>
          <p:nvPr/>
        </p:nvGraphicFramePr>
        <p:xfrm>
          <a:off x="4429125" y="4500563"/>
          <a:ext cx="628650" cy="1071562"/>
        </p:xfrm>
        <a:graphic>
          <a:graphicData uri="http://schemas.openxmlformats.org/presentationml/2006/ole">
            <p:oleObj spid="_x0000_s70658" name="Equation" r:id="rId3" imgW="228600" imgH="393480" progId="Equation.3">
              <p:embed/>
            </p:oleObj>
          </a:graphicData>
        </a:graphic>
      </p:graphicFrame>
      <p:grpSp>
        <p:nvGrpSpPr>
          <p:cNvPr id="13" name="Group 12"/>
          <p:cNvGrpSpPr/>
          <p:nvPr/>
        </p:nvGrpSpPr>
        <p:grpSpPr>
          <a:xfrm>
            <a:off x="5143504" y="4143380"/>
            <a:ext cx="3643338" cy="642941"/>
            <a:chOff x="5143504" y="4143380"/>
            <a:chExt cx="3643338" cy="642941"/>
          </a:xfrm>
        </p:grpSpPr>
        <p:sp>
          <p:nvSpPr>
            <p:cNvPr id="8" name="TextBox 7"/>
            <p:cNvSpPr txBox="1"/>
            <p:nvPr/>
          </p:nvSpPr>
          <p:spPr>
            <a:xfrm>
              <a:off x="5786446" y="4143380"/>
              <a:ext cx="3000396" cy="461665"/>
            </a:xfrm>
            <a:prstGeom prst="rect">
              <a:avLst/>
            </a:prstGeom>
            <a:noFill/>
          </p:spPr>
          <p:txBody>
            <a:bodyPr wrap="square" rtlCol="0">
              <a:spAutoFit/>
            </a:bodyPr>
            <a:lstStyle/>
            <a:p>
              <a:r>
                <a:rPr lang="en-NZ" sz="2400" dirty="0" smtClean="0">
                  <a:solidFill>
                    <a:srgbClr val="FF0000"/>
                  </a:solidFill>
                </a:rPr>
                <a:t>75-60 = 15</a:t>
              </a:r>
              <a:endParaRPr lang="en-NZ" sz="2400" dirty="0">
                <a:solidFill>
                  <a:srgbClr val="FF0000"/>
                </a:solidFill>
              </a:endParaRPr>
            </a:p>
          </p:txBody>
        </p:sp>
        <p:cxnSp>
          <p:nvCxnSpPr>
            <p:cNvPr id="10" name="Straight Arrow Connector 9"/>
            <p:cNvCxnSpPr>
              <a:stCxn id="8" idx="1"/>
            </p:cNvCxnSpPr>
            <p:nvPr/>
          </p:nvCxnSpPr>
          <p:spPr>
            <a:xfrm rot="10800000" flipV="1">
              <a:off x="5143504" y="4374212"/>
              <a:ext cx="642942" cy="412109"/>
            </a:xfrm>
            <a:prstGeom prst="straightConnector1">
              <a:avLst/>
            </a:prstGeom>
            <a:ln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pPr>
              <a:buNone/>
            </a:pPr>
            <a:r>
              <a:rPr lang="en-US" dirty="0" smtClean="0">
                <a:solidFill>
                  <a:srgbClr val="00B050"/>
                </a:solidFill>
              </a:rPr>
              <a:t>The population of a town decreased from 600 to 540 people.  What percentage decrease is this?</a:t>
            </a:r>
          </a:p>
          <a:p>
            <a:pPr>
              <a:buNone/>
            </a:pPr>
            <a:endParaRPr lang="en-NZ" dirty="0" smtClean="0">
              <a:solidFill>
                <a:srgbClr val="00B050"/>
              </a:solidFill>
            </a:endParaRPr>
          </a:p>
          <a:p>
            <a:pPr>
              <a:buNone/>
            </a:pPr>
            <a:r>
              <a:rPr lang="en-US" dirty="0" smtClean="0"/>
              <a:t>	</a:t>
            </a:r>
            <a:r>
              <a:rPr lang="fr-FR" dirty="0" err="1" smtClean="0"/>
              <a:t>Percentage</a:t>
            </a:r>
            <a:r>
              <a:rPr lang="fr-FR" dirty="0" smtClean="0"/>
              <a:t> </a:t>
            </a:r>
            <a:r>
              <a:rPr lang="fr-FR" dirty="0" err="1" smtClean="0"/>
              <a:t>decrease</a:t>
            </a:r>
            <a:r>
              <a:rPr lang="fr-FR" dirty="0" smtClean="0"/>
              <a:t>  =        x 100%  =  10%</a:t>
            </a:r>
            <a:endParaRPr lang="en-NZ" dirty="0" smtClean="0"/>
          </a:p>
          <a:p>
            <a:endParaRPr lang="en-NZ" dirty="0"/>
          </a:p>
        </p:txBody>
      </p:sp>
      <p:graphicFrame>
        <p:nvGraphicFramePr>
          <p:cNvPr id="4" name="Object 3"/>
          <p:cNvGraphicFramePr>
            <a:graphicFrameLocks noChangeAspect="1"/>
          </p:cNvGraphicFramePr>
          <p:nvPr/>
        </p:nvGraphicFramePr>
        <p:xfrm>
          <a:off x="4714876" y="3643314"/>
          <a:ext cx="723904" cy="935043"/>
        </p:xfrm>
        <a:graphic>
          <a:graphicData uri="http://schemas.openxmlformats.org/presentationml/2006/ole">
            <p:oleObj spid="_x0000_s73730" name="Equation" r:id="rId4" imgW="304560" imgH="393480" progId="Equation.3">
              <p:embed/>
            </p:oleObj>
          </a:graphicData>
        </a:graphic>
      </p:graphicFrame>
      <p:grpSp>
        <p:nvGrpSpPr>
          <p:cNvPr id="8" name="Group 7"/>
          <p:cNvGrpSpPr/>
          <p:nvPr/>
        </p:nvGrpSpPr>
        <p:grpSpPr>
          <a:xfrm>
            <a:off x="5286380" y="3000372"/>
            <a:ext cx="3071834" cy="571504"/>
            <a:chOff x="5286380" y="3000372"/>
            <a:chExt cx="3071834" cy="571504"/>
          </a:xfrm>
        </p:grpSpPr>
        <p:sp>
          <p:nvSpPr>
            <p:cNvPr id="5" name="TextBox 4"/>
            <p:cNvSpPr txBox="1"/>
            <p:nvPr/>
          </p:nvSpPr>
          <p:spPr>
            <a:xfrm>
              <a:off x="6072198" y="3000372"/>
              <a:ext cx="2286016" cy="461665"/>
            </a:xfrm>
            <a:prstGeom prst="rect">
              <a:avLst/>
            </a:prstGeom>
            <a:noFill/>
          </p:spPr>
          <p:txBody>
            <a:bodyPr wrap="square" rtlCol="0">
              <a:spAutoFit/>
            </a:bodyPr>
            <a:lstStyle/>
            <a:p>
              <a:r>
                <a:rPr lang="en-NZ" sz="2400" dirty="0" smtClean="0">
                  <a:solidFill>
                    <a:srgbClr val="FF0000"/>
                  </a:solidFill>
                </a:rPr>
                <a:t>540 – 600 = -60</a:t>
              </a:r>
              <a:endParaRPr lang="en-NZ" sz="2400" dirty="0">
                <a:solidFill>
                  <a:srgbClr val="FF0000"/>
                </a:solidFill>
              </a:endParaRPr>
            </a:p>
          </p:txBody>
        </p:sp>
        <p:cxnSp>
          <p:nvCxnSpPr>
            <p:cNvPr id="7" name="Straight Arrow Connector 6"/>
            <p:cNvCxnSpPr/>
            <p:nvPr/>
          </p:nvCxnSpPr>
          <p:spPr>
            <a:xfrm rot="10800000" flipV="1">
              <a:off x="5286380" y="3286124"/>
              <a:ext cx="714380" cy="28575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9" name="Rectangle 8"/>
          <p:cNvSpPr/>
          <p:nvPr/>
        </p:nvSpPr>
        <p:spPr>
          <a:xfrm>
            <a:off x="4357686" y="3643314"/>
            <a:ext cx="2357454" cy="10001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 name="Rectangle 9"/>
          <p:cNvSpPr/>
          <p:nvPr/>
        </p:nvSpPr>
        <p:spPr>
          <a:xfrm>
            <a:off x="6715140" y="3786190"/>
            <a:ext cx="2214578" cy="10001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TextBox 10"/>
          <p:cNvSpPr txBox="1"/>
          <p:nvPr/>
        </p:nvSpPr>
        <p:spPr>
          <a:xfrm>
            <a:off x="3143240" y="5357826"/>
            <a:ext cx="4714908" cy="461665"/>
          </a:xfrm>
          <a:prstGeom prst="rect">
            <a:avLst/>
          </a:prstGeom>
          <a:noFill/>
          <a:ln cmpd="dbl">
            <a:solidFill>
              <a:srgbClr val="FF0000"/>
            </a:solidFill>
          </a:ln>
        </p:spPr>
        <p:txBody>
          <a:bodyPr wrap="square" rtlCol="0">
            <a:spAutoFit/>
          </a:bodyPr>
          <a:lstStyle/>
          <a:p>
            <a:r>
              <a:rPr lang="en-NZ" sz="2400" dirty="0" smtClean="0"/>
              <a:t>Percentage Change Worksheet</a:t>
            </a:r>
            <a:endParaRPr lang="en-NZ" sz="2400" dirty="0"/>
          </a:p>
        </p:txBody>
      </p:sp>
      <p:sp>
        <p:nvSpPr>
          <p:cNvPr id="12" name="Action Button: Home 11">
            <a:hlinkClick r:id="rId5"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3732" name="AutoShape 4" descr="data:image/jpg;base64,/9j/4AAQSkZJRgABAQAAAQABAAD/2wBDAAkGBwgHBgkIBwgKCgkLDRYPDQwMDRsUFRAWIB0iIiAdHx8kKDQsJCYxJx8fLT0tMTU3Ojo6Iys/RD84QzQ5Ojf/2wBDAQoKCg0MDRoPDxo3JR8lNzc3Nzc3Nzc3Nzc3Nzc3Nzc3Nzc3Nzc3Nzc3Nzc3Nzc3Nzc3Nzc3Nzc3Nzc3Nzc3Nzf/wAARCACLALsDASIAAhEBAxEB/8QAGwAAAgMBAQEAAAAAAAAAAAAABAUCAwYHAQD/xAA9EAACAQIFAgQEAwUHBAMAAAABAgMEEQAFEiExE0EGIlFhFHGBkSMysRVCocHwBxYzUnLR8SRiouGSk8L/xAAaAQADAQEBAQAAAAAAAAAAAAABAgMEAAUG/8QAJREAAgICAgMAAgIDAAAAAAAAAAECEQMhEjEEE0EUIgUyFVFh/9oADAMBAAIRAxEAPwAeiiUJxbDCJrEWNrYCQ2FhixWIx9A42eVY5p5Tbc4Y00243xnYpiBguGot3xKcCsZmspmEnBsRwcHs11Axm6KuAte2HNNKJEBJBBGMs40Xi0z2VSTu+B5UGki++CXA1WI/jiDxpgJhFrsUNycLqyUytfe44N8N6mHUDbCyame/F98Wg12SkhdMpbzHc+uBmTBTyIxYI6tYkGxvihsaISTWiMlsqA0sCMWGofSVxBsROHqxbod5PnbU0BjmsQm6HvjT0ObLMisrhtXfHPDcbjF1NWz066Y3PPfEMvjqW12PDK12dJnrQ9Ow8pNuDjB59WIxZEsZVOnX7YFfNa0n/HYfLANTI0zFmtc82GOw+PwewzzcloBfcknkm+KWGCmW+KmTG5GcGIxErfBBTESuOOsEli1CxwqlpiZGsMPim2Bnh85xzSZylXRoukr/AJNjiGgg2OL41tsb4nInG22IJ0O+gcDE1JxMRnExHg2BWfRyuhFjh1l2Y6LBv44UCLF0QKm9r4ScVJDwk0zULVJLz6bHFBql16bgnCoVQVbLHY+oOKviJFuEYqD2GILEV9g6ao22N7emAs0qWWgnaNS02ghFva5OF71UiRu17AAk4FzeSSSNVZiIy/m29sSy/pBjwfJoX0yyUz00baTJK+lrMLAEHfb/AED74OdTqtz8sLMyZqanjlUjWkqMLG4uATbb52w+XVUfkQEFdY91/ojC+Fk/R2DPG2Bab4ksfe1xfGwybw9QTpHPUTl1Kg9LZbEc3PcY0JosoEnU+Gp9enTfQOMVn5ii6SFj47e2zAt4er/hzULDeMDVbVuR7DvhSY7c46trpYKboQWCAEBbmwxzvM4NFTJ+S2o20ntg+PneRvkDLiUVoUsmK2XBjJito98bLM4GUxWY8GmPEDHgpgAzHiJjvgzp+2G3h6io56pxXxM8WnYgkAH3OBPIoxsMYtujOdLa9tsUPF5zjoWeeHaAwxvlYMTKN9TEgj6nnGUkymrEhHQP3GJ488Zqx5YpRdBrRFDY84mhIFiAR6Wxai3LbHY2/n/PFgQHC8rHaBzHj0R4JCYkI8dyBRSkV8WCEAc4u6ducWozKDpPPPvhXI5Iuo8laqpWlEypJ+7Gw2PzPbAVVl09NJokQ3vtp4PyOCUd4z+GzJ/pOLGq5za7lrf5hhFKafY740ZXxJNLQ5aZYkRj1ApEgYgg32sCDjE1NdmlU1qmspIrNbzMOOxGo98dIz2hgzCgkSriEi61axNt9Q/4+uKZ6CnpsxoxltLTQxFiPwkVSCObi1z/ALY83zZtTS/4avHinGzmM00gWwzcyyM20RLaDxc8afX7Y13g/NKmaupqKtRlCoUEsZBsoBNiOb4Z+KMthmzdXEUZb4bqNcBtRJsflfbtbAXhDJenXx1bGSNBAWECkgBibbi/YHtiXjzbktlMsUlZ1DKKOnjgZviZGQ7oLWNvfB16K2l5Ch+fOMsDIq6Q5C9xfEbG+2PQlhbdtmVZKWkaCs+B0MFqiHANjtjJzKSxudW/OCpBZSzbgC5+QwBk9QuYUrSJ5rSONvmSP4WxTFFY9WJOTls8aMcd8exQRk2kD88rv9MAVeZCHxLT0OnfQEYe7kEfph10DwBvivssnxoEr4I0qGEK6UIBAtbApiw0aFnNzc4iKZibBWJ9hhlOkBwFhixKLXE+qNtJwzkpJEQEwsoHJPfA5jPpg8k0dxoh8fV2CmQkDEJMwkLklR98W9M+mKHjOs4Rxi/gychb4X8QpmeZVNPPCYE0dRHZNOre3+cj6D57Y1yUqyC8bhvlvjiam/5tNyRxginqpEOqGZwVNjZitseSvLaXR6P4sTspo2Ha/wBMVosbmyOrH0BGOYJnOZogEeY1SgixHWb/AHwUJGzWBEYD4+EWQ9509P8AUOfffvtg/ntLo78NXtnSvh3AuVNvlj4Qn/KftjlkNXVwyXhqpkNv3JGH88Mos/zqAXTNKhlP+Y6v1Bwq/kortD/4+T6Z0Ex+xx50ie2BPCXiHL63L3TOq2OCrhe3UkZUWVTwfS/I+2HgegmUdOtprgfuyA3/AI41Q8qM1aMs/GlF0xLmkbrQSFQt9SDzg2/OvNt7YGq6DMamsjnklokljuE0wFtAIF9yeDt9sPM0p4jRuTKhj1x3v38648AZpGbcXF77Y8/zcilJUaPHhxi7MdnwzGnzdNE8DSrSXA6JUAa/9XN/fBPgqmq2klhelCmGnAHTbUCAwttzj7xa3SrLhitqFrHvfUTfBf8AZtKzo87uRI1KGva/LDb/AN4Xx24tNByK00Omp2VrMpB98fdBvTDeQRytcqL+wxNYI7qdUdvqfpj03mZl9SMvnjmioOp0JZdTiPREhYnUCOAPljL+BK5aGrjyaro6uCeWYkCSPTe4QKPN3vf746D4pnpafKZXZooCWUK6TBTq1X2v327emOOV9dPHVQSU7wlqeCGIOz3u6geYe+3PvjPPPLkUjiXEuzKrzP8Abi175XKJqXp61YWJEZ3J72uDv7Y6zkaCoyqikqYtEzQRmQObEEqCcc1krYq9p62oqaT4yqpVp5IQxB1MSSR9W43x1OhrjNl9OFKNG0SebZgdgNicCGSTsMoJBIpkB/NEPc4pYILgPGPrimlqoqhA6rpAYg6ksdjbggdrH64K+IA4eEL2JXnD2waApKWKQl3e/tq2xU9BTjezEHe4bB82YGNtIMdhubKN/lih6iCYFmIDHkgbH6YZSkLUQb9nxAazCxX1JuMDvTR6z+An3wctU0T/AOKlvTTt+uF8swMjaXa18cpSYGoo5NlsEVPRNUVNOs9T0/w4SSVD27jg9rC+KsupZJmmWqjWC6l43jQKOpyBZfXjGyGV04gMYqap5KYFt2bU+3B7Ee2B8jppq6GWWv8Aih0YqeVPw+kWJS7bA79rjtxjLwXRo5PsyLxTQSFKiMBgxsFa+3Y4MpaaV6lIoQXKFRMyNvGPpe9th88O8+yuqqKv4eFpzRGM1Ij1kupsQxQHi3l2w5yGkljojSVtM8ojVKmFidDLqts3Ab5H2uBiXr/Yp7HRnq+H4/PnaOjMNOyhevuXcgX1MP8AVzYe+Fksj0rBKqNkfVpZedPz9NsbmLLFTMpo2UfBIpaOF5ifMAhH/kH3v29DhB4lypaWqlrYFhihdljZEa+tiurVf05HGFzYlXIpgyyT4/7EjVMEeks1kdbhu3rue3IxZIE6qqSutgbAjm3P6jEREixnp2AK3YW2+XztiUCqUMOyhT5VB3A2It9e/fGSklaNqbbrRZHKL9NGKvpvZbjb1/hjdeF84OY05haQ/FQ+VwR+Yeu9t9x+uMJ0WeGdYImllpoTM4BGy3A1fIahv6nBWTT1aSmekRfioIZJbPcK6rz/AAsbe+2DGLeyWRp6+o0XillfNrKyg/ClX072Nz77Yj4arBkwCImpWiVAD2AI74RVeYVVQY551TrlLNYGx53v9sR8O1qVxhhqnhT4hDG0zKSsbtbfYix9ze2NKUox/XsyJwcql0byv8QzU0MloYnfUVQq7H13tpHscLck8UVReanr0aVo7SdU3vpNhawG+/64vyinqMvleMTQkFQLsrEXF9+Tvxf5euDZqcVtX05QHcKH/CYrcA/w9/kcNHyZfVsEsUb10Ls2zaLNqaOmamAHWViJyNJIvyCNxjOVM8tBFSdNKJR8SZJNMa2dTY6DcX07kf8AGNbT5FTCZwFnqpu8bPqMGrzDn5D1w0gyaExUvUgppTT3lR2pidTab3O++/Y+w5GFeRt2zuMV0YKio4Y4oisEc0kUhDFV1XG++3z5+WCqTxGKCF6GmlVqjqdURkf4V9yCp7dret8auuyWkShkKU9JBH1TP1EiaMhg3c6th7cemOes6gq7MhmkDFvOC1773v8Aff1xOc5JOi2GEJSSZpIs4rRktTXtUxRiCWOLR0QC+oHe/tbAsOc5u9T8KAvXdSyqI0UkDvx+uL4dUmTLRv0JaZ1JcaWXWC24J5Iv2wzHh6ShnfMEpKRJRGFk0ysbqBt5dJvh4yaim5sSckptKInbxBPQhXjgSpjl1XkeQqzMOTp3C8r5RtscQi8XVNW4ieGGlUG7OXJYKN9hbc7euB88r4atokTLo6cqHHURBZwQNxsLEep9cJ6eelggED0mmZZCRMzkhltwEUAW4J3vgrPkTpDenG48ma/+80bKTFC7CRmELAGz6fUAagN/TvhbJnebazpjpAO14pv9sI/2oq6o1ZCq3Mb6b6bn92+45/TA0lbLI5eXM7ueS5dj99OHWeT7ZN+Ol8Hx8URnWkdNWSK4sVtGAP4k4rbxDVaW6VA6XG5mmC2+y4VB6QAW+LmINxvYf+RGLodAZehlqg3uC7nb7DFyFDD+8eZ20hKEKRY9SRpDv3uDjxs3zeSNk68CKeVipmYc/wDdgvJoZXBM0ECJayhVIP8AEnBWb06rRvP8RJBFCpeQxki6gXPG+3ODsFC0PnMp3rKtV76Yo4x6YWeIGqaXKXqKiSepBkCIr1WpVcg2JA223x5NXZTHFJKy1FVopfi7uLBkLheWNwbn0w18S5XAfDlKVj0o06SEDvdGO+Fe0NFbQgyiaBuoJo11Sr5GF2Kntx7bHEaxBFWIxmK6YUUuRZ5CAQbgnje+KilJTwpLLKvRLhVN2kufQe+DJZ6OCSqjWB2kpo+oSXCq3ttv3xDilo1W2j6jkzKaec5bBUSRSIYZiEVVKsQdN29bDg9hgiDI85NVJItQlMgZY2QTG41C2k6QdjvcX7403halOZZHTywU8WoVEcrIXsoWxJtcXJ47Y0c9LTI8/WqUjElVCw0KNWoHyqeefkMNGMUiMpSt7ObV2UnLq/qVdYC8rOra00rqXTwd9vN7YAhy6jkRkWSoZUk1KUjYKBt+YnbtyPTjHSMwqcvavkRldrSSo+ondttVt+Bt/HHPMwzJVzEZcyPHDHPJK7qbhvwbKLEdiT67scI3cqQtUrOhVFQxinaCaKWVgDC7yDSBfn5WOPZZL5jNUCnkkjMehVEPUW9wdxrHYdjzv7Yx6ShSthYBdhawP9W7YmJwv5QRY3svvh/Quw+w1FTVPtJRZPFKSJmJfVESfzRAeY8kWYn5iw2wc3iKnpI2jkoqtmTZQiyDV5LCwt63HsN8LMj8YZRl9ITVUOYxWIaRhM0jNz2AAI9h64HzbxoatfhfD8Hw1NID1KidAZJtt7Br2/rbCesN2Mv70rVRAS5fXU7mnWVzMy6FfULx7jciw3tuL+mMTLUL0qlKiKHRIwSZ4wwYbWGldxuPe1sGS1VU1DJFI/WaUlri11AU24O29z33IxRk0U8uYU9PUFelIT1G/KwAjVtyPeT2wygtnKVbQ1yjMKH4SOKPMEd1j6euWEjbqa/zKTb6++DazxezVdUJFp4vwSEjNQrrI5IKsGHGwOxtzhbNkMMzRM6q+oxWv+axTs43G4vyeMJzllUgkCiM64V6euUX1697ahciynnffE3jQ3NdjTPaaWWglKfjdWVRANVwPwgLXF7XYcY+8B5jTZQK1M1pXnOsaIaeLquoFwSU5Hb774S1kRoGzCcwSQpAU6IVjEzg2v8AOxvh7lXTpa7p9RoqpotfUj1F7AoWubNze2+KR12Tm7jSEeZlGzKsMUZRGmcqpUAgE3tbC59Oo+Rf/iMMZUaqrp/hoZJC8jsqquprXxTJQVms/wDR1P8A9Lf7Ywy5OTo9SDgopMnPmMlP4whyanpoegSmuQgliCur5DC0VHiCfI616yf4KXrRdN5CsAVDqv6H0+dsH1FdVH+0qmoxPIKYlGMSmyt+Hff139cZalBbwdm7Mbt8dT3JPs+PVPIOohKxcjo5Yah9XQjZinmL3HOo/fFJRxkeaTzFpXWlkJjlkLAjSebH9MSrM1pcs8N0VVPEagRwQDQrAEEptf2wFkufP4ky/NKRKGKn1R9JAjEmzhgSdt7emO+hEb1c6ZazUwip2GQLMhhjClGMwFgx3sB2v3xtPGRt4QTvYRH5/hHAdF4Ygjp0NdJeJKQUrmRgqtGG1Wb69/bF3iJ6WPI46eCYSdWWJ0IYkFRcXB9MCmlsMds5/DBJLk1LCi6XExfQTp8u+9u43HzwZE1NV11e6S6hJEqSAnSFAUXIYjfg4rzCdqais69ORtVym50g+/qLYW5DXK2YQxBW0OGS173UDgjEmX6kkdHy9JafI6OGnaVUizSm6nRY3MY1XB7kcXHsMaNaKskqa5ppUiibMIJ439UUL5T8yCPrjFV+ZZlR5C5y1hAGnQyzsFtGLG254OqxvgbO81zKXNs2p3rp5YIMr6sUUTaUDNGpvYc2BO5vfnBvROa/Zjb4laoa6SqEzuXkmN0ZdTPpKi5G9tO25HOMEwlbMmSca9LurtJcC9jbn5j+GDfC08lHlkBpljkaeS76kuY7bXHyxKHL6nMKx2YM2qRG/FXQrdrj6Wwi7B8GuWUzvl8VTKuiLTpD9UMARcEb29vfffEjHN1dOh0VB5r7cnv8tvvi2oikjoKiinjpZFVgYAJLu7FL7WseA/e52HtgdquoqZzHHHp0nSsUpUFdlIO43N7kgkjzA7WxVTYeFoKEWlDqtKLfl0t5T/OwOCKOilr6gQBktpEr9UbdOxO453sBfb/ZckxaSl6SCXQ5bUkR6k3cADe2k7+vfDOCeKGCtqKiYyRyIFUtG2kgnUCzAcbbXvz9ucrFUQut8K5nTUMFdJJEtKR5VZhrQNe19u97X/TA+UPVLmEEOxlCPoZ1JIIjhJPv5mHPoLYeZVm+aZzQ/sWLLaCMNePqT1DKSyadwunc8Hn9MCT5NXeHKaJs1njqZ4IJmkqYJSxLahpBGzfl+gK4CZzRfBmKB43rIjC2pG68I8jHRcMw7D+r4T5xSA0QFKwmVaZRHJEl1JMrE29Nr4ZwTLUmlZzoiJVlsNjGIyL3/e5HG4txzhXLLVR0lM1LMacRwRyN0yAGbW4N+xFz/XZGECqqifLxmbrIzU9LLHZP8QEFRf8ANxz9hbC+geOgzKunMtWFA1TRUoU2BsSLteydvUbYaVdVS1FPU0+ZQvTB5AHekSwI5BYe2FdJmNPRVniRZGidqiBqeMnYM3BK7eoxyrpiu6bRp/Cme+G6FTHFU1EjzuskiPTsWisN1uF8w/5xqm8VeH7m9U/1p5R/+cc2yWgGYRimoofioxOkpLAAqALFWB+YO174ZT+GxHKyPl1OGHIIt/PFv66M7Sk7bE5y+eXxWudQmxXSI42Xc2XTvg/LPDEVNStBYiJ2EjrKbgkcG3tc4hkniqLOM1FJRUjJGqF5JZCASBbYAe5HJwy8XEf3WzKxt+F6/wDcMNr4WK6nJqHN6Geho6tCysplaKzWt+6bbX+pt6YWwdHw02Y01EpFQKd2ErNrJZUJUkcW52xZ/Zh00yGVSQHadm033tZd7Yr8RSwRV9XJUa2jZCjCP81iunb74VvoZHk81ZmX9mclTPLJU1U9Sty3Ng4AAHp8sF+ITF8NlpCm6UkSAstipFgdjv64RpnvweW/D0jfs+nJAS95Gv28x2W59BiBlEWVzVRd5SLuxJuWGx74STGhpg2fU7VM9IAoZkDagoJ5FsB0kENBP5pdU6RvKFBN7abkE9thiHiGtnnpKEQqVapUsVQkm3Yf16Yb5Vl1RLUPIka2tpDMl+Qo3J5/KdgO5wCknHlZLNaqXMcqpKKIKHmIqGTXYWCtYe5Fz/6w9oJBV0pePLYkV4OjM8h1SMoXRpA4AsB37faj4daK0+pJ51kjWR2Nyqk+3B3uMO5ZY6ajMrggFbAWsRfbvb1GBQkpciqiyoUhZqcKV6YWMSX/AAyLnygetx9tsfZ/PLkORPV0tEZDNqVCCoUE2DNa+wvbe1r+mKKjMpZjphtYEEki4Pe3yxJnmzSqdkp6CnZRr6NGojVjwWYE7nfi9h9b4ZRFsytLR1Wb6K3NlBmZl6ULAgFe5O/l3A+Y5w5ASpqPgZg0FSoHTZo20ji4O9r7G+3YH0BlVvLG3w4qDTu7tFISgIc6Tz9rgjvwcHw0kMTpUgCpTUSrKzAyFuW1bHsdv0w1fTr0Cw6qRuu0VnjF1EreYW8xINzpGyLr5uF23xDLbw1UuY1CSdcFUYR7xltPlPBF/MOPbjbF2aKyrJIYJKs6VCxqANLAnS1wdxc3K+g7YABkqZIWqpRDF8OXmh4EhBsC1jxwQLWwtfA39DSz5lLFT1UbJQzTCOIRShDG4KAsbKCdOoW3BNjzgXLPD9NG8CSJULPWKVFXAXZiCLMDfne31wZT00tHUTNQRSxLTxKVEMoXqEFmNybgW2O1jttztdQ5hM9cuuSZ6dUYhumzEsSTpYbeVbg6iDwPXAemHszb19TkfhSkgZm60czMY3U2fe4FjwNzx6XvjUzzZd8PDVPUiGKsihZWY7tq1MAf8x9b+nOFYleVZXqqNqnLxMiTknUCW3Isx1EXA9+/lvhH4poqubLZaaJDJTUKhoXBH+HrYWuNuCLDmwOA9gcaNNmpNPT11TVIgN1aMayQ2mwIB7GwJse/rjDMfjptMbBDu1hfgm/8/wCOHlH4kqqihyunal68UkGirlY22BK3ubDix++Dsr8NSVc881KY9McQQ1LsFRF39ByABc4lN/PpXEqdvon4Tr6zJ5GWnVZp5Ix01ZGJ7XNh8h/HBU+YZRLNJJnuY0KZizEzr0b6T6c+lsK8yziJ5pMv8MzO7aAlRmUjnURffQObG3PfCQ5PlyHTMXkkH5mMhF/oMLLJWpvY8cPK5QWiX9nQNLXTzyxvoeHQpA2B1Kbn02GNPn/iLKhSzUZY1ZcaWjiPl9d2+nbHOq2uqpJBA0zCIKLIuw+wwRT+WlZ1ADC9iO2xxscq0jGkGVfiOeP8CIijiIsY6dbWHu3JxOorlXKhFChbbdzuN2v+uM1XE3XcnnnDKeaRMqTQ1vIBcc2wjHRGsE37NIewuwAS9zuTvbGgoFJysUaKJpm8qxr5uy84S5JTxTQ08sqa3LyAkk9gtv1xuMv8tWtOoAi0A6QOTf8A94Zqzlo8osqRmSWstIV/Ko/KOO/fth9FEdNtIWwtZV9uLfX0+/OKqcDVJflFjKnvuV74Kn8lErJsSxHy/Jx6c4BxXNJT0upgi6judI59tudh68E74SVbtmEyyzIGCXCg+nckcf8APviou0srtISxDMBfsAcXzeWAsuxsP5YNAPdSq2hFYnkhdrfU4jDEXgXXEUdx5lLXN++45xKONGGkjYYvpzYE99QF/a4xxx7TUqxBVWOERRedjq8zWFtAH+UAfyxbQZhJPFUVVXCsDRzOgTRoAUEEHa1uftb3w0y6NJKasEi6hBo6d/3fNb9MA5nGnw1cALaYDbTta4N+PlgtHEI51rY40hSSQTqxLr89Pfue3tiiKKnWMU7pOPhR0kE240rtcH1uOMF0sUYpZF0LYXttxsML6CWSWOoEjswElhc9hpx17BRZU1C0kAaQSl5GsvSAJvbi/bsPvgDqZiS88MEaVUdkmp42/wAVWUbqpBFyjbC23IF8EyTyMKhi3mQsVNuPJH/ufviEErwzyGJipLgk83IVbHHSW6GX9bJUbTSZLVNU5itOlJIFQ1TEyUygWS1h+bzFQQDcar2xXMKWOdDRyMYUgiSFDIWQjSGYKrE2u3YcGxG4vg6tiieJS0Udw1wQoFv6ucLKaR0gjlR2WR73cGx7Yx5cldGrDj5bf0e5XkFPArz56y0cFtQgLqGc3uSQOe2w98LvFPiBc4hNIgeny5TvEDpMtuNdu3Hlvb54WTM1yxJJPJPfGH8QM3xA8x5PfEscnkdLRacFjXJ7HzZhl1ChSF4kHom+FFRnMDzMyh7H/twDllPFPOqypqHpc4PlpoFkZViQAe2K8IRe7YnOctqkf//Z"/>
          <p:cNvSpPr>
            <a:spLocks noChangeAspect="1" noChangeArrowheads="1"/>
          </p:cNvSpPr>
          <p:nvPr/>
        </p:nvSpPr>
        <p:spPr bwMode="auto">
          <a:xfrm>
            <a:off x="77788" y="-593725"/>
            <a:ext cx="1676400" cy="1247775"/>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73734" name="Picture 6" descr="http://www.discoverczech.com/apictures/z_prague/prague/his/oldtownsquare/oldtownsquare_v.jpg"/>
          <p:cNvPicPr>
            <a:picLocks noChangeAspect="1" noChangeArrowheads="1"/>
          </p:cNvPicPr>
          <p:nvPr/>
        </p:nvPicPr>
        <p:blipFill>
          <a:blip r:embed="rId6" cstate="print"/>
          <a:srcRect/>
          <a:stretch>
            <a:fillRect/>
          </a:stretch>
        </p:blipFill>
        <p:spPr bwMode="auto">
          <a:xfrm>
            <a:off x="5786446" y="3571876"/>
            <a:ext cx="2211239" cy="164307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499"/>
                                          </p:stCondLst>
                                        </p:cTn>
                                        <p:tgtEl>
                                          <p:spTgt spid="4">
                                            <p:subSp spid="_x0000_s73730"/>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499"/>
                                          </p:stCondLst>
                                        </p:cTn>
                                        <p:tgtEl>
                                          <p:spTgt spid="8"/>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499"/>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11" grpId="0" animBg="1"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Increasing and Decreasing by Percentages</a:t>
            </a:r>
            <a:endParaRPr lang="en-NZ" sz="3600" dirty="0"/>
          </a:p>
        </p:txBody>
      </p:sp>
      <p:sp>
        <p:nvSpPr>
          <p:cNvPr id="3" name="Content Placeholder 2"/>
          <p:cNvSpPr>
            <a:spLocks noGrp="1"/>
          </p:cNvSpPr>
          <p:nvPr>
            <p:ph idx="1"/>
          </p:nvPr>
        </p:nvSpPr>
        <p:spPr/>
        <p:txBody>
          <a:bodyPr/>
          <a:lstStyle/>
          <a:p>
            <a:pPr>
              <a:buNone/>
            </a:pPr>
            <a:r>
              <a:rPr lang="en-NZ" dirty="0" smtClean="0">
                <a:solidFill>
                  <a:schemeClr val="accent2">
                    <a:lumMod val="75000"/>
                  </a:schemeClr>
                </a:solidFill>
              </a:rPr>
              <a:t>First change the % into a decimal (r)</a:t>
            </a:r>
            <a:endParaRPr lang="en-NZ" dirty="0">
              <a:solidFill>
                <a:schemeClr val="accent2">
                  <a:lumMod val="75000"/>
                </a:schemeClr>
              </a:solidFill>
            </a:endParaRPr>
          </a:p>
        </p:txBody>
      </p:sp>
      <p:grpSp>
        <p:nvGrpSpPr>
          <p:cNvPr id="15" name="Group 14"/>
          <p:cNvGrpSpPr/>
          <p:nvPr/>
        </p:nvGrpSpPr>
        <p:grpSpPr>
          <a:xfrm>
            <a:off x="1000100" y="2714620"/>
            <a:ext cx="1905000" cy="1643066"/>
            <a:chOff x="1000100" y="2714620"/>
            <a:chExt cx="1905000" cy="1643066"/>
          </a:xfrm>
        </p:grpSpPr>
        <p:sp>
          <p:nvSpPr>
            <p:cNvPr id="74754" name="Oval 2"/>
            <p:cNvSpPr>
              <a:spLocks noChangeArrowheads="1"/>
            </p:cNvSpPr>
            <p:nvPr/>
          </p:nvSpPr>
          <p:spPr bwMode="auto">
            <a:xfrm>
              <a:off x="1000100" y="2714620"/>
              <a:ext cx="1905000" cy="1643066"/>
            </a:xfrm>
            <a:prstGeom prst="ellipse">
              <a:avLst/>
            </a:prstGeom>
            <a:solidFill>
              <a:schemeClr val="tx2">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NZ"/>
            </a:p>
          </p:txBody>
        </p:sp>
        <p:sp>
          <p:nvSpPr>
            <p:cNvPr id="74756" name="Rectangle 4"/>
            <p:cNvSpPr>
              <a:spLocks noChangeArrowheads="1"/>
            </p:cNvSpPr>
            <p:nvPr/>
          </p:nvSpPr>
          <p:spPr bwMode="auto">
            <a:xfrm>
              <a:off x="1214414" y="3000372"/>
              <a:ext cx="1571636"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accent5">
                      <a:lumMod val="40000"/>
                      <a:lumOff val="60000"/>
                    </a:schemeClr>
                  </a:solidFill>
                  <a:effectLst/>
                  <a:latin typeface="Comic Sans MS" pitchFamily="66" charset="0"/>
                  <a:ea typeface="Times New Roman" pitchFamily="18" charset="0"/>
                </a:rPr>
                <a:t>Original (old)</a:t>
              </a:r>
              <a:endParaRPr kumimoji="0" lang="en-NZ" sz="2400" b="0" i="0" u="none" strike="noStrike" cap="none" normalizeH="0" baseline="0" dirty="0" smtClean="0">
                <a:ln>
                  <a:noFill/>
                </a:ln>
                <a:solidFill>
                  <a:schemeClr val="accent5">
                    <a:lumMod val="40000"/>
                    <a:lumOff val="60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accent5">
                      <a:lumMod val="40000"/>
                      <a:lumOff val="60000"/>
                    </a:schemeClr>
                  </a:solidFill>
                  <a:effectLst/>
                  <a:latin typeface="Comic Sans MS" pitchFamily="66" charset="0"/>
                  <a:ea typeface="Times New Roman" pitchFamily="18" charset="0"/>
                </a:rPr>
                <a:t>Quantity</a:t>
              </a:r>
              <a:endParaRPr kumimoji="0" lang="en-US" sz="2400" b="0" i="0" u="none" strike="noStrike" cap="none" normalizeH="0" baseline="0" dirty="0" smtClean="0">
                <a:ln>
                  <a:noFill/>
                </a:ln>
                <a:solidFill>
                  <a:schemeClr val="accent5">
                    <a:lumMod val="40000"/>
                    <a:lumOff val="60000"/>
                  </a:schemeClr>
                </a:solidFill>
                <a:effectLst/>
                <a:latin typeface="Arial" pitchFamily="34" charset="0"/>
              </a:endParaRPr>
            </a:p>
          </p:txBody>
        </p:sp>
      </p:grpSp>
      <p:grpSp>
        <p:nvGrpSpPr>
          <p:cNvPr id="16" name="Group 15"/>
          <p:cNvGrpSpPr/>
          <p:nvPr/>
        </p:nvGrpSpPr>
        <p:grpSpPr>
          <a:xfrm>
            <a:off x="5929322" y="2714619"/>
            <a:ext cx="2286016" cy="1847185"/>
            <a:chOff x="5929322" y="2714620"/>
            <a:chExt cx="1905000" cy="1571636"/>
          </a:xfrm>
        </p:grpSpPr>
        <p:sp>
          <p:nvSpPr>
            <p:cNvPr id="74755" name="Oval 3"/>
            <p:cNvSpPr>
              <a:spLocks noChangeArrowheads="1"/>
            </p:cNvSpPr>
            <p:nvPr/>
          </p:nvSpPr>
          <p:spPr bwMode="auto">
            <a:xfrm>
              <a:off x="5929322" y="2714620"/>
              <a:ext cx="1905000" cy="1571636"/>
            </a:xfrm>
            <a:prstGeom prst="ellipse">
              <a:avLst/>
            </a:prstGeom>
            <a:solidFill>
              <a:schemeClr val="accent4">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NZ"/>
            </a:p>
          </p:txBody>
        </p:sp>
        <p:sp>
          <p:nvSpPr>
            <p:cNvPr id="74757" name="Rectangle 5"/>
            <p:cNvSpPr>
              <a:spLocks noChangeArrowheads="1"/>
            </p:cNvSpPr>
            <p:nvPr/>
          </p:nvSpPr>
          <p:spPr bwMode="auto">
            <a:xfrm>
              <a:off x="6167447" y="2775402"/>
              <a:ext cx="1643042" cy="13355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rgbClr val="FFFF00"/>
                  </a:solidFill>
                  <a:effectLst/>
                  <a:latin typeface="Comic Sans MS" pitchFamily="66" charset="0"/>
                  <a:ea typeface="Times New Roman" pitchFamily="18" charset="0"/>
                </a:rPr>
                <a:t>Increased</a:t>
              </a:r>
              <a:r>
                <a:rPr lang="en-US" sz="2400" smtClean="0">
                  <a:solidFill>
                    <a:srgbClr val="FFFF00"/>
                  </a:solidFill>
                  <a:latin typeface="Comic Sans MS" pitchFamily="66" charset="0"/>
                  <a:ea typeface="Times New Roman" pitchFamily="18" charset="0"/>
                </a:rPr>
                <a:t>/decreased</a:t>
              </a:r>
              <a:endParaRPr lang="en-US" sz="2400" dirty="0" smtClean="0">
                <a:solidFill>
                  <a:srgbClr val="FFFF00"/>
                </a:solidFill>
                <a:latin typeface="Comic Sans MS" pitchFamily="66" charset="0"/>
                <a:ea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FF00"/>
                  </a:solidFill>
                  <a:effectLst/>
                  <a:latin typeface="Comic Sans MS" pitchFamily="66" charset="0"/>
                  <a:ea typeface="Times New Roman" pitchFamily="18" charset="0"/>
                </a:rPr>
                <a:t>(New)</a:t>
              </a:r>
              <a:endParaRPr kumimoji="0" lang="en-NZ" sz="2400" b="0" i="0" u="none" strike="noStrike" cap="none" normalizeH="0" baseline="0" dirty="0" smtClean="0">
                <a:ln>
                  <a:noFill/>
                </a:ln>
                <a:solidFill>
                  <a:srgbClr val="FFFF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FF00"/>
                  </a:solidFill>
                  <a:effectLst/>
                  <a:latin typeface="Comic Sans MS" pitchFamily="66" charset="0"/>
                  <a:ea typeface="Times New Roman" pitchFamily="18" charset="0"/>
                </a:rPr>
                <a:t>Quantity</a:t>
              </a:r>
              <a:endParaRPr kumimoji="0" lang="en-US" sz="2400" b="0" i="0" u="none" strike="noStrike" cap="none" normalizeH="0" baseline="0" dirty="0" smtClean="0">
                <a:ln>
                  <a:noFill/>
                </a:ln>
                <a:solidFill>
                  <a:srgbClr val="FFFF00"/>
                </a:solidFill>
                <a:effectLst/>
                <a:latin typeface="Arial" pitchFamily="34" charset="0"/>
              </a:endParaRPr>
            </a:p>
          </p:txBody>
        </p:sp>
      </p:grpSp>
      <p:sp>
        <p:nvSpPr>
          <p:cNvPr id="8" name="Rectangle 7"/>
          <p:cNvSpPr/>
          <p:nvPr/>
        </p:nvSpPr>
        <p:spPr>
          <a:xfrm>
            <a:off x="4286248" y="2500306"/>
            <a:ext cx="428628" cy="461665"/>
          </a:xfrm>
          <a:prstGeom prst="rect">
            <a:avLst/>
          </a:prstGeom>
        </p:spPr>
        <p:txBody>
          <a:bodyPr wrap="square">
            <a:spAutoFit/>
          </a:bodyPr>
          <a:lstStyle/>
          <a:p>
            <a:r>
              <a:rPr lang="en-US" sz="2400" b="1" dirty="0" smtClean="0">
                <a:solidFill>
                  <a:srgbClr val="0070C0"/>
                </a:solidFill>
              </a:rPr>
              <a:t>x</a:t>
            </a:r>
            <a:r>
              <a:rPr lang="en-US" dirty="0" smtClean="0"/>
              <a:t> </a:t>
            </a:r>
            <a:endParaRPr lang="en-NZ" dirty="0"/>
          </a:p>
        </p:txBody>
      </p:sp>
      <p:sp>
        <p:nvSpPr>
          <p:cNvPr id="9" name="Rectangle 8"/>
          <p:cNvSpPr/>
          <p:nvPr/>
        </p:nvSpPr>
        <p:spPr>
          <a:xfrm>
            <a:off x="4357686" y="4357694"/>
            <a:ext cx="352982" cy="461665"/>
          </a:xfrm>
          <a:prstGeom prst="rect">
            <a:avLst/>
          </a:prstGeom>
        </p:spPr>
        <p:txBody>
          <a:bodyPr wrap="none">
            <a:spAutoFit/>
          </a:bodyPr>
          <a:lstStyle/>
          <a:p>
            <a:r>
              <a:rPr lang="en-NZ" sz="2400" b="1" dirty="0" smtClean="0">
                <a:solidFill>
                  <a:srgbClr val="FF0000"/>
                </a:solidFill>
                <a:sym typeface="Symbol"/>
              </a:rPr>
              <a:t></a:t>
            </a:r>
            <a:endParaRPr lang="en-NZ" sz="2400" b="1" dirty="0">
              <a:solidFill>
                <a:srgbClr val="FF0000"/>
              </a:solidFill>
            </a:endParaRPr>
          </a:p>
        </p:txBody>
      </p:sp>
      <p:cxnSp>
        <p:nvCxnSpPr>
          <p:cNvPr id="11" name="Straight Arrow Connector 10"/>
          <p:cNvCxnSpPr/>
          <p:nvPr/>
        </p:nvCxnSpPr>
        <p:spPr>
          <a:xfrm>
            <a:off x="2928926" y="3000372"/>
            <a:ext cx="3000396" cy="1588"/>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3" name="Straight Arrow Connector 12"/>
          <p:cNvCxnSpPr/>
          <p:nvPr/>
        </p:nvCxnSpPr>
        <p:spPr>
          <a:xfrm rot="10800000">
            <a:off x="3000364" y="4214818"/>
            <a:ext cx="285752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4" name="TextBox 13"/>
          <p:cNvSpPr txBox="1"/>
          <p:nvPr/>
        </p:nvSpPr>
        <p:spPr>
          <a:xfrm>
            <a:off x="2071670" y="5143512"/>
            <a:ext cx="5214974" cy="830997"/>
          </a:xfrm>
          <a:prstGeom prst="rect">
            <a:avLst/>
          </a:prstGeom>
          <a:noFill/>
        </p:spPr>
        <p:txBody>
          <a:bodyPr wrap="square" rtlCol="0">
            <a:spAutoFit/>
          </a:bodyPr>
          <a:lstStyle/>
          <a:p>
            <a:r>
              <a:rPr lang="en-NZ" sz="2400" b="1" dirty="0" smtClean="0">
                <a:solidFill>
                  <a:srgbClr val="00B050"/>
                </a:solidFill>
              </a:rPr>
              <a:t>When you increase use (1+r)</a:t>
            </a:r>
          </a:p>
          <a:p>
            <a:r>
              <a:rPr lang="en-NZ" sz="2400" b="1" dirty="0" smtClean="0">
                <a:solidFill>
                  <a:srgbClr val="00B050"/>
                </a:solidFill>
              </a:rPr>
              <a:t>When you decrease use (1-r)</a:t>
            </a:r>
            <a:endParaRPr lang="en-NZ" sz="2400" b="1" dirty="0">
              <a:solidFill>
                <a:srgbClr val="00B050"/>
              </a:solidFill>
            </a:endParaRPr>
          </a:p>
        </p:txBody>
      </p:sp>
      <p:sp>
        <p:nvSpPr>
          <p:cNvPr id="17" name="Rectangle 16"/>
          <p:cNvSpPr/>
          <p:nvPr/>
        </p:nvSpPr>
        <p:spPr>
          <a:xfrm>
            <a:off x="4572000" y="6211669"/>
            <a:ext cx="4572000" cy="646331"/>
          </a:xfrm>
          <a:prstGeom prst="rect">
            <a:avLst/>
          </a:prstGeom>
        </p:spPr>
        <p:txBody>
          <a:bodyPr>
            <a:spAutoFit/>
          </a:bodyPr>
          <a:lstStyle/>
          <a:p>
            <a:r>
              <a:rPr lang="en-NZ" dirty="0" smtClean="0"/>
              <a:t>http://www.nzmaths.co.nz/Numeracy/Animations/flow_diagrams.swf</a:t>
            </a:r>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1" presetClass="entr" presetSubtype="0" fill="hold" nodeType="clickEffect">
                                  <p:stCondLst>
                                    <p:cond delay="0"/>
                                  </p:stCondLst>
                                  <p:childTnLst>
                                    <p:set>
                                      <p:cBhvr>
                                        <p:cTn id="22" dur="1000">
                                          <p:stCondLst>
                                            <p:cond delay="0"/>
                                          </p:stCondLst>
                                        </p:cTn>
                                        <p:tgtEl>
                                          <p:spTgt spid="11"/>
                                        </p:tgtEl>
                                        <p:attrNameLst>
                                          <p:attrName>style.visibility</p:attrName>
                                        </p:attrNameLst>
                                      </p:cBhvr>
                                      <p:to>
                                        <p:strVal val="visible"/>
                                      </p:to>
                                    </p:set>
                                  </p:childTnLst>
                                </p:cTn>
                              </p:par>
                            </p:childTnLst>
                          </p:cTn>
                        </p:par>
                        <p:par>
                          <p:cTn id="23" fill="hold">
                            <p:stCondLst>
                              <p:cond delay="1000"/>
                            </p:stCondLst>
                            <p:childTnLst>
                              <p:par>
                                <p:cTn id="24" presetID="1" presetClass="entr" presetSubtype="0" fill="hold" nodeType="afterEffect">
                                  <p:stCondLst>
                                    <p:cond delay="500"/>
                                  </p:stCondLst>
                                  <p:childTnLst>
                                    <p:set>
                                      <p:cBhvr>
                                        <p:cTn id="25" dur="1" fill="hold">
                                          <p:stCondLst>
                                            <p:cond delay="0"/>
                                          </p:stCondLst>
                                        </p:cTn>
                                        <p:tgtEl>
                                          <p:spTgt spid="11"/>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6"/>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1" presetClass="entr" presetSubtype="0" fill="hold" nodeType="clickEffect">
                                  <p:stCondLst>
                                    <p:cond delay="0"/>
                                  </p:stCondLst>
                                  <p:childTnLst>
                                    <p:set>
                                      <p:cBhvr>
                                        <p:cTn id="33" dur="1000">
                                          <p:stCondLst>
                                            <p:cond delay="0"/>
                                          </p:stCondLst>
                                        </p:cTn>
                                        <p:tgtEl>
                                          <p:spTgt spid="8">
                                            <p:txEl>
                                              <p:pRg st="0" end="0"/>
                                            </p:txEl>
                                          </p:spTgt>
                                        </p:tgtEl>
                                        <p:attrNameLst>
                                          <p:attrName>style.visibility</p:attrName>
                                        </p:attrNameLst>
                                      </p:cBhvr>
                                      <p:to>
                                        <p:strVal val="visible"/>
                                      </p:to>
                                    </p:set>
                                  </p:childTnLst>
                                </p:cTn>
                              </p:par>
                            </p:childTnLst>
                          </p:cTn>
                        </p:par>
                        <p:par>
                          <p:cTn id="34" fill="hold">
                            <p:stCondLst>
                              <p:cond delay="1000"/>
                            </p:stCondLst>
                            <p:childTnLst>
                              <p:par>
                                <p:cTn id="35" presetID="1" presetClass="entr" presetSubtype="0" fill="hold" grpId="0" nodeType="afterEffect">
                                  <p:stCondLst>
                                    <p:cond delay="500"/>
                                  </p:stCondLst>
                                  <p:childTnLst>
                                    <p:set>
                                      <p:cBhvr>
                                        <p:cTn id="3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55" presetClass="entr" presetSubtype="0" fill="hold" nodeType="click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p:cTn id="41" dur="1000" fill="hold"/>
                                        <p:tgtEl>
                                          <p:spTgt spid="16"/>
                                        </p:tgtEl>
                                        <p:attrNameLst>
                                          <p:attrName>ppt_w</p:attrName>
                                        </p:attrNameLst>
                                      </p:cBhvr>
                                      <p:tavLst>
                                        <p:tav tm="0">
                                          <p:val>
                                            <p:strVal val="#ppt_w*0.70"/>
                                          </p:val>
                                        </p:tav>
                                        <p:tav tm="100000">
                                          <p:val>
                                            <p:strVal val="#ppt_w"/>
                                          </p:val>
                                        </p:tav>
                                      </p:tavLst>
                                    </p:anim>
                                    <p:anim calcmode="lin" valueType="num">
                                      <p:cBhvr>
                                        <p:cTn id="42" dur="1000" fill="hold"/>
                                        <p:tgtEl>
                                          <p:spTgt spid="16"/>
                                        </p:tgtEl>
                                        <p:attrNameLst>
                                          <p:attrName>ppt_h</p:attrName>
                                        </p:attrNameLst>
                                      </p:cBhvr>
                                      <p:tavLst>
                                        <p:tav tm="0">
                                          <p:val>
                                            <p:strVal val="#ppt_h"/>
                                          </p:val>
                                        </p:tav>
                                        <p:tav tm="100000">
                                          <p:val>
                                            <p:strVal val="#ppt_h"/>
                                          </p:val>
                                        </p:tav>
                                      </p:tavLst>
                                    </p:anim>
                                    <p:animEffect transition="in" filter="fade">
                                      <p:cBhvr>
                                        <p:cTn id="43" dur="1000"/>
                                        <p:tgtEl>
                                          <p:spTgt spid="16"/>
                                        </p:tgtEl>
                                      </p:cBhvr>
                                    </p:animEffect>
                                  </p:childTnLst>
                                </p:cTn>
                              </p:par>
                            </p:childTnLst>
                          </p:cTn>
                        </p:par>
                      </p:childTnLst>
                    </p:cTn>
                  </p:par>
                  <p:par>
                    <p:cTn id="44" fill="hold">
                      <p:stCondLst>
                        <p:cond delay="indefinite"/>
                      </p:stCondLst>
                      <p:childTnLst>
                        <p:par>
                          <p:cTn id="45" fill="hold">
                            <p:stCondLst>
                              <p:cond delay="0"/>
                            </p:stCondLst>
                            <p:childTnLst>
                              <p:par>
                                <p:cTn id="46" presetID="11" presetClass="entr" presetSubtype="0" fill="hold" nodeType="clickEffect">
                                  <p:stCondLst>
                                    <p:cond delay="0"/>
                                  </p:stCondLst>
                                  <p:childTnLst>
                                    <p:set>
                                      <p:cBhvr>
                                        <p:cTn id="47" dur="1000">
                                          <p:stCondLst>
                                            <p:cond delay="0"/>
                                          </p:stCondLst>
                                        </p:cTn>
                                        <p:tgtEl>
                                          <p:spTgt spid="13"/>
                                        </p:tgtEl>
                                        <p:attrNameLst>
                                          <p:attrName>style.visibility</p:attrName>
                                        </p:attrNameLst>
                                      </p:cBhvr>
                                      <p:to>
                                        <p:strVal val="visible"/>
                                      </p:to>
                                    </p:set>
                                  </p:childTnLst>
                                </p:cTn>
                              </p:par>
                            </p:childTnLst>
                          </p:cTn>
                        </p:par>
                        <p:par>
                          <p:cTn id="48" fill="hold">
                            <p:stCondLst>
                              <p:cond delay="1000"/>
                            </p:stCondLst>
                            <p:childTnLst>
                              <p:par>
                                <p:cTn id="49" presetID="1" presetClass="entr" presetSubtype="0" fill="hold" nodeType="afterEffect">
                                  <p:stCondLst>
                                    <p:cond delay="500"/>
                                  </p:stCondLst>
                                  <p:childTnLst>
                                    <p:set>
                                      <p:cBhvr>
                                        <p:cTn id="50" dur="1" fill="hold">
                                          <p:stCondLst>
                                            <p:cond delay="0"/>
                                          </p:stCondLst>
                                        </p:cTn>
                                        <p:tgtEl>
                                          <p:spTgt spid="1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55" presetClass="entr" presetSubtype="0" fill="hold" nodeType="click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1000" fill="hold"/>
                                        <p:tgtEl>
                                          <p:spTgt spid="15"/>
                                        </p:tgtEl>
                                        <p:attrNameLst>
                                          <p:attrName>ppt_w</p:attrName>
                                        </p:attrNameLst>
                                      </p:cBhvr>
                                      <p:tavLst>
                                        <p:tav tm="0">
                                          <p:val>
                                            <p:strVal val="#ppt_w*0.70"/>
                                          </p:val>
                                        </p:tav>
                                        <p:tav tm="100000">
                                          <p:val>
                                            <p:strVal val="#ppt_w"/>
                                          </p:val>
                                        </p:tav>
                                      </p:tavLst>
                                    </p:anim>
                                    <p:anim calcmode="lin" valueType="num">
                                      <p:cBhvr>
                                        <p:cTn id="56" dur="1000" fill="hold"/>
                                        <p:tgtEl>
                                          <p:spTgt spid="15"/>
                                        </p:tgtEl>
                                        <p:attrNameLst>
                                          <p:attrName>ppt_h</p:attrName>
                                        </p:attrNameLst>
                                      </p:cBhvr>
                                      <p:tavLst>
                                        <p:tav tm="0">
                                          <p:val>
                                            <p:strVal val="#ppt_h"/>
                                          </p:val>
                                        </p:tav>
                                        <p:tav tm="100000">
                                          <p:val>
                                            <p:strVal val="#ppt_h"/>
                                          </p:val>
                                        </p:tav>
                                      </p:tavLst>
                                    </p:anim>
                                    <p:animEffect transition="in" filter="fade">
                                      <p:cBhvr>
                                        <p:cTn id="57" dur="1000"/>
                                        <p:tgtEl>
                                          <p:spTgt spid="15"/>
                                        </p:tgtEl>
                                      </p:cBhvr>
                                    </p:animEffect>
                                  </p:childTnLst>
                                </p:cTn>
                              </p:par>
                            </p:childTnLst>
                          </p:cTn>
                        </p:par>
                      </p:childTnLst>
                    </p:cTn>
                  </p:par>
                  <p:par>
                    <p:cTn id="58" fill="hold">
                      <p:stCondLst>
                        <p:cond delay="indefinite"/>
                      </p:stCondLst>
                      <p:childTnLst>
                        <p:par>
                          <p:cTn id="59" fill="hold">
                            <p:stCondLst>
                              <p:cond delay="0"/>
                            </p:stCondLst>
                            <p:childTnLst>
                              <p:par>
                                <p:cTn id="60" presetID="11" presetClass="entr" presetSubtype="0" fill="hold" grpId="0" nodeType="clickEffect">
                                  <p:stCondLst>
                                    <p:cond delay="0"/>
                                  </p:stCondLst>
                                  <p:childTnLst>
                                    <p:set>
                                      <p:cBhvr>
                                        <p:cTn id="61" dur="1000">
                                          <p:stCondLst>
                                            <p:cond delay="0"/>
                                          </p:stCondLst>
                                        </p:cTn>
                                        <p:tgtEl>
                                          <p:spTgt spid="9"/>
                                        </p:tgtEl>
                                        <p:attrNameLst>
                                          <p:attrName>style.visibility</p:attrName>
                                        </p:attrNameLst>
                                      </p:cBhvr>
                                      <p:to>
                                        <p:strVal val="visible"/>
                                      </p:to>
                                    </p:set>
                                  </p:childTnLst>
                                </p:cTn>
                              </p:par>
                            </p:childTnLst>
                          </p:cTn>
                        </p:par>
                        <p:par>
                          <p:cTn id="62" fill="hold">
                            <p:stCondLst>
                              <p:cond delay="1000"/>
                            </p:stCondLst>
                            <p:childTnLst>
                              <p:par>
                                <p:cTn id="63" presetID="1" presetClass="entr" presetSubtype="0" fill="hold" grpId="1" nodeType="afterEffect">
                                  <p:stCondLst>
                                    <p:cond delay="500"/>
                                  </p:stCondLst>
                                  <p:childTnLst>
                                    <p:set>
                                      <p:cBhvr>
                                        <p:cTn id="6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allAtOnce"/>
      <p:bldP spid="9" grpId="0"/>
      <p:bldP spid="9" grpId="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Examples:</a:t>
            </a:r>
            <a:endParaRPr lang="en-NZ" dirty="0"/>
          </a:p>
        </p:txBody>
      </p:sp>
      <p:sp>
        <p:nvSpPr>
          <p:cNvPr id="3" name="Content Placeholder 2"/>
          <p:cNvSpPr>
            <a:spLocks noGrp="1"/>
          </p:cNvSpPr>
          <p:nvPr>
            <p:ph idx="1"/>
          </p:nvPr>
        </p:nvSpPr>
        <p:spPr>
          <a:xfrm>
            <a:off x="457200" y="1285860"/>
            <a:ext cx="8229600" cy="5357850"/>
          </a:xfrm>
        </p:spPr>
        <p:txBody>
          <a:bodyPr>
            <a:normAutofit/>
          </a:bodyPr>
          <a:lstStyle/>
          <a:p>
            <a:pPr marL="514350" indent="-514350">
              <a:buFont typeface="+mj-lt"/>
              <a:buAutoNum type="arabicPeriod"/>
            </a:pPr>
            <a:r>
              <a:rPr lang="en-NZ" sz="2400" dirty="0" smtClean="0">
                <a:solidFill>
                  <a:srgbClr val="00B050"/>
                </a:solidFill>
              </a:rPr>
              <a:t>The price of a computer currently selling for $2500 increases by 5%.  Calculate the new selling price</a:t>
            </a:r>
            <a:r>
              <a:rPr lang="en-NZ" sz="2400" dirty="0" smtClean="0">
                <a:solidFill>
                  <a:schemeClr val="accent2">
                    <a:lumMod val="75000"/>
                  </a:schemeClr>
                </a:solidFill>
              </a:rPr>
              <a:t>.</a:t>
            </a:r>
          </a:p>
          <a:p>
            <a:pPr marL="514350" indent="-514350">
              <a:buFont typeface="+mj-lt"/>
              <a:buAutoNum type="arabicPeriod"/>
            </a:pPr>
            <a:endParaRPr lang="en-NZ" sz="2400" dirty="0" smtClean="0"/>
          </a:p>
          <a:p>
            <a:pPr marL="514350" indent="-514350">
              <a:buNone/>
            </a:pPr>
            <a:r>
              <a:rPr lang="en-NZ" sz="2400" dirty="0" smtClean="0">
                <a:solidFill>
                  <a:schemeClr val="accent1">
                    <a:lumMod val="75000"/>
                  </a:schemeClr>
                </a:solidFill>
              </a:rPr>
              <a:t>5% becomes 0.05</a:t>
            </a:r>
            <a:r>
              <a:rPr lang="en-NZ" sz="2400" dirty="0" smtClean="0"/>
              <a:t>		</a:t>
            </a:r>
            <a:r>
              <a:rPr lang="en-NZ" sz="2400" dirty="0" smtClean="0">
                <a:solidFill>
                  <a:srgbClr val="00B050"/>
                </a:solidFill>
              </a:rPr>
              <a:t>Increase so add 1, use 1.05</a:t>
            </a:r>
          </a:p>
          <a:p>
            <a:pPr marL="514350" indent="-514350" algn="ctr">
              <a:buNone/>
            </a:pPr>
            <a:r>
              <a:rPr lang="en-NZ" sz="2400" dirty="0" smtClean="0">
                <a:solidFill>
                  <a:schemeClr val="accent1">
                    <a:lumMod val="75000"/>
                  </a:schemeClr>
                </a:solidFill>
              </a:rPr>
              <a:t>Old to new so </a:t>
            </a:r>
            <a:r>
              <a:rPr lang="en-NZ" sz="2400" b="1" i="1" dirty="0" smtClean="0">
                <a:solidFill>
                  <a:srgbClr val="C00000"/>
                </a:solidFill>
              </a:rPr>
              <a:t>multiply</a:t>
            </a:r>
          </a:p>
          <a:p>
            <a:pPr marL="514350" indent="-514350" algn="ctr">
              <a:buNone/>
            </a:pPr>
            <a:r>
              <a:rPr lang="en-NZ" sz="2400" dirty="0" smtClean="0">
                <a:solidFill>
                  <a:schemeClr val="accent1">
                    <a:lumMod val="75000"/>
                  </a:schemeClr>
                </a:solidFill>
              </a:rPr>
              <a:t>2500 x 1.05 = $2625</a:t>
            </a:r>
          </a:p>
          <a:p>
            <a:pPr marL="514350" indent="-514350">
              <a:buFont typeface="+mj-lt"/>
              <a:buAutoNum type="arabicPeriod" startAt="2"/>
            </a:pPr>
            <a:r>
              <a:rPr lang="en-US" sz="2400" dirty="0" smtClean="0">
                <a:solidFill>
                  <a:srgbClr val="00B050"/>
                </a:solidFill>
              </a:rPr>
              <a:t>Coca Cola reduced the caffeine content of their coke drink by 10%.  They now contain 80g/L of caffeine.  How much did they contain before the reduction?</a:t>
            </a:r>
          </a:p>
          <a:p>
            <a:pPr marL="514350" indent="-514350">
              <a:buNone/>
            </a:pPr>
            <a:r>
              <a:rPr lang="en-US" sz="2400" dirty="0" smtClean="0">
                <a:solidFill>
                  <a:srgbClr val="0070C0"/>
                </a:solidFill>
              </a:rPr>
              <a:t>10 % becomes 0.1		Decrease so subtract, 1- 0.1 = 0.9</a:t>
            </a:r>
            <a:endParaRPr lang="en-NZ" sz="2400" dirty="0" smtClean="0">
              <a:solidFill>
                <a:srgbClr val="C00000"/>
              </a:solidFill>
            </a:endParaRPr>
          </a:p>
          <a:p>
            <a:pPr marL="514350" indent="-514350" algn="ctr">
              <a:buNone/>
            </a:pPr>
            <a:r>
              <a:rPr lang="en-NZ" sz="2400" dirty="0" smtClean="0">
                <a:solidFill>
                  <a:srgbClr val="0070C0"/>
                </a:solidFill>
              </a:rPr>
              <a:t>New back to old so</a:t>
            </a:r>
            <a:r>
              <a:rPr lang="en-NZ" sz="2400" dirty="0" smtClean="0">
                <a:solidFill>
                  <a:srgbClr val="C00000"/>
                </a:solidFill>
              </a:rPr>
              <a:t> </a:t>
            </a:r>
            <a:r>
              <a:rPr lang="en-NZ" sz="2400" b="1" i="1" dirty="0" smtClean="0">
                <a:solidFill>
                  <a:srgbClr val="C00000"/>
                </a:solidFill>
              </a:rPr>
              <a:t>divide</a:t>
            </a:r>
          </a:p>
          <a:p>
            <a:pPr marL="514350" indent="-514350" algn="ctr">
              <a:buNone/>
            </a:pPr>
            <a:r>
              <a:rPr lang="en-NZ" sz="2400" dirty="0" smtClean="0">
                <a:solidFill>
                  <a:srgbClr val="0070C0"/>
                </a:solidFill>
              </a:rPr>
              <a:t>80 ÷ 0.9 = 88.89 (2dp)	</a:t>
            </a:r>
          </a:p>
          <a:p>
            <a:pPr marL="514350" indent="-514350">
              <a:buFont typeface="+mj-lt"/>
              <a:buAutoNum type="arabicPeriod" startAt="2"/>
            </a:pPr>
            <a:endParaRPr lang="en-NZ" dirty="0"/>
          </a:p>
        </p:txBody>
      </p:sp>
      <p:sp>
        <p:nvSpPr>
          <p:cNvPr id="4" name="Rectangle 3"/>
          <p:cNvSpPr/>
          <p:nvPr/>
        </p:nvSpPr>
        <p:spPr>
          <a:xfrm>
            <a:off x="2143108" y="2571744"/>
            <a:ext cx="714380"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Rectangle 4"/>
          <p:cNvSpPr/>
          <p:nvPr/>
        </p:nvSpPr>
        <p:spPr>
          <a:xfrm>
            <a:off x="4214810" y="2571744"/>
            <a:ext cx="2357454"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Rectangle 5"/>
          <p:cNvSpPr/>
          <p:nvPr/>
        </p:nvSpPr>
        <p:spPr>
          <a:xfrm>
            <a:off x="6500826" y="2571744"/>
            <a:ext cx="2357454"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 name="Rectangle 6"/>
          <p:cNvSpPr/>
          <p:nvPr/>
        </p:nvSpPr>
        <p:spPr>
          <a:xfrm>
            <a:off x="4714876" y="3500438"/>
            <a:ext cx="2357454"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11" name="Group 10"/>
          <p:cNvGrpSpPr/>
          <p:nvPr/>
        </p:nvGrpSpPr>
        <p:grpSpPr>
          <a:xfrm>
            <a:off x="3000364" y="2071678"/>
            <a:ext cx="3214710" cy="428628"/>
            <a:chOff x="4714876" y="2000240"/>
            <a:chExt cx="3214710" cy="428628"/>
          </a:xfrm>
        </p:grpSpPr>
        <p:sp>
          <p:nvSpPr>
            <p:cNvPr id="8" name="TextBox 7"/>
            <p:cNvSpPr txBox="1"/>
            <p:nvPr/>
          </p:nvSpPr>
          <p:spPr>
            <a:xfrm>
              <a:off x="5857884" y="2000240"/>
              <a:ext cx="2071702" cy="369332"/>
            </a:xfrm>
            <a:prstGeom prst="rect">
              <a:avLst/>
            </a:prstGeom>
            <a:noFill/>
          </p:spPr>
          <p:txBody>
            <a:bodyPr wrap="square" rtlCol="0">
              <a:spAutoFit/>
            </a:bodyPr>
            <a:lstStyle/>
            <a:p>
              <a:r>
                <a:rPr lang="en-NZ" dirty="0" smtClean="0">
                  <a:solidFill>
                    <a:srgbClr val="FF0000"/>
                  </a:solidFill>
                </a:rPr>
                <a:t>5 ÷100 = 0.05</a:t>
              </a:r>
              <a:endParaRPr lang="en-NZ" dirty="0">
                <a:solidFill>
                  <a:srgbClr val="FF0000"/>
                </a:solidFill>
              </a:endParaRPr>
            </a:p>
          </p:txBody>
        </p:sp>
        <p:cxnSp>
          <p:nvCxnSpPr>
            <p:cNvPr id="10" name="Straight Arrow Connector 9"/>
            <p:cNvCxnSpPr/>
            <p:nvPr/>
          </p:nvCxnSpPr>
          <p:spPr>
            <a:xfrm rot="10800000" flipV="1">
              <a:off x="4714876" y="2214554"/>
              <a:ext cx="1071570" cy="214314"/>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grpSp>
      <p:sp>
        <p:nvSpPr>
          <p:cNvPr id="12" name="Rectangle 11"/>
          <p:cNvSpPr/>
          <p:nvPr/>
        </p:nvSpPr>
        <p:spPr>
          <a:xfrm>
            <a:off x="2357422" y="5072074"/>
            <a:ext cx="500066"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3" name="Rectangle 12"/>
          <p:cNvSpPr/>
          <p:nvPr/>
        </p:nvSpPr>
        <p:spPr>
          <a:xfrm flipV="1">
            <a:off x="3929058" y="5000636"/>
            <a:ext cx="2928958"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 name="Rectangle 13"/>
          <p:cNvSpPr/>
          <p:nvPr/>
        </p:nvSpPr>
        <p:spPr>
          <a:xfrm>
            <a:off x="6858016" y="5072074"/>
            <a:ext cx="785818"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5" name="Rectangle 14"/>
          <p:cNvSpPr/>
          <p:nvPr/>
        </p:nvSpPr>
        <p:spPr>
          <a:xfrm>
            <a:off x="7643834" y="5072074"/>
            <a:ext cx="714380"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6" name="Rectangle 15"/>
          <p:cNvSpPr/>
          <p:nvPr/>
        </p:nvSpPr>
        <p:spPr>
          <a:xfrm>
            <a:off x="4143372" y="5929330"/>
            <a:ext cx="1857388" cy="5715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82946" name="Picture 2" descr="http://t0.gstatic.com/images?q=tbn:ANd9GcTwaOcfRODnv7Ev7VF8sWRADNPePLouYU-3fwSsh8DzW3V8Xu7uDg"/>
          <p:cNvPicPr>
            <a:picLocks noChangeAspect="1" noChangeArrowheads="1"/>
          </p:cNvPicPr>
          <p:nvPr/>
        </p:nvPicPr>
        <p:blipFill>
          <a:blip r:embed="rId2" cstate="print"/>
          <a:srcRect/>
          <a:stretch>
            <a:fillRect/>
          </a:stretch>
        </p:blipFill>
        <p:spPr bwMode="auto">
          <a:xfrm>
            <a:off x="7560335" y="0"/>
            <a:ext cx="1213496" cy="1285860"/>
          </a:xfrm>
          <a:prstGeom prst="rect">
            <a:avLst/>
          </a:prstGeom>
          <a:noFill/>
        </p:spPr>
      </p:pic>
      <p:pic>
        <p:nvPicPr>
          <p:cNvPr id="82948" name="Picture 4" descr="http://t0.gstatic.com/images?q=tbn:ANd9GcT_xe2UE8vr4D2i4MDaLPHRy-z27GjIdpjo8_G8XYiqbxa4g1LgtQ"/>
          <p:cNvPicPr>
            <a:picLocks noChangeAspect="1" noChangeArrowheads="1"/>
          </p:cNvPicPr>
          <p:nvPr/>
        </p:nvPicPr>
        <p:blipFill>
          <a:blip r:embed="rId3" cstate="print"/>
          <a:srcRect/>
          <a:stretch>
            <a:fillRect/>
          </a:stretch>
        </p:blipFill>
        <p:spPr bwMode="auto">
          <a:xfrm>
            <a:off x="8358214" y="4572008"/>
            <a:ext cx="785786" cy="141629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0" nodeType="clickEffect">
                                  <p:stCondLst>
                                    <p:cond delay="0"/>
                                  </p:stCondLst>
                                  <p:childTnLst>
                                    <p:set>
                                      <p:cBhvr>
                                        <p:cTn id="50" dur="1" fill="hold">
                                          <p:stCondLst>
                                            <p:cond delay="0"/>
                                          </p:stCondLst>
                                        </p:cTn>
                                        <p:tgtEl>
                                          <p:spTgt spid="12"/>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0" nodeType="clickEffect">
                                  <p:stCondLst>
                                    <p:cond delay="0"/>
                                  </p:stCondLst>
                                  <p:childTnLst>
                                    <p:set>
                                      <p:cBhvr>
                                        <p:cTn id="54" dur="1" fill="hold">
                                          <p:stCondLst>
                                            <p:cond delay="0"/>
                                          </p:stCondLst>
                                        </p:cTn>
                                        <p:tgtEl>
                                          <p:spTgt spid="13"/>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0" nodeType="clickEffect">
                                  <p:stCondLst>
                                    <p:cond delay="0"/>
                                  </p:stCondLst>
                                  <p:childTnLst>
                                    <p:set>
                                      <p:cBhvr>
                                        <p:cTn id="58" dur="1" fill="hold">
                                          <p:stCondLst>
                                            <p:cond delay="0"/>
                                          </p:stCondLst>
                                        </p:cTn>
                                        <p:tgtEl>
                                          <p:spTgt spid="14"/>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0" nodeType="clickEffect">
                                  <p:stCondLst>
                                    <p:cond delay="0"/>
                                  </p:stCondLst>
                                  <p:childTnLst>
                                    <p:set>
                                      <p:cBhvr>
                                        <p:cTn id="62" dur="1" fill="hold">
                                          <p:stCondLst>
                                            <p:cond delay="0"/>
                                          </p:stCondLst>
                                        </p:cTn>
                                        <p:tgtEl>
                                          <p:spTgt spid="15"/>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xit" presetSubtype="0" fill="hold" grpId="0" nodeType="clickEffect">
                                  <p:stCondLst>
                                    <p:cond delay="0"/>
                                  </p:stCondLst>
                                  <p:childTnLst>
                                    <p:set>
                                      <p:cBhvr>
                                        <p:cTn id="74"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2" grpId="0" animBg="1"/>
      <p:bldP spid="13" grpId="0" animBg="1"/>
      <p:bldP spid="14" grpId="0" animBg="1"/>
      <p:bldP spid="15" grpId="0" animBg="1"/>
      <p:bldP spid="1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728"/>
            <a:ext cx="8229600" cy="6357982"/>
          </a:xfrm>
        </p:spPr>
        <p:txBody>
          <a:bodyPr/>
          <a:lstStyle/>
          <a:p>
            <a:pPr marL="514350" indent="-514350">
              <a:buFont typeface="+mj-lt"/>
              <a:buAutoNum type="arabicPeriod" startAt="3"/>
            </a:pPr>
            <a:r>
              <a:rPr lang="en-US" sz="2400" dirty="0" smtClean="0">
                <a:solidFill>
                  <a:srgbClr val="00B050"/>
                </a:solidFill>
              </a:rPr>
              <a:t>A car depreciates 15% over a year.  It was worth $15000 at the start of the year.  What was it worth at the end of the year?</a:t>
            </a:r>
          </a:p>
          <a:p>
            <a:pPr marL="514350" indent="-514350">
              <a:buNone/>
            </a:pPr>
            <a:r>
              <a:rPr lang="en-US" sz="2400" dirty="0" smtClean="0">
                <a:solidFill>
                  <a:srgbClr val="0070C0"/>
                </a:solidFill>
              </a:rPr>
              <a:t>15% = 0.15		decrease so subtract,	1- 0.15 = 0.85</a:t>
            </a:r>
          </a:p>
          <a:p>
            <a:pPr marL="514350" indent="-514350" algn="ctr">
              <a:buNone/>
            </a:pPr>
            <a:r>
              <a:rPr lang="en-US" sz="2400" dirty="0" smtClean="0">
                <a:solidFill>
                  <a:srgbClr val="0070C0"/>
                </a:solidFill>
              </a:rPr>
              <a:t>Old to new so multiply</a:t>
            </a:r>
          </a:p>
          <a:p>
            <a:pPr marL="514350" indent="-514350" algn="ctr">
              <a:buNone/>
            </a:pPr>
            <a:r>
              <a:rPr lang="en-US" sz="2400" dirty="0" smtClean="0">
                <a:solidFill>
                  <a:srgbClr val="0070C0"/>
                </a:solidFill>
              </a:rPr>
              <a:t>15000 x 0.85 = $12750</a:t>
            </a:r>
            <a:endParaRPr lang="en-NZ" sz="2400" dirty="0" smtClean="0">
              <a:solidFill>
                <a:srgbClr val="00B050"/>
              </a:solidFill>
            </a:endParaRPr>
          </a:p>
          <a:p>
            <a:pPr marL="514350" indent="-514350">
              <a:buFont typeface="+mj-lt"/>
              <a:buAutoNum type="arabicPeriod" startAt="4"/>
            </a:pPr>
            <a:r>
              <a:rPr lang="en-US" sz="2400" dirty="0" smtClean="0">
                <a:solidFill>
                  <a:srgbClr val="00B050"/>
                </a:solidFill>
              </a:rPr>
              <a:t>House prices have risen 21% over the last 3 years.  The market value of a house today is $170000.  What was the value of the house 3 years ago? </a:t>
            </a:r>
          </a:p>
          <a:p>
            <a:pPr marL="514350" indent="-514350">
              <a:buNone/>
            </a:pPr>
            <a:r>
              <a:rPr lang="en-NZ" sz="2400" dirty="0" smtClean="0">
                <a:solidFill>
                  <a:srgbClr val="0070C0"/>
                </a:solidFill>
              </a:rPr>
              <a:t>21% = 0.21		increase so add, 	use 1.21</a:t>
            </a:r>
          </a:p>
          <a:p>
            <a:pPr marL="514350" indent="-514350" algn="ctr">
              <a:buNone/>
            </a:pPr>
            <a:r>
              <a:rPr lang="en-NZ" sz="2400" dirty="0" smtClean="0">
                <a:solidFill>
                  <a:srgbClr val="0070C0"/>
                </a:solidFill>
              </a:rPr>
              <a:t>	new back to old so divide</a:t>
            </a:r>
          </a:p>
          <a:p>
            <a:pPr marL="514350" indent="-514350" algn="ctr">
              <a:buNone/>
            </a:pPr>
            <a:r>
              <a:rPr lang="en-NZ" sz="2400" dirty="0" smtClean="0">
                <a:solidFill>
                  <a:srgbClr val="0070C0"/>
                </a:solidFill>
              </a:rPr>
              <a:t>170000 ÷1.21 = $140495.87 (2dp)</a:t>
            </a:r>
          </a:p>
          <a:p>
            <a:endParaRPr lang="en-NZ" dirty="0"/>
          </a:p>
        </p:txBody>
      </p:sp>
      <p:sp>
        <p:nvSpPr>
          <p:cNvPr id="4" name="TextBox 3"/>
          <p:cNvSpPr txBox="1"/>
          <p:nvPr/>
        </p:nvSpPr>
        <p:spPr>
          <a:xfrm>
            <a:off x="2786050" y="5572140"/>
            <a:ext cx="3786214" cy="461665"/>
          </a:xfrm>
          <a:prstGeom prst="rect">
            <a:avLst/>
          </a:prstGeom>
          <a:noFill/>
          <a:ln w="12700" cmpd="dbl">
            <a:solidFill>
              <a:srgbClr val="FF0000"/>
            </a:solidFill>
          </a:ln>
        </p:spPr>
        <p:txBody>
          <a:bodyPr wrap="square" rtlCol="0">
            <a:spAutoFit/>
          </a:bodyPr>
          <a:lstStyle/>
          <a:p>
            <a:r>
              <a:rPr lang="en-NZ" sz="2400" dirty="0" smtClean="0"/>
              <a:t>Gamma p353   Ex 24.04</a:t>
            </a:r>
            <a:endParaRPr lang="en-NZ" sz="2400" dirty="0"/>
          </a:p>
        </p:txBody>
      </p:sp>
      <p:sp>
        <p:nvSpPr>
          <p:cNvPr id="5" name="Rectangle 4"/>
          <p:cNvSpPr/>
          <p:nvPr/>
        </p:nvSpPr>
        <p:spPr>
          <a:xfrm>
            <a:off x="571472" y="1500174"/>
            <a:ext cx="1571636"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Rectangle 5"/>
          <p:cNvSpPr/>
          <p:nvPr/>
        </p:nvSpPr>
        <p:spPr>
          <a:xfrm>
            <a:off x="3071802" y="1428736"/>
            <a:ext cx="2857520"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 name="Rectangle 6"/>
          <p:cNvSpPr/>
          <p:nvPr/>
        </p:nvSpPr>
        <p:spPr>
          <a:xfrm>
            <a:off x="6000760" y="1571612"/>
            <a:ext cx="2714644"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Rectangle 7"/>
          <p:cNvSpPr/>
          <p:nvPr/>
        </p:nvSpPr>
        <p:spPr>
          <a:xfrm>
            <a:off x="4786314" y="2285992"/>
            <a:ext cx="1571636"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Rectangle 8"/>
          <p:cNvSpPr/>
          <p:nvPr/>
        </p:nvSpPr>
        <p:spPr>
          <a:xfrm>
            <a:off x="1142976" y="3929066"/>
            <a:ext cx="1571636"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 name="Rectangle 9"/>
          <p:cNvSpPr/>
          <p:nvPr/>
        </p:nvSpPr>
        <p:spPr>
          <a:xfrm>
            <a:off x="3000364" y="4000504"/>
            <a:ext cx="2286016"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Rectangle 10"/>
          <p:cNvSpPr/>
          <p:nvPr/>
        </p:nvSpPr>
        <p:spPr>
          <a:xfrm>
            <a:off x="5857884" y="3929066"/>
            <a:ext cx="1571636"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 name="Rectangle 11"/>
          <p:cNvSpPr/>
          <p:nvPr/>
        </p:nvSpPr>
        <p:spPr>
          <a:xfrm>
            <a:off x="2428860" y="4857760"/>
            <a:ext cx="1785950"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3" name="Rectangle 12"/>
          <p:cNvSpPr/>
          <p:nvPr/>
        </p:nvSpPr>
        <p:spPr>
          <a:xfrm>
            <a:off x="4214810" y="4857760"/>
            <a:ext cx="2643206" cy="5715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 name="Action Button: Home 13">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81922" name="Picture 2" descr="http://t2.gstatic.com/images?q=tbn:ANd9GcTVTJ0G85etqM-EQHc2hnPdMVGG2Ijlaftq7a-vBeo7UVsPMTtU"/>
          <p:cNvPicPr>
            <a:picLocks noChangeAspect="1" noChangeArrowheads="1"/>
          </p:cNvPicPr>
          <p:nvPr/>
        </p:nvPicPr>
        <p:blipFill>
          <a:blip r:embed="rId3" cstate="print"/>
          <a:srcRect/>
          <a:stretch>
            <a:fillRect/>
          </a:stretch>
        </p:blipFill>
        <p:spPr bwMode="auto">
          <a:xfrm>
            <a:off x="7429520" y="1928802"/>
            <a:ext cx="1428760" cy="890460"/>
          </a:xfrm>
          <a:prstGeom prst="rect">
            <a:avLst/>
          </a:prstGeom>
          <a:noFill/>
        </p:spPr>
      </p:pic>
      <p:pic>
        <p:nvPicPr>
          <p:cNvPr id="81924" name="Picture 4" descr="http://t2.gstatic.com/images?q=tbn:ANd9GcRb_t2wwBYQmFhbav8hyOdIauZkAY1uGAhRMefEhEw0K9VL8JseHA"/>
          <p:cNvPicPr>
            <a:picLocks noChangeAspect="1" noChangeArrowheads="1"/>
          </p:cNvPicPr>
          <p:nvPr/>
        </p:nvPicPr>
        <p:blipFill>
          <a:blip r:embed="rId4" cstate="print"/>
          <a:srcRect/>
          <a:stretch>
            <a:fillRect/>
          </a:stretch>
        </p:blipFill>
        <p:spPr bwMode="auto">
          <a:xfrm>
            <a:off x="214282" y="4929198"/>
            <a:ext cx="1710050" cy="150971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0" nodeType="clickEffect">
                                  <p:stCondLst>
                                    <p:cond delay="0"/>
                                  </p:stCondLst>
                                  <p:childTnLst>
                                    <p:set>
                                      <p:cBhvr>
                                        <p:cTn id="58" dur="1" fill="hold">
                                          <p:stCondLst>
                                            <p:cond delay="0"/>
                                          </p:stCondLst>
                                        </p:cTn>
                                        <p:tgtEl>
                                          <p:spTgt spid="13"/>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Goods and Services Tax (GST)</a:t>
            </a:r>
            <a:endParaRPr lang="en-NZ" sz="3600" dirty="0"/>
          </a:p>
        </p:txBody>
      </p:sp>
      <p:sp>
        <p:nvSpPr>
          <p:cNvPr id="3" name="Content Placeholder 2"/>
          <p:cNvSpPr>
            <a:spLocks noGrp="1"/>
          </p:cNvSpPr>
          <p:nvPr>
            <p:ph idx="1"/>
          </p:nvPr>
        </p:nvSpPr>
        <p:spPr/>
        <p:txBody>
          <a:bodyPr/>
          <a:lstStyle/>
          <a:p>
            <a:r>
              <a:rPr lang="en-US" dirty="0" smtClean="0">
                <a:solidFill>
                  <a:srgbClr val="0070C0"/>
                </a:solidFill>
              </a:rPr>
              <a:t>GST is a tax on spending (15% or 0.15)</a:t>
            </a:r>
            <a:endParaRPr lang="en-NZ" dirty="0">
              <a:solidFill>
                <a:srgbClr val="0070C0"/>
              </a:solidFill>
            </a:endParaRPr>
          </a:p>
        </p:txBody>
      </p:sp>
      <p:grpSp>
        <p:nvGrpSpPr>
          <p:cNvPr id="7" name="Group 6"/>
          <p:cNvGrpSpPr/>
          <p:nvPr/>
        </p:nvGrpSpPr>
        <p:grpSpPr>
          <a:xfrm>
            <a:off x="5929322" y="2714620"/>
            <a:ext cx="2143140" cy="1928826"/>
            <a:chOff x="5929322" y="2714620"/>
            <a:chExt cx="1905000" cy="1641098"/>
          </a:xfrm>
        </p:grpSpPr>
        <p:sp>
          <p:nvSpPr>
            <p:cNvPr id="8" name="Oval 3"/>
            <p:cNvSpPr>
              <a:spLocks noChangeArrowheads="1"/>
            </p:cNvSpPr>
            <p:nvPr/>
          </p:nvSpPr>
          <p:spPr bwMode="auto">
            <a:xfrm>
              <a:off x="5929322" y="2714620"/>
              <a:ext cx="1905000" cy="1571636"/>
            </a:xfrm>
            <a:prstGeom prst="ellipse">
              <a:avLst/>
            </a:prstGeom>
            <a:solidFill>
              <a:schemeClr val="accent4">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NZ"/>
            </a:p>
          </p:txBody>
        </p:sp>
        <p:sp>
          <p:nvSpPr>
            <p:cNvPr id="9" name="Rectangle 5"/>
            <p:cNvSpPr>
              <a:spLocks noChangeArrowheads="1"/>
            </p:cNvSpPr>
            <p:nvPr/>
          </p:nvSpPr>
          <p:spPr bwMode="auto">
            <a:xfrm>
              <a:off x="6143636" y="2786058"/>
              <a:ext cx="1643042"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FF00"/>
                  </a:solidFill>
                  <a:effectLst/>
                  <a:latin typeface="Comic Sans MS" pitchFamily="66" charset="0"/>
                  <a:ea typeface="Times New Roman" pitchFamily="18" charset="0"/>
                </a:rPr>
                <a:t>Increased </a:t>
              </a:r>
              <a:endParaRPr kumimoji="0" lang="en-NZ" sz="2400" b="0" i="0" u="none" strike="noStrike" cap="none" normalizeH="0" baseline="0" dirty="0" smtClean="0">
                <a:ln>
                  <a:noFill/>
                </a:ln>
                <a:solidFill>
                  <a:srgbClr val="FFFF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FF00"/>
                  </a:solidFill>
                  <a:effectLst/>
                  <a:latin typeface="Comic Sans MS" pitchFamily="66" charset="0"/>
                  <a:ea typeface="Times New Roman" pitchFamily="18" charset="0"/>
                </a:rPr>
                <a:t>Quantity</a:t>
              </a:r>
            </a:p>
            <a:p>
              <a:pPr marL="0" marR="0" lvl="0" indent="0" algn="l" defTabSz="914400" rtl="0" eaLnBrk="0" fontAlgn="base" latinLnBrk="0" hangingPunct="0">
                <a:lnSpc>
                  <a:spcPct val="100000"/>
                </a:lnSpc>
                <a:spcBef>
                  <a:spcPct val="0"/>
                </a:spcBef>
                <a:spcAft>
                  <a:spcPct val="0"/>
                </a:spcAft>
                <a:buClrTx/>
                <a:buSzTx/>
                <a:buFontTx/>
                <a:buNone/>
                <a:tabLst/>
              </a:pPr>
              <a:r>
                <a:rPr lang="en-US" sz="2400" dirty="0" smtClean="0">
                  <a:solidFill>
                    <a:srgbClr val="FFFF00"/>
                  </a:solidFill>
                  <a:latin typeface="Comic Sans MS" pitchFamily="66" charset="0"/>
                </a:rPr>
                <a:t>- With GST</a:t>
              </a:r>
              <a:endParaRPr kumimoji="0" lang="en-US" sz="2400" b="0" i="0" u="none" strike="noStrike" cap="none" normalizeH="0" baseline="0" dirty="0" smtClean="0">
                <a:ln>
                  <a:noFill/>
                </a:ln>
                <a:solidFill>
                  <a:srgbClr val="FFFF00"/>
                </a:solidFill>
                <a:effectLst/>
                <a:latin typeface="Arial" pitchFamily="34" charset="0"/>
              </a:endParaRPr>
            </a:p>
          </p:txBody>
        </p:sp>
      </p:grpSp>
      <p:grpSp>
        <p:nvGrpSpPr>
          <p:cNvPr id="10" name="Group 9"/>
          <p:cNvGrpSpPr/>
          <p:nvPr/>
        </p:nvGrpSpPr>
        <p:grpSpPr>
          <a:xfrm>
            <a:off x="1000100" y="2714620"/>
            <a:ext cx="1905000" cy="1643066"/>
            <a:chOff x="1000100" y="2714620"/>
            <a:chExt cx="1905000" cy="1643066"/>
          </a:xfrm>
        </p:grpSpPr>
        <p:sp>
          <p:nvSpPr>
            <p:cNvPr id="11" name="Oval 2"/>
            <p:cNvSpPr>
              <a:spLocks noChangeArrowheads="1"/>
            </p:cNvSpPr>
            <p:nvPr/>
          </p:nvSpPr>
          <p:spPr bwMode="auto">
            <a:xfrm>
              <a:off x="1000100" y="2714620"/>
              <a:ext cx="1905000" cy="1643066"/>
            </a:xfrm>
            <a:prstGeom prst="ellipse">
              <a:avLst/>
            </a:prstGeom>
            <a:solidFill>
              <a:schemeClr val="tx2">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NZ"/>
            </a:p>
          </p:txBody>
        </p:sp>
        <p:sp>
          <p:nvSpPr>
            <p:cNvPr id="12" name="Rectangle 4"/>
            <p:cNvSpPr>
              <a:spLocks noChangeArrowheads="1"/>
            </p:cNvSpPr>
            <p:nvPr/>
          </p:nvSpPr>
          <p:spPr bwMode="auto">
            <a:xfrm>
              <a:off x="1214414" y="3000372"/>
              <a:ext cx="1571636"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accent5">
                      <a:lumMod val="40000"/>
                      <a:lumOff val="60000"/>
                    </a:schemeClr>
                  </a:solidFill>
                  <a:effectLst/>
                  <a:latin typeface="Comic Sans MS" pitchFamily="66" charset="0"/>
                  <a:ea typeface="Times New Roman" pitchFamily="18" charset="0"/>
                </a:rPr>
                <a:t>Original </a:t>
              </a:r>
              <a:endParaRPr kumimoji="0" lang="en-NZ" sz="2400" b="0" i="0" u="none" strike="noStrike" cap="none" normalizeH="0" baseline="0" dirty="0" smtClean="0">
                <a:ln>
                  <a:noFill/>
                </a:ln>
                <a:solidFill>
                  <a:schemeClr val="accent5">
                    <a:lumMod val="40000"/>
                    <a:lumOff val="60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accent5">
                      <a:lumMod val="40000"/>
                      <a:lumOff val="60000"/>
                    </a:schemeClr>
                  </a:solidFill>
                  <a:effectLst/>
                  <a:latin typeface="Comic Sans MS" pitchFamily="66" charset="0"/>
                  <a:ea typeface="Times New Roman" pitchFamily="18" charset="0"/>
                </a:rPr>
                <a:t>Quantity</a:t>
              </a:r>
            </a:p>
            <a:p>
              <a:pPr marL="0" marR="0" lvl="0" indent="0" algn="l" defTabSz="914400" rtl="0" eaLnBrk="0" fontAlgn="base" latinLnBrk="0" hangingPunct="0">
                <a:lnSpc>
                  <a:spcPct val="100000"/>
                </a:lnSpc>
                <a:spcBef>
                  <a:spcPct val="0"/>
                </a:spcBef>
                <a:spcAft>
                  <a:spcPct val="0"/>
                </a:spcAft>
                <a:buClrTx/>
                <a:buSzTx/>
                <a:buFontTx/>
                <a:buNone/>
                <a:tabLst/>
              </a:pPr>
              <a:r>
                <a:rPr lang="en-US" sz="2400" dirty="0" smtClean="0">
                  <a:solidFill>
                    <a:schemeClr val="accent5">
                      <a:lumMod val="40000"/>
                      <a:lumOff val="60000"/>
                    </a:schemeClr>
                  </a:solidFill>
                  <a:latin typeface="Comic Sans MS" pitchFamily="66" charset="0"/>
                </a:rPr>
                <a:t>- No GST</a:t>
              </a:r>
              <a:endParaRPr kumimoji="0" lang="en-US" sz="2400" b="0" i="0" u="none" strike="noStrike" cap="none" normalizeH="0" baseline="0" dirty="0" smtClean="0">
                <a:ln>
                  <a:noFill/>
                </a:ln>
                <a:solidFill>
                  <a:schemeClr val="accent5">
                    <a:lumMod val="40000"/>
                    <a:lumOff val="60000"/>
                  </a:schemeClr>
                </a:solidFill>
                <a:effectLst/>
                <a:latin typeface="Arial" pitchFamily="34" charset="0"/>
              </a:endParaRPr>
            </a:p>
          </p:txBody>
        </p:sp>
      </p:grpSp>
      <p:cxnSp>
        <p:nvCxnSpPr>
          <p:cNvPr id="13" name="Straight Arrow Connector 12"/>
          <p:cNvCxnSpPr/>
          <p:nvPr/>
        </p:nvCxnSpPr>
        <p:spPr>
          <a:xfrm>
            <a:off x="3000364" y="3000372"/>
            <a:ext cx="3000396" cy="1588"/>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14" name="Rectangle 13"/>
          <p:cNvSpPr/>
          <p:nvPr/>
        </p:nvSpPr>
        <p:spPr>
          <a:xfrm>
            <a:off x="4286248" y="2500306"/>
            <a:ext cx="428628" cy="461665"/>
          </a:xfrm>
          <a:prstGeom prst="rect">
            <a:avLst/>
          </a:prstGeom>
        </p:spPr>
        <p:txBody>
          <a:bodyPr wrap="square">
            <a:spAutoFit/>
          </a:bodyPr>
          <a:lstStyle/>
          <a:p>
            <a:r>
              <a:rPr lang="en-US" sz="2400" b="1" dirty="0" smtClean="0">
                <a:solidFill>
                  <a:srgbClr val="0070C0"/>
                </a:solidFill>
              </a:rPr>
              <a:t>x</a:t>
            </a:r>
            <a:r>
              <a:rPr lang="en-US" dirty="0" smtClean="0"/>
              <a:t> </a:t>
            </a:r>
            <a:endParaRPr lang="en-NZ" dirty="0"/>
          </a:p>
        </p:txBody>
      </p:sp>
      <p:cxnSp>
        <p:nvCxnSpPr>
          <p:cNvPr id="15" name="Straight Arrow Connector 14"/>
          <p:cNvCxnSpPr/>
          <p:nvPr/>
        </p:nvCxnSpPr>
        <p:spPr>
          <a:xfrm rot="10800000">
            <a:off x="3000364" y="4214818"/>
            <a:ext cx="285752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6" name="Rectangle 15"/>
          <p:cNvSpPr/>
          <p:nvPr/>
        </p:nvSpPr>
        <p:spPr>
          <a:xfrm>
            <a:off x="4357686" y="4357694"/>
            <a:ext cx="352982" cy="461665"/>
          </a:xfrm>
          <a:prstGeom prst="rect">
            <a:avLst/>
          </a:prstGeom>
        </p:spPr>
        <p:txBody>
          <a:bodyPr wrap="none">
            <a:spAutoFit/>
          </a:bodyPr>
          <a:lstStyle/>
          <a:p>
            <a:r>
              <a:rPr lang="en-NZ" sz="2400" b="1" dirty="0" smtClean="0">
                <a:solidFill>
                  <a:srgbClr val="FF0000"/>
                </a:solidFill>
                <a:sym typeface="Symbol"/>
              </a:rPr>
              <a:t></a:t>
            </a:r>
            <a:endParaRPr lang="en-NZ" sz="2400" b="1" dirty="0">
              <a:solidFill>
                <a:srgbClr val="FF0000"/>
              </a:solidFill>
            </a:endParaRPr>
          </a:p>
        </p:txBody>
      </p:sp>
      <p:sp>
        <p:nvSpPr>
          <p:cNvPr id="17" name="TextBox 16"/>
          <p:cNvSpPr txBox="1"/>
          <p:nvPr/>
        </p:nvSpPr>
        <p:spPr>
          <a:xfrm>
            <a:off x="928662" y="5143512"/>
            <a:ext cx="8215338" cy="461665"/>
          </a:xfrm>
          <a:prstGeom prst="rect">
            <a:avLst/>
          </a:prstGeom>
          <a:noFill/>
        </p:spPr>
        <p:txBody>
          <a:bodyPr wrap="square" rtlCol="0">
            <a:spAutoFit/>
          </a:bodyPr>
          <a:lstStyle/>
          <a:p>
            <a:r>
              <a:rPr lang="en-NZ" sz="2400" b="1" dirty="0" smtClean="0">
                <a:solidFill>
                  <a:srgbClr val="00B050"/>
                </a:solidFill>
              </a:rPr>
              <a:t>GST is always an increase so </a:t>
            </a:r>
            <a:r>
              <a:rPr lang="en-NZ" sz="2400" b="1" i="1" dirty="0" smtClean="0">
                <a:solidFill>
                  <a:srgbClr val="00B050"/>
                </a:solidFill>
              </a:rPr>
              <a:t>always</a:t>
            </a:r>
            <a:r>
              <a:rPr lang="en-NZ" sz="2400" b="1" dirty="0" smtClean="0">
                <a:solidFill>
                  <a:srgbClr val="00B050"/>
                </a:solidFill>
              </a:rPr>
              <a:t>  use (1+ 0.15 = 1.15)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55" presetClass="entr" presetSubtype="0" fill="hold" nodeType="afterEffect">
                                  <p:stCondLst>
                                    <p:cond delay="500"/>
                                  </p:stCondLst>
                                  <p:childTnLst>
                                    <p:set>
                                      <p:cBhvr>
                                        <p:cTn id="12" dur="1" fill="hold">
                                          <p:stCondLst>
                                            <p:cond delay="0"/>
                                          </p:stCondLst>
                                        </p:cTn>
                                        <p:tgtEl>
                                          <p:spTgt spid="7"/>
                                        </p:tgtEl>
                                        <p:attrNameLst>
                                          <p:attrName>style.visibility</p:attrName>
                                        </p:attrNameLst>
                                      </p:cBhvr>
                                      <p:to>
                                        <p:strVal val="visible"/>
                                      </p:to>
                                    </p:set>
                                    <p:anim calcmode="lin" valueType="num">
                                      <p:cBhvr>
                                        <p:cTn id="13" dur="2000" fill="hold"/>
                                        <p:tgtEl>
                                          <p:spTgt spid="7"/>
                                        </p:tgtEl>
                                        <p:attrNameLst>
                                          <p:attrName>ppt_w</p:attrName>
                                        </p:attrNameLst>
                                      </p:cBhvr>
                                      <p:tavLst>
                                        <p:tav tm="0">
                                          <p:val>
                                            <p:strVal val="#ppt_w*0.70"/>
                                          </p:val>
                                        </p:tav>
                                        <p:tav tm="100000">
                                          <p:val>
                                            <p:strVal val="#ppt_w"/>
                                          </p:val>
                                        </p:tav>
                                      </p:tavLst>
                                    </p:anim>
                                    <p:anim calcmode="lin" valueType="num">
                                      <p:cBhvr>
                                        <p:cTn id="14" dur="2000" fill="hold"/>
                                        <p:tgtEl>
                                          <p:spTgt spid="7"/>
                                        </p:tgtEl>
                                        <p:attrNameLst>
                                          <p:attrName>ppt_h</p:attrName>
                                        </p:attrNameLst>
                                      </p:cBhvr>
                                      <p:tavLst>
                                        <p:tav tm="0">
                                          <p:val>
                                            <p:strVal val="#ppt_h"/>
                                          </p:val>
                                        </p:tav>
                                        <p:tav tm="100000">
                                          <p:val>
                                            <p:strVal val="#ppt_h"/>
                                          </p:val>
                                        </p:tav>
                                      </p:tavLst>
                                    </p:anim>
                                    <p:animEffect transition="in" filter="fade">
                                      <p:cBhvr>
                                        <p:cTn id="15" dur="2000"/>
                                        <p:tgtEl>
                                          <p:spTgt spid="7"/>
                                        </p:tgtEl>
                                      </p:cBhvr>
                                    </p:animEffect>
                                  </p:childTnLst>
                                </p:cTn>
                              </p:par>
                            </p:childTnLst>
                          </p:cTn>
                        </p:par>
                        <p:par>
                          <p:cTn id="16" fill="hold">
                            <p:stCondLst>
                              <p:cond delay="3500"/>
                            </p:stCondLst>
                            <p:childTnLst>
                              <p:par>
                                <p:cTn id="17" presetID="55"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2000" fill="hold"/>
                                        <p:tgtEl>
                                          <p:spTgt spid="13"/>
                                        </p:tgtEl>
                                        <p:attrNameLst>
                                          <p:attrName>ppt_w</p:attrName>
                                        </p:attrNameLst>
                                      </p:cBhvr>
                                      <p:tavLst>
                                        <p:tav tm="0">
                                          <p:val>
                                            <p:strVal val="#ppt_w*0.70"/>
                                          </p:val>
                                        </p:tav>
                                        <p:tav tm="100000">
                                          <p:val>
                                            <p:strVal val="#ppt_w"/>
                                          </p:val>
                                        </p:tav>
                                      </p:tavLst>
                                    </p:anim>
                                    <p:anim calcmode="lin" valueType="num">
                                      <p:cBhvr>
                                        <p:cTn id="20" dur="2000" fill="hold"/>
                                        <p:tgtEl>
                                          <p:spTgt spid="13"/>
                                        </p:tgtEl>
                                        <p:attrNameLst>
                                          <p:attrName>ppt_h</p:attrName>
                                        </p:attrNameLst>
                                      </p:cBhvr>
                                      <p:tavLst>
                                        <p:tav tm="0">
                                          <p:val>
                                            <p:strVal val="#ppt_h"/>
                                          </p:val>
                                        </p:tav>
                                        <p:tav tm="100000">
                                          <p:val>
                                            <p:strVal val="#ppt_h"/>
                                          </p:val>
                                        </p:tav>
                                      </p:tavLst>
                                    </p:anim>
                                    <p:animEffect transition="in" filter="fade">
                                      <p:cBhvr>
                                        <p:cTn id="21" dur="2000"/>
                                        <p:tgtEl>
                                          <p:spTgt spid="13"/>
                                        </p:tgtEl>
                                      </p:cBhvr>
                                    </p:animEffect>
                                  </p:childTnLst>
                                </p:cTn>
                              </p:par>
                            </p:childTnLst>
                          </p:cTn>
                        </p:par>
                        <p:par>
                          <p:cTn id="22" fill="hold">
                            <p:stCondLst>
                              <p:cond delay="5500"/>
                            </p:stCondLst>
                            <p:childTnLst>
                              <p:par>
                                <p:cTn id="23" presetID="55" presetClass="entr" presetSubtype="0" fill="hold" nodeType="afterEffect">
                                  <p:stCondLst>
                                    <p:cond delay="0"/>
                                  </p:stCondLst>
                                  <p:childTnLst>
                                    <p:set>
                                      <p:cBhvr>
                                        <p:cTn id="24" dur="1" fill="hold">
                                          <p:stCondLst>
                                            <p:cond delay="0"/>
                                          </p:stCondLst>
                                        </p:cTn>
                                        <p:tgtEl>
                                          <p:spTgt spid="14">
                                            <p:txEl>
                                              <p:pRg st="0" end="0"/>
                                            </p:txEl>
                                          </p:spTgt>
                                        </p:tgtEl>
                                        <p:attrNameLst>
                                          <p:attrName>style.visibility</p:attrName>
                                        </p:attrNameLst>
                                      </p:cBhvr>
                                      <p:to>
                                        <p:strVal val="visible"/>
                                      </p:to>
                                    </p:set>
                                    <p:anim calcmode="lin" valueType="num">
                                      <p:cBhvr>
                                        <p:cTn id="25" dur="2000" fill="hold"/>
                                        <p:tgtEl>
                                          <p:spTgt spid="14">
                                            <p:txEl>
                                              <p:pRg st="0" end="0"/>
                                            </p:txEl>
                                          </p:spTgt>
                                        </p:tgtEl>
                                        <p:attrNameLst>
                                          <p:attrName>ppt_w</p:attrName>
                                        </p:attrNameLst>
                                      </p:cBhvr>
                                      <p:tavLst>
                                        <p:tav tm="0">
                                          <p:val>
                                            <p:strVal val="#ppt_w*0.70"/>
                                          </p:val>
                                        </p:tav>
                                        <p:tav tm="100000">
                                          <p:val>
                                            <p:strVal val="#ppt_w"/>
                                          </p:val>
                                        </p:tav>
                                      </p:tavLst>
                                    </p:anim>
                                    <p:anim calcmode="lin" valueType="num">
                                      <p:cBhvr>
                                        <p:cTn id="26" dur="2000" fill="hold"/>
                                        <p:tgtEl>
                                          <p:spTgt spid="14">
                                            <p:txEl>
                                              <p:pRg st="0" end="0"/>
                                            </p:txEl>
                                          </p:spTgt>
                                        </p:tgtEl>
                                        <p:attrNameLst>
                                          <p:attrName>ppt_h</p:attrName>
                                        </p:attrNameLst>
                                      </p:cBhvr>
                                      <p:tavLst>
                                        <p:tav tm="0">
                                          <p:val>
                                            <p:strVal val="#ppt_h"/>
                                          </p:val>
                                        </p:tav>
                                        <p:tav tm="100000">
                                          <p:val>
                                            <p:strVal val="#ppt_h"/>
                                          </p:val>
                                        </p:tav>
                                      </p:tavLst>
                                    </p:anim>
                                    <p:animEffect transition="in" filter="fade">
                                      <p:cBhvr>
                                        <p:cTn id="27" dur="2000"/>
                                        <p:tgtEl>
                                          <p:spTgt spid="14">
                                            <p:txEl>
                                              <p:pRg st="0" end="0"/>
                                            </p:txEl>
                                          </p:spTgt>
                                        </p:tgtEl>
                                      </p:cBhvr>
                                    </p:animEffect>
                                  </p:childTnLst>
                                </p:cTn>
                              </p:par>
                            </p:childTnLst>
                          </p:cTn>
                        </p:par>
                        <p:par>
                          <p:cTn id="28" fill="hold">
                            <p:stCondLst>
                              <p:cond delay="7500"/>
                            </p:stCondLst>
                            <p:childTnLst>
                              <p:par>
                                <p:cTn id="29" presetID="55"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2000" fill="hold"/>
                                        <p:tgtEl>
                                          <p:spTgt spid="15"/>
                                        </p:tgtEl>
                                        <p:attrNameLst>
                                          <p:attrName>ppt_w</p:attrName>
                                        </p:attrNameLst>
                                      </p:cBhvr>
                                      <p:tavLst>
                                        <p:tav tm="0">
                                          <p:val>
                                            <p:strVal val="#ppt_w*0.70"/>
                                          </p:val>
                                        </p:tav>
                                        <p:tav tm="100000">
                                          <p:val>
                                            <p:strVal val="#ppt_w"/>
                                          </p:val>
                                        </p:tav>
                                      </p:tavLst>
                                    </p:anim>
                                    <p:anim calcmode="lin" valueType="num">
                                      <p:cBhvr>
                                        <p:cTn id="32" dur="2000" fill="hold"/>
                                        <p:tgtEl>
                                          <p:spTgt spid="15"/>
                                        </p:tgtEl>
                                        <p:attrNameLst>
                                          <p:attrName>ppt_h</p:attrName>
                                        </p:attrNameLst>
                                      </p:cBhvr>
                                      <p:tavLst>
                                        <p:tav tm="0">
                                          <p:val>
                                            <p:strVal val="#ppt_h"/>
                                          </p:val>
                                        </p:tav>
                                        <p:tav tm="100000">
                                          <p:val>
                                            <p:strVal val="#ppt_h"/>
                                          </p:val>
                                        </p:tav>
                                      </p:tavLst>
                                    </p:anim>
                                    <p:animEffect transition="in" filter="fade">
                                      <p:cBhvr>
                                        <p:cTn id="33" dur="2000"/>
                                        <p:tgtEl>
                                          <p:spTgt spid="15"/>
                                        </p:tgtEl>
                                      </p:cBhvr>
                                    </p:animEffect>
                                  </p:childTnLst>
                                </p:cTn>
                              </p:par>
                            </p:childTnLst>
                          </p:cTn>
                        </p:par>
                        <p:par>
                          <p:cTn id="34" fill="hold">
                            <p:stCondLst>
                              <p:cond delay="9500"/>
                            </p:stCondLst>
                            <p:childTnLst>
                              <p:par>
                                <p:cTn id="35" presetID="55"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2000" fill="hold"/>
                                        <p:tgtEl>
                                          <p:spTgt spid="16"/>
                                        </p:tgtEl>
                                        <p:attrNameLst>
                                          <p:attrName>ppt_w</p:attrName>
                                        </p:attrNameLst>
                                      </p:cBhvr>
                                      <p:tavLst>
                                        <p:tav tm="0">
                                          <p:val>
                                            <p:strVal val="#ppt_w*0.70"/>
                                          </p:val>
                                        </p:tav>
                                        <p:tav tm="100000">
                                          <p:val>
                                            <p:strVal val="#ppt_w"/>
                                          </p:val>
                                        </p:tav>
                                      </p:tavLst>
                                    </p:anim>
                                    <p:anim calcmode="lin" valueType="num">
                                      <p:cBhvr>
                                        <p:cTn id="38" dur="2000" fill="hold"/>
                                        <p:tgtEl>
                                          <p:spTgt spid="16"/>
                                        </p:tgtEl>
                                        <p:attrNameLst>
                                          <p:attrName>ppt_h</p:attrName>
                                        </p:attrNameLst>
                                      </p:cBhvr>
                                      <p:tavLst>
                                        <p:tav tm="0">
                                          <p:val>
                                            <p:strVal val="#ppt_h"/>
                                          </p:val>
                                        </p:tav>
                                        <p:tav tm="100000">
                                          <p:val>
                                            <p:strVal val="#ppt_h"/>
                                          </p:val>
                                        </p:tav>
                                      </p:tavLst>
                                    </p:anim>
                                    <p:animEffect transition="in" filter="fade">
                                      <p:cBhvr>
                                        <p:cTn id="39" dur="2000"/>
                                        <p:tgtEl>
                                          <p:spTgt spid="16"/>
                                        </p:tgtEl>
                                      </p:cBhvr>
                                    </p:animEffect>
                                  </p:childTnLst>
                                </p:cTn>
                              </p:par>
                            </p:childTnLst>
                          </p:cTn>
                        </p:par>
                        <p:par>
                          <p:cTn id="40" fill="hold">
                            <p:stCondLst>
                              <p:cond delay="11500"/>
                            </p:stCondLst>
                            <p:childTnLst>
                              <p:par>
                                <p:cTn id="41" presetID="1" presetClass="entr" presetSubtype="0" fill="hold" nodeType="afterEffect">
                                  <p:stCondLst>
                                    <p:cond delay="500"/>
                                  </p:stCondLst>
                                  <p:childTnLst>
                                    <p:set>
                                      <p:cBhvr>
                                        <p:cTn id="42"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14290"/>
            <a:ext cx="8229600" cy="582594"/>
          </a:xfrm>
        </p:spPr>
        <p:txBody>
          <a:bodyPr>
            <a:normAutofit fontScale="90000"/>
          </a:bodyPr>
          <a:lstStyle/>
          <a:p>
            <a:r>
              <a:rPr lang="en-US" b="1" dirty="0" smtClean="0"/>
              <a:t>Examples:</a:t>
            </a:r>
            <a:endParaRPr lang="en-NZ" dirty="0"/>
          </a:p>
        </p:txBody>
      </p:sp>
      <p:sp>
        <p:nvSpPr>
          <p:cNvPr id="3" name="Content Placeholder 2"/>
          <p:cNvSpPr>
            <a:spLocks noGrp="1"/>
          </p:cNvSpPr>
          <p:nvPr>
            <p:ph idx="1"/>
          </p:nvPr>
        </p:nvSpPr>
        <p:spPr>
          <a:xfrm>
            <a:off x="457200" y="857233"/>
            <a:ext cx="8229600" cy="4929222"/>
          </a:xfrm>
        </p:spPr>
        <p:txBody>
          <a:bodyPr>
            <a:normAutofit lnSpcReduction="10000"/>
          </a:bodyPr>
          <a:lstStyle/>
          <a:p>
            <a:pPr marL="514350" indent="-514350">
              <a:buFont typeface="+mj-lt"/>
              <a:buAutoNum type="arabicPeriod"/>
            </a:pPr>
            <a:r>
              <a:rPr lang="en-US" sz="2400" dirty="0" smtClean="0">
                <a:solidFill>
                  <a:srgbClr val="0070C0"/>
                </a:solidFill>
              </a:rPr>
              <a:t>A DVD player is advertised at $1500 excluding GST.  What price will you pay for the DVD player once the GST is included?</a:t>
            </a:r>
          </a:p>
          <a:p>
            <a:pPr marL="514350" indent="-514350" algn="ctr">
              <a:buNone/>
            </a:pPr>
            <a:r>
              <a:rPr lang="en-US" sz="2400" dirty="0" smtClean="0">
                <a:solidFill>
                  <a:srgbClr val="00B050"/>
                </a:solidFill>
              </a:rPr>
              <a:t>With GST means an increase so use 1.15</a:t>
            </a:r>
          </a:p>
          <a:p>
            <a:pPr marL="514350" indent="-514350" algn="ctr">
              <a:buNone/>
            </a:pPr>
            <a:r>
              <a:rPr lang="en-US" sz="2400" dirty="0" smtClean="0">
                <a:solidFill>
                  <a:srgbClr val="00B050"/>
                </a:solidFill>
              </a:rPr>
              <a:t>Old to new so multiply</a:t>
            </a:r>
          </a:p>
          <a:p>
            <a:pPr marL="514350" indent="-514350" algn="ctr">
              <a:buNone/>
            </a:pPr>
            <a:r>
              <a:rPr lang="en-US" sz="2400" dirty="0" smtClean="0">
                <a:solidFill>
                  <a:srgbClr val="00B050"/>
                </a:solidFill>
              </a:rPr>
              <a:t>1500 x 1.15 = $1725</a:t>
            </a:r>
            <a:endParaRPr lang="en-NZ" sz="2400" dirty="0" smtClean="0">
              <a:solidFill>
                <a:srgbClr val="00B050"/>
              </a:solidFill>
            </a:endParaRPr>
          </a:p>
          <a:p>
            <a:pPr>
              <a:buNone/>
            </a:pPr>
            <a:r>
              <a:rPr lang="en-US" sz="2400" dirty="0" smtClean="0">
                <a:solidFill>
                  <a:srgbClr val="00B050"/>
                </a:solidFill>
              </a:rPr>
              <a:t> </a:t>
            </a:r>
            <a:endParaRPr lang="en-NZ" sz="2400" dirty="0" smtClean="0">
              <a:solidFill>
                <a:srgbClr val="0070C0"/>
              </a:solidFill>
            </a:endParaRPr>
          </a:p>
          <a:p>
            <a:pPr marL="457200" indent="-457200">
              <a:buFont typeface="+mj-lt"/>
              <a:buAutoNum type="arabicPeriod" startAt="2"/>
            </a:pPr>
            <a:r>
              <a:rPr lang="en-US" sz="2400" dirty="0" smtClean="0">
                <a:solidFill>
                  <a:srgbClr val="0070C0"/>
                </a:solidFill>
              </a:rPr>
              <a:t>A new computer package costs $2700 including GST.  How much of the price is GST?</a:t>
            </a:r>
          </a:p>
          <a:p>
            <a:pPr marL="514350" indent="-514350" algn="ctr">
              <a:buNone/>
            </a:pPr>
            <a:r>
              <a:rPr lang="en-US" sz="2400" dirty="0" smtClean="0">
                <a:solidFill>
                  <a:srgbClr val="00B050"/>
                </a:solidFill>
              </a:rPr>
              <a:t>With GST means an increase so use 1.15</a:t>
            </a:r>
          </a:p>
          <a:p>
            <a:pPr marL="514350" indent="-514350" algn="ctr">
              <a:buNone/>
            </a:pPr>
            <a:r>
              <a:rPr lang="en-US" sz="2400" dirty="0" smtClean="0">
                <a:solidFill>
                  <a:srgbClr val="00B050"/>
                </a:solidFill>
              </a:rPr>
              <a:t>With GST (new) to without GST (old) so divide</a:t>
            </a:r>
          </a:p>
          <a:p>
            <a:pPr marL="514350" indent="-514350" algn="ctr">
              <a:buNone/>
            </a:pPr>
            <a:r>
              <a:rPr lang="en-US" sz="2400" dirty="0" smtClean="0">
                <a:solidFill>
                  <a:srgbClr val="00B050"/>
                </a:solidFill>
              </a:rPr>
              <a:t>2700 ÷1.15 = $2347.83</a:t>
            </a:r>
          </a:p>
          <a:p>
            <a:endParaRPr lang="en-US" sz="2400" dirty="0" smtClean="0">
              <a:solidFill>
                <a:srgbClr val="0070C0"/>
              </a:solidFill>
            </a:endParaRPr>
          </a:p>
          <a:p>
            <a:pPr algn="ctr"/>
            <a:endParaRPr lang="en-NZ" sz="2400" dirty="0" smtClean="0">
              <a:solidFill>
                <a:srgbClr val="00B050"/>
              </a:solidFill>
            </a:endParaRPr>
          </a:p>
          <a:p>
            <a:endParaRPr lang="en-NZ" dirty="0"/>
          </a:p>
        </p:txBody>
      </p:sp>
      <p:sp>
        <p:nvSpPr>
          <p:cNvPr id="4" name="Rectangle 3"/>
          <p:cNvSpPr/>
          <p:nvPr/>
        </p:nvSpPr>
        <p:spPr>
          <a:xfrm>
            <a:off x="4857752" y="2714620"/>
            <a:ext cx="1714512"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Rectangle 4"/>
          <p:cNvSpPr/>
          <p:nvPr/>
        </p:nvSpPr>
        <p:spPr>
          <a:xfrm>
            <a:off x="4572000" y="5143512"/>
            <a:ext cx="1714512"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TextBox 5"/>
          <p:cNvSpPr txBox="1"/>
          <p:nvPr/>
        </p:nvSpPr>
        <p:spPr>
          <a:xfrm>
            <a:off x="5143504" y="5715016"/>
            <a:ext cx="3429024" cy="369332"/>
          </a:xfrm>
          <a:prstGeom prst="rect">
            <a:avLst/>
          </a:prstGeom>
          <a:noFill/>
          <a:ln cmpd="dbl">
            <a:solidFill>
              <a:srgbClr val="FF0000"/>
            </a:solidFill>
          </a:ln>
        </p:spPr>
        <p:txBody>
          <a:bodyPr wrap="square" rtlCol="0">
            <a:spAutoFit/>
          </a:bodyPr>
          <a:lstStyle/>
          <a:p>
            <a:r>
              <a:rPr lang="en-NZ" dirty="0" smtClean="0"/>
              <a:t>Gamma p 359  Ex 24.07</a:t>
            </a:r>
            <a:endParaRPr lang="en-NZ" dirty="0"/>
          </a:p>
        </p:txBody>
      </p:sp>
      <p:sp>
        <p:nvSpPr>
          <p:cNvPr id="7" name="TextBox 6"/>
          <p:cNvSpPr txBox="1"/>
          <p:nvPr/>
        </p:nvSpPr>
        <p:spPr>
          <a:xfrm>
            <a:off x="1071538" y="5572140"/>
            <a:ext cx="4143404" cy="830997"/>
          </a:xfrm>
          <a:prstGeom prst="rect">
            <a:avLst/>
          </a:prstGeom>
          <a:noFill/>
        </p:spPr>
        <p:txBody>
          <a:bodyPr wrap="square" rtlCol="0">
            <a:spAutoFit/>
          </a:bodyPr>
          <a:lstStyle/>
          <a:p>
            <a:r>
              <a:rPr lang="en-NZ" sz="2400" dirty="0" smtClean="0">
                <a:solidFill>
                  <a:srgbClr val="FF0000"/>
                </a:solidFill>
              </a:rPr>
              <a:t>So amount of GST = $2700 - $2347.83 = $352.17</a:t>
            </a:r>
            <a:endParaRPr lang="en-NZ" sz="2400" dirty="0">
              <a:solidFill>
                <a:srgbClr val="FF0000"/>
              </a:solidFill>
            </a:endParaRPr>
          </a:p>
        </p:txBody>
      </p:sp>
      <p:sp>
        <p:nvSpPr>
          <p:cNvPr id="8" name="Action Button: Home 7">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79874" name="Picture 2" descr="http://www.tvsnob.com/pictures/51_gb_hd_dvd.jpg"/>
          <p:cNvPicPr>
            <a:picLocks noChangeAspect="1" noChangeArrowheads="1"/>
          </p:cNvPicPr>
          <p:nvPr/>
        </p:nvPicPr>
        <p:blipFill>
          <a:blip r:embed="rId3" cstate="print"/>
          <a:srcRect/>
          <a:stretch>
            <a:fillRect/>
          </a:stretch>
        </p:blipFill>
        <p:spPr bwMode="auto">
          <a:xfrm>
            <a:off x="7143768" y="1643050"/>
            <a:ext cx="1571636" cy="134711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0" nodeType="clickEffect">
                                  <p:stCondLst>
                                    <p:cond delay="0"/>
                                  </p:stCondLst>
                                  <p:childTnLst>
                                    <p:set>
                                      <p:cBhvr>
                                        <p:cTn id="42" dur="1" fill="hold">
                                          <p:stCondLst>
                                            <p:cond delay="0"/>
                                          </p:stCondLst>
                                        </p:cTn>
                                        <p:tgtEl>
                                          <p:spTgt spid="5"/>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Interpreting Word problems</a:t>
            </a:r>
            <a:endParaRPr lang="en-NZ" dirty="0"/>
          </a:p>
        </p:txBody>
      </p:sp>
      <p:sp>
        <p:nvSpPr>
          <p:cNvPr id="3" name="Content Placeholder 2"/>
          <p:cNvSpPr>
            <a:spLocks noGrp="1"/>
          </p:cNvSpPr>
          <p:nvPr>
            <p:ph sz="half" idx="1"/>
          </p:nvPr>
        </p:nvSpPr>
        <p:spPr>
          <a:xfrm>
            <a:off x="214282" y="1285860"/>
            <a:ext cx="5143536" cy="4840303"/>
          </a:xfrm>
        </p:spPr>
        <p:txBody>
          <a:bodyPr>
            <a:normAutofit fontScale="92500" lnSpcReduction="10000"/>
          </a:bodyPr>
          <a:lstStyle/>
          <a:p>
            <a:pPr>
              <a:buNone/>
            </a:pPr>
            <a:r>
              <a:rPr lang="en-NZ" dirty="0" smtClean="0"/>
              <a:t>What do the following words mean?</a:t>
            </a:r>
          </a:p>
          <a:p>
            <a:pPr>
              <a:buNone/>
            </a:pPr>
            <a:r>
              <a:rPr lang="en-NZ" dirty="0" smtClean="0"/>
              <a:t>Altogether</a:t>
            </a:r>
          </a:p>
          <a:p>
            <a:pPr>
              <a:buNone/>
            </a:pPr>
            <a:r>
              <a:rPr lang="en-NZ" dirty="0" smtClean="0"/>
              <a:t>Share</a:t>
            </a:r>
          </a:p>
          <a:p>
            <a:pPr>
              <a:buNone/>
            </a:pPr>
            <a:r>
              <a:rPr lang="en-NZ" dirty="0" smtClean="0"/>
              <a:t>Lots of</a:t>
            </a:r>
          </a:p>
          <a:p>
            <a:pPr>
              <a:buNone/>
            </a:pPr>
            <a:r>
              <a:rPr lang="en-NZ" dirty="0" smtClean="0"/>
              <a:t>More</a:t>
            </a:r>
          </a:p>
          <a:p>
            <a:pPr>
              <a:buNone/>
            </a:pPr>
            <a:r>
              <a:rPr lang="en-NZ" dirty="0" smtClean="0"/>
              <a:t>Each</a:t>
            </a:r>
          </a:p>
          <a:p>
            <a:pPr>
              <a:buNone/>
            </a:pPr>
            <a:r>
              <a:rPr lang="en-NZ" dirty="0" smtClean="0"/>
              <a:t>Between</a:t>
            </a:r>
          </a:p>
          <a:p>
            <a:pPr>
              <a:buNone/>
            </a:pPr>
            <a:r>
              <a:rPr lang="en-NZ" dirty="0" smtClean="0"/>
              <a:t>Total</a:t>
            </a:r>
          </a:p>
          <a:p>
            <a:pPr>
              <a:buNone/>
            </a:pPr>
            <a:r>
              <a:rPr lang="en-NZ" dirty="0" smtClean="0"/>
              <a:t>Left</a:t>
            </a:r>
          </a:p>
          <a:p>
            <a:pPr>
              <a:buNone/>
            </a:pPr>
            <a:r>
              <a:rPr lang="en-NZ" dirty="0" smtClean="0"/>
              <a:t>Difference</a:t>
            </a:r>
          </a:p>
          <a:p>
            <a:pPr>
              <a:buNone/>
            </a:pPr>
            <a:r>
              <a:rPr lang="en-NZ" dirty="0" smtClean="0"/>
              <a:t>Sum</a:t>
            </a:r>
            <a:endParaRPr lang="en-NZ" dirty="0"/>
          </a:p>
        </p:txBody>
      </p:sp>
      <p:sp>
        <p:nvSpPr>
          <p:cNvPr id="4" name="Content Placeholder 3"/>
          <p:cNvSpPr>
            <a:spLocks noGrp="1"/>
          </p:cNvSpPr>
          <p:nvPr>
            <p:ph sz="half" idx="2"/>
          </p:nvPr>
        </p:nvSpPr>
        <p:spPr>
          <a:xfrm>
            <a:off x="1928794" y="1731969"/>
            <a:ext cx="6858048" cy="4840303"/>
          </a:xfrm>
        </p:spPr>
        <p:txBody>
          <a:bodyPr>
            <a:normAutofit fontScale="92500" lnSpcReduction="10000"/>
          </a:bodyPr>
          <a:lstStyle/>
          <a:p>
            <a:pPr>
              <a:buNone/>
            </a:pPr>
            <a:r>
              <a:rPr lang="en-NZ" b="1" dirty="0" smtClean="0">
                <a:solidFill>
                  <a:srgbClr val="00B050"/>
                </a:solidFill>
              </a:rPr>
              <a:t>Addition, Sum, +    or Multiplication, times, x</a:t>
            </a:r>
          </a:p>
          <a:p>
            <a:pPr>
              <a:buNone/>
            </a:pPr>
            <a:r>
              <a:rPr lang="en-NZ" b="1" dirty="0" smtClean="0">
                <a:solidFill>
                  <a:srgbClr val="00B050"/>
                </a:solidFill>
              </a:rPr>
              <a:t>Division, divided, ÷</a:t>
            </a:r>
          </a:p>
          <a:p>
            <a:pPr>
              <a:buNone/>
            </a:pPr>
            <a:r>
              <a:rPr lang="en-NZ" b="1" dirty="0" smtClean="0">
                <a:solidFill>
                  <a:srgbClr val="00B050"/>
                </a:solidFill>
              </a:rPr>
              <a:t>Multiplication, times, x</a:t>
            </a:r>
          </a:p>
          <a:p>
            <a:pPr>
              <a:buNone/>
            </a:pPr>
            <a:r>
              <a:rPr lang="en-NZ" b="1" dirty="0" smtClean="0">
                <a:solidFill>
                  <a:srgbClr val="00B050"/>
                </a:solidFill>
              </a:rPr>
              <a:t>Multiplication, times, x or Addition, Sum, + </a:t>
            </a:r>
          </a:p>
          <a:p>
            <a:pPr>
              <a:buNone/>
            </a:pPr>
            <a:r>
              <a:rPr lang="en-NZ" b="1" dirty="0" smtClean="0">
                <a:solidFill>
                  <a:srgbClr val="00B050"/>
                </a:solidFill>
              </a:rPr>
              <a:t>Division, divided, ÷</a:t>
            </a:r>
          </a:p>
          <a:p>
            <a:pPr>
              <a:buNone/>
            </a:pPr>
            <a:r>
              <a:rPr lang="en-NZ" b="1" dirty="0" smtClean="0">
                <a:solidFill>
                  <a:srgbClr val="00B050"/>
                </a:solidFill>
              </a:rPr>
              <a:t>Division, divided, ÷</a:t>
            </a:r>
          </a:p>
          <a:p>
            <a:pPr>
              <a:buNone/>
            </a:pPr>
            <a:r>
              <a:rPr lang="en-NZ" b="1" dirty="0" smtClean="0">
                <a:solidFill>
                  <a:srgbClr val="00B050"/>
                </a:solidFill>
              </a:rPr>
              <a:t>Addition, Sum, + or Multiplication, times, x</a:t>
            </a:r>
          </a:p>
          <a:p>
            <a:pPr>
              <a:buNone/>
            </a:pPr>
            <a:r>
              <a:rPr lang="en-NZ" b="1" dirty="0" smtClean="0">
                <a:solidFill>
                  <a:srgbClr val="00B050"/>
                </a:solidFill>
              </a:rPr>
              <a:t>Subtraction, take away, -</a:t>
            </a:r>
          </a:p>
          <a:p>
            <a:pPr>
              <a:buNone/>
            </a:pPr>
            <a:r>
              <a:rPr lang="en-NZ" b="1" dirty="0" smtClean="0">
                <a:solidFill>
                  <a:srgbClr val="00B050"/>
                </a:solidFill>
              </a:rPr>
              <a:t>Subtraction, take away, -</a:t>
            </a:r>
          </a:p>
          <a:p>
            <a:pPr>
              <a:buNone/>
            </a:pPr>
            <a:r>
              <a:rPr lang="en-NZ" b="1" dirty="0" smtClean="0">
                <a:solidFill>
                  <a:srgbClr val="00B050"/>
                </a:solidFill>
              </a:rPr>
              <a:t>Addition +</a:t>
            </a:r>
          </a:p>
          <a:p>
            <a:pPr>
              <a:buNone/>
            </a:pPr>
            <a:endParaRPr lang="en-NZ" b="1" dirty="0" smtClean="0">
              <a:solidFill>
                <a:srgbClr val="00B050"/>
              </a:solidFill>
            </a:endParaRPr>
          </a:p>
          <a:p>
            <a:pPr>
              <a:buNone/>
            </a:pPr>
            <a:endParaRPr lang="en-NZ" dirty="0"/>
          </a:p>
        </p:txBody>
      </p:sp>
      <p:sp>
        <p:nvSpPr>
          <p:cNvPr id="5" name="Action Button: Home 4">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654032"/>
          </a:xfrm>
        </p:spPr>
        <p:txBody>
          <a:bodyPr>
            <a:normAutofit fontScale="90000"/>
          </a:bodyPr>
          <a:lstStyle/>
          <a:p>
            <a:r>
              <a:rPr lang="en-NZ" dirty="0" smtClean="0"/>
              <a:t>Ratios</a:t>
            </a:r>
            <a:endParaRPr lang="en-NZ" dirty="0"/>
          </a:p>
        </p:txBody>
      </p:sp>
      <p:sp>
        <p:nvSpPr>
          <p:cNvPr id="3" name="Content Placeholder 2"/>
          <p:cNvSpPr>
            <a:spLocks noGrp="1"/>
          </p:cNvSpPr>
          <p:nvPr>
            <p:ph idx="1"/>
          </p:nvPr>
        </p:nvSpPr>
        <p:spPr>
          <a:xfrm>
            <a:off x="214282" y="642918"/>
            <a:ext cx="8929718" cy="5643602"/>
          </a:xfrm>
        </p:spPr>
        <p:txBody>
          <a:bodyPr>
            <a:noAutofit/>
          </a:bodyPr>
          <a:lstStyle/>
          <a:p>
            <a:pPr>
              <a:buNone/>
            </a:pPr>
            <a:r>
              <a:rPr lang="en-US" sz="2400" dirty="0" smtClean="0">
                <a:solidFill>
                  <a:srgbClr val="7030A0"/>
                </a:solidFill>
              </a:rPr>
              <a:t>When two quantities measured in the same units are compared they give a ratio.</a:t>
            </a:r>
            <a:endParaRPr lang="en-NZ" sz="2400" dirty="0" smtClean="0">
              <a:solidFill>
                <a:srgbClr val="7030A0"/>
              </a:solidFill>
            </a:endParaRPr>
          </a:p>
          <a:p>
            <a:pPr>
              <a:buNone/>
            </a:pPr>
            <a:r>
              <a:rPr lang="en-US" sz="2400" b="1" dirty="0" smtClean="0">
                <a:solidFill>
                  <a:srgbClr val="C00000"/>
                </a:solidFill>
              </a:rPr>
              <a:t>Example</a:t>
            </a:r>
            <a:r>
              <a:rPr lang="en-US" sz="2400" b="1" dirty="0" smtClean="0"/>
              <a:t>:  </a:t>
            </a:r>
            <a:r>
              <a:rPr lang="en-US" sz="2400" dirty="0" smtClean="0">
                <a:solidFill>
                  <a:srgbClr val="00B050"/>
                </a:solidFill>
              </a:rPr>
              <a:t>There are 32 lambs to 21 ewes.  Write as a ratio</a:t>
            </a:r>
            <a:r>
              <a:rPr lang="en-US" sz="2400" dirty="0" smtClean="0">
                <a:solidFill>
                  <a:srgbClr val="FF0000"/>
                </a:solidFill>
              </a:rPr>
              <a:t>.   32:21</a:t>
            </a:r>
            <a:endParaRPr lang="en-NZ" sz="2400" dirty="0" smtClean="0">
              <a:solidFill>
                <a:srgbClr val="FF0000"/>
              </a:solidFill>
            </a:endParaRPr>
          </a:p>
          <a:p>
            <a:pPr>
              <a:buNone/>
            </a:pPr>
            <a:r>
              <a:rPr lang="en-US" sz="2400" dirty="0" smtClean="0"/>
              <a:t> </a:t>
            </a:r>
            <a:endParaRPr lang="en-NZ" sz="2400" dirty="0" smtClean="0"/>
          </a:p>
          <a:p>
            <a:pPr>
              <a:buNone/>
            </a:pPr>
            <a:r>
              <a:rPr lang="en-US" sz="2400" dirty="0" smtClean="0">
                <a:solidFill>
                  <a:srgbClr val="7030A0"/>
                </a:solidFill>
              </a:rPr>
              <a:t>Ratios can be simplified, just like fractions, by finding a factor that goes into both ratios.</a:t>
            </a:r>
          </a:p>
          <a:p>
            <a:pPr>
              <a:buNone/>
            </a:pPr>
            <a:endParaRPr lang="en-NZ" sz="2400" dirty="0" smtClean="0">
              <a:solidFill>
                <a:srgbClr val="7030A0"/>
              </a:solidFill>
            </a:endParaRPr>
          </a:p>
          <a:p>
            <a:pPr>
              <a:buNone/>
            </a:pPr>
            <a:r>
              <a:rPr lang="en-US" sz="2400" b="1" dirty="0" smtClean="0">
                <a:solidFill>
                  <a:srgbClr val="C00000"/>
                </a:solidFill>
              </a:rPr>
              <a:t>Examples</a:t>
            </a:r>
            <a:r>
              <a:rPr lang="en-US" sz="2400" b="1" dirty="0" smtClean="0">
                <a:solidFill>
                  <a:srgbClr val="00B050"/>
                </a:solidFill>
              </a:rPr>
              <a:t>:  </a:t>
            </a:r>
            <a:r>
              <a:rPr lang="en-US" sz="2400" dirty="0" smtClean="0">
                <a:solidFill>
                  <a:srgbClr val="00B050"/>
                </a:solidFill>
              </a:rPr>
              <a:t>5:15 </a:t>
            </a:r>
            <a:r>
              <a:rPr lang="en-US" sz="2400" dirty="0" smtClean="0"/>
              <a:t> </a:t>
            </a:r>
            <a:r>
              <a:rPr lang="en-US" sz="2400" dirty="0" smtClean="0">
                <a:solidFill>
                  <a:srgbClr val="FF0000"/>
                </a:solidFill>
              </a:rPr>
              <a:t>=  1:3</a:t>
            </a:r>
            <a:r>
              <a:rPr lang="en-US" sz="2400" dirty="0" smtClean="0"/>
              <a:t>	</a:t>
            </a:r>
            <a:r>
              <a:rPr lang="en-US" sz="2400" dirty="0" smtClean="0">
                <a:solidFill>
                  <a:srgbClr val="00B050"/>
                </a:solidFill>
              </a:rPr>
              <a:t>12:28 </a:t>
            </a:r>
            <a:r>
              <a:rPr lang="en-US" sz="2400" dirty="0" smtClean="0"/>
              <a:t> </a:t>
            </a:r>
            <a:r>
              <a:rPr lang="en-US" sz="2400" dirty="0" smtClean="0">
                <a:solidFill>
                  <a:srgbClr val="FF0000"/>
                </a:solidFill>
              </a:rPr>
              <a:t>=  3:7</a:t>
            </a:r>
          </a:p>
          <a:p>
            <a:pPr>
              <a:buNone/>
            </a:pPr>
            <a:endParaRPr lang="en-NZ" sz="2400" dirty="0" smtClean="0">
              <a:solidFill>
                <a:srgbClr val="FF0000"/>
              </a:solidFill>
            </a:endParaRPr>
          </a:p>
          <a:p>
            <a:pPr>
              <a:buNone/>
            </a:pPr>
            <a:r>
              <a:rPr lang="en-US" sz="2400" dirty="0" smtClean="0">
                <a:solidFill>
                  <a:srgbClr val="7030A0"/>
                </a:solidFill>
              </a:rPr>
              <a:t>Equivalent ratios can find missing parts of a ratio</a:t>
            </a:r>
            <a:r>
              <a:rPr lang="en-US" sz="2400" dirty="0" smtClean="0"/>
              <a:t>.</a:t>
            </a:r>
            <a:endParaRPr lang="en-NZ" sz="2400" dirty="0" smtClean="0"/>
          </a:p>
          <a:p>
            <a:pPr>
              <a:buNone/>
            </a:pPr>
            <a:r>
              <a:rPr lang="en-US" sz="2400" b="1" dirty="0" smtClean="0">
                <a:solidFill>
                  <a:srgbClr val="C00000"/>
                </a:solidFill>
              </a:rPr>
              <a:t>Example</a:t>
            </a:r>
            <a:r>
              <a:rPr lang="en-US" sz="2400" b="1" dirty="0" smtClean="0"/>
              <a:t>:</a:t>
            </a:r>
            <a:r>
              <a:rPr lang="en-US" sz="2400" dirty="0" smtClean="0"/>
              <a:t>  </a:t>
            </a:r>
            <a:r>
              <a:rPr lang="en-US" sz="2400" dirty="0" smtClean="0">
                <a:solidFill>
                  <a:srgbClr val="00B050"/>
                </a:solidFill>
              </a:rPr>
              <a:t>The ratio of teachers at a primary school is 1:18.  If there are 3 teachers how many students are there?</a:t>
            </a:r>
            <a:endParaRPr lang="en-NZ" sz="2400" dirty="0" smtClean="0">
              <a:solidFill>
                <a:srgbClr val="00B050"/>
              </a:solidFill>
            </a:endParaRPr>
          </a:p>
          <a:p>
            <a:pPr lvl="3">
              <a:buNone/>
            </a:pPr>
            <a:r>
              <a:rPr lang="en-US" sz="1200" dirty="0" smtClean="0"/>
              <a:t>	</a:t>
            </a:r>
            <a:r>
              <a:rPr lang="en-US" sz="2400" dirty="0" smtClean="0">
                <a:solidFill>
                  <a:srgbClr val="FF0000"/>
                </a:solidFill>
              </a:rPr>
              <a:t>3:    x    students</a:t>
            </a:r>
          </a:p>
          <a:p>
            <a:pPr lvl="3">
              <a:buNone/>
            </a:pPr>
            <a:r>
              <a:rPr lang="en-US" sz="2400" dirty="0" smtClean="0">
                <a:solidFill>
                  <a:srgbClr val="FF0000"/>
                </a:solidFill>
              </a:rPr>
              <a:t>   1:    18 students</a:t>
            </a:r>
            <a:endParaRPr lang="en-NZ" sz="2400" dirty="0" smtClean="0">
              <a:solidFill>
                <a:srgbClr val="FF0000"/>
              </a:solidFill>
            </a:endParaRPr>
          </a:p>
          <a:p>
            <a:pPr lvl="3">
              <a:buNone/>
            </a:pPr>
            <a:r>
              <a:rPr lang="en-US" sz="2400" dirty="0" smtClean="0"/>
              <a:t>	</a:t>
            </a:r>
            <a:endParaRPr lang="en-NZ" sz="2400" dirty="0" smtClean="0"/>
          </a:p>
          <a:p>
            <a:pPr>
              <a:buNone/>
            </a:pPr>
            <a:r>
              <a:rPr lang="en-US" sz="2400" dirty="0" smtClean="0"/>
              <a:t> </a:t>
            </a:r>
            <a:endParaRPr lang="en-NZ" sz="2400" dirty="0" smtClean="0"/>
          </a:p>
          <a:p>
            <a:pPr>
              <a:buNone/>
            </a:pPr>
            <a:r>
              <a:rPr lang="en-NZ" sz="1800" b="1" dirty="0" smtClean="0"/>
              <a:t>  </a:t>
            </a:r>
          </a:p>
        </p:txBody>
      </p:sp>
      <p:grpSp>
        <p:nvGrpSpPr>
          <p:cNvPr id="8" name="Group 7"/>
          <p:cNvGrpSpPr/>
          <p:nvPr/>
        </p:nvGrpSpPr>
        <p:grpSpPr>
          <a:xfrm>
            <a:off x="2714612" y="3000372"/>
            <a:ext cx="5929354" cy="646331"/>
            <a:chOff x="2714612" y="3071810"/>
            <a:chExt cx="5929354" cy="646331"/>
          </a:xfrm>
        </p:grpSpPr>
        <p:sp>
          <p:nvSpPr>
            <p:cNvPr id="4" name="TextBox 3"/>
            <p:cNvSpPr txBox="1"/>
            <p:nvPr/>
          </p:nvSpPr>
          <p:spPr>
            <a:xfrm>
              <a:off x="4214810" y="3071810"/>
              <a:ext cx="4429156" cy="646331"/>
            </a:xfrm>
            <a:prstGeom prst="rect">
              <a:avLst/>
            </a:prstGeom>
            <a:noFill/>
          </p:spPr>
          <p:txBody>
            <a:bodyPr wrap="square" rtlCol="0">
              <a:spAutoFit/>
            </a:bodyPr>
            <a:lstStyle/>
            <a:p>
              <a:r>
                <a:rPr lang="en-NZ" b="1" dirty="0" smtClean="0">
                  <a:solidFill>
                    <a:srgbClr val="00B0F0"/>
                  </a:solidFill>
                </a:rPr>
                <a:t>You can use the fraction button on your calculator – but must be improper fraction</a:t>
              </a:r>
              <a:endParaRPr lang="en-NZ" b="1" dirty="0">
                <a:solidFill>
                  <a:srgbClr val="00B0F0"/>
                </a:solidFill>
              </a:endParaRPr>
            </a:p>
          </p:txBody>
        </p:sp>
        <p:cxnSp>
          <p:nvCxnSpPr>
            <p:cNvPr id="6" name="Straight Arrow Connector 5"/>
            <p:cNvCxnSpPr>
              <a:stCxn id="4" idx="1"/>
            </p:cNvCxnSpPr>
            <p:nvPr/>
          </p:nvCxnSpPr>
          <p:spPr>
            <a:xfrm rot="10800000" flipV="1">
              <a:off x="2714612" y="3394976"/>
              <a:ext cx="1500198" cy="3197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aphicFrame>
        <p:nvGraphicFramePr>
          <p:cNvPr id="10" name="Object 9"/>
          <p:cNvGraphicFramePr>
            <a:graphicFrameLocks noChangeAspect="1"/>
          </p:cNvGraphicFramePr>
          <p:nvPr/>
        </p:nvGraphicFramePr>
        <p:xfrm>
          <a:off x="5489575" y="5786438"/>
          <a:ext cx="1682750" cy="714375"/>
        </p:xfrm>
        <a:graphic>
          <a:graphicData uri="http://schemas.openxmlformats.org/presentationml/2006/ole">
            <p:oleObj spid="_x0000_s75778" name="Equation" r:id="rId3" imgW="927000" imgH="393480" progId="Equation.3">
              <p:embed/>
            </p:oleObj>
          </a:graphicData>
        </a:graphic>
      </p:graphicFrame>
      <p:grpSp>
        <p:nvGrpSpPr>
          <p:cNvPr id="19" name="Group 18"/>
          <p:cNvGrpSpPr/>
          <p:nvPr/>
        </p:nvGrpSpPr>
        <p:grpSpPr>
          <a:xfrm>
            <a:off x="1714480" y="6000768"/>
            <a:ext cx="1071570" cy="285752"/>
            <a:chOff x="1714480" y="6000768"/>
            <a:chExt cx="1071570" cy="285752"/>
          </a:xfrm>
        </p:grpSpPr>
        <p:cxnSp>
          <p:nvCxnSpPr>
            <p:cNvPr id="12" name="Straight Connector 11"/>
            <p:cNvCxnSpPr/>
            <p:nvPr/>
          </p:nvCxnSpPr>
          <p:spPr>
            <a:xfrm>
              <a:off x="1714480" y="6143644"/>
              <a:ext cx="357190" cy="1588"/>
            </a:xfrm>
            <a:prstGeom prst="line">
              <a:avLst/>
            </a:prstGeom>
          </p:spPr>
          <p:style>
            <a:lnRef idx="1">
              <a:schemeClr val="accent2"/>
            </a:lnRef>
            <a:fillRef idx="0">
              <a:schemeClr val="accent2"/>
            </a:fillRef>
            <a:effectRef idx="0">
              <a:schemeClr val="accent2"/>
            </a:effectRef>
            <a:fontRef idx="minor">
              <a:schemeClr val="tx1"/>
            </a:fontRef>
          </p:style>
        </p:cxnSp>
        <p:cxnSp>
          <p:nvCxnSpPr>
            <p:cNvPr id="13" name="Straight Connector 12"/>
            <p:cNvCxnSpPr/>
            <p:nvPr/>
          </p:nvCxnSpPr>
          <p:spPr>
            <a:xfrm>
              <a:off x="2428860" y="6143644"/>
              <a:ext cx="357190" cy="1588"/>
            </a:xfrm>
            <a:prstGeom prst="line">
              <a:avLst/>
            </a:prstGeom>
          </p:spPr>
          <p:style>
            <a:lnRef idx="1">
              <a:schemeClr val="accent2"/>
            </a:lnRef>
            <a:fillRef idx="0">
              <a:schemeClr val="accent2"/>
            </a:fillRef>
            <a:effectRef idx="0">
              <a:schemeClr val="accent2"/>
            </a:effectRef>
            <a:fontRef idx="minor">
              <a:schemeClr val="tx1"/>
            </a:fontRef>
          </p:style>
        </p:cxnSp>
        <p:graphicFrame>
          <p:nvGraphicFramePr>
            <p:cNvPr id="14" name="Object 13"/>
            <p:cNvGraphicFramePr>
              <a:graphicFrameLocks noChangeAspect="1"/>
            </p:cNvGraphicFramePr>
            <p:nvPr/>
          </p:nvGraphicFramePr>
          <p:xfrm>
            <a:off x="2143108" y="6000768"/>
            <a:ext cx="235880" cy="285752"/>
          </p:xfrm>
          <a:graphic>
            <a:graphicData uri="http://schemas.openxmlformats.org/presentationml/2006/ole">
              <p:oleObj spid="_x0000_s75779" name="Equation" r:id="rId4" imgW="126720" imgH="101520" progId="Equation.3">
                <p:embed/>
              </p:oleObj>
            </a:graphicData>
          </a:graphic>
        </p:graphicFrame>
      </p:grpSp>
      <p:sp>
        <p:nvSpPr>
          <p:cNvPr id="15" name="Rectangle 14"/>
          <p:cNvSpPr/>
          <p:nvPr/>
        </p:nvSpPr>
        <p:spPr>
          <a:xfrm>
            <a:off x="7643834" y="1428736"/>
            <a:ext cx="1071570" cy="5715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6" name="Rectangle 15"/>
          <p:cNvSpPr/>
          <p:nvPr/>
        </p:nvSpPr>
        <p:spPr>
          <a:xfrm>
            <a:off x="2357422" y="3643314"/>
            <a:ext cx="1071570" cy="5715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7" name="Rectangle 16"/>
          <p:cNvSpPr/>
          <p:nvPr/>
        </p:nvSpPr>
        <p:spPr>
          <a:xfrm>
            <a:off x="3929058" y="3571876"/>
            <a:ext cx="785818" cy="714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8" name="Rectangle 17"/>
          <p:cNvSpPr/>
          <p:nvPr/>
        </p:nvSpPr>
        <p:spPr>
          <a:xfrm>
            <a:off x="4786314" y="3643314"/>
            <a:ext cx="1071570" cy="6429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5780" name="Rectangle 4"/>
          <p:cNvSpPr>
            <a:spLocks noChangeArrowheads="1"/>
          </p:cNvSpPr>
          <p:nvPr/>
        </p:nvSpPr>
        <p:spPr bwMode="auto">
          <a:xfrm>
            <a:off x="0" y="0"/>
            <a:ext cx="24288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NZ" sz="1200" b="0" i="0" u="none" strike="noStrike" cap="none" normalizeH="0" baseline="0" dirty="0" smtClean="0">
                <a:ln>
                  <a:noFill/>
                </a:ln>
                <a:solidFill>
                  <a:schemeClr val="tx1"/>
                </a:solidFill>
                <a:effectLst/>
                <a:latin typeface="Arial" pitchFamily="34" charset="0"/>
                <a:ea typeface="Times New Roman" pitchFamily="18" charset="0"/>
                <a:hlinkClick r:id="rId5"/>
              </a:rPr>
              <a:t>http://www.nzmaths.co.nz/Numeracy/Animations/multilink_paint.swf</a:t>
            </a:r>
            <a:endParaRPr kumimoji="0" lang="en-NZ" sz="1800" b="0" i="0" u="none" strike="noStrike" cap="none" normalizeH="0" baseline="0" dirty="0" smtClean="0">
              <a:ln>
                <a:noFill/>
              </a:ln>
              <a:solidFill>
                <a:schemeClr val="tx1"/>
              </a:solidFill>
              <a:effectLst/>
              <a:latin typeface="Arial" pitchFamily="34" charset="0"/>
            </a:endParaRPr>
          </a:p>
        </p:txBody>
      </p:sp>
      <p:pic>
        <p:nvPicPr>
          <p:cNvPr id="75781" name="Picture 5" descr="http://t2.gstatic.com/images?q=tbn:ANd9GcQtvs60-CrDLt1h7cZAkgKIdRtkRPTTiXY8eH6iGaD2dGXocrkb"/>
          <p:cNvPicPr>
            <a:picLocks noChangeAspect="1" noChangeArrowheads="1"/>
          </p:cNvPicPr>
          <p:nvPr/>
        </p:nvPicPr>
        <p:blipFill>
          <a:blip r:embed="rId6" cstate="print"/>
          <a:srcRect/>
          <a:stretch>
            <a:fillRect/>
          </a:stretch>
        </p:blipFill>
        <p:spPr bwMode="auto">
          <a:xfrm>
            <a:off x="6643702" y="3643314"/>
            <a:ext cx="1928826" cy="12089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blinds(horizontal)">
                                      <p:cBhvr>
                                        <p:cTn id="35" dur="500"/>
                                        <p:tgtEl>
                                          <p:spTgt spid="19"/>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499"/>
                                          </p:stCondLst>
                                        </p:cTn>
                                        <p:tgtEl>
                                          <p:spTgt spid="10">
                                            <p:subSp spid="_x0000_s75778"/>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71480"/>
            <a:ext cx="8229600" cy="5554683"/>
          </a:xfrm>
        </p:spPr>
        <p:txBody>
          <a:bodyPr/>
          <a:lstStyle/>
          <a:p>
            <a:pPr>
              <a:buNone/>
            </a:pPr>
            <a:r>
              <a:rPr lang="en-US" sz="2400" dirty="0" smtClean="0">
                <a:solidFill>
                  <a:srgbClr val="7030A0"/>
                </a:solidFill>
              </a:rPr>
              <a:t>To share a given ratio, work out fractions of the quantity.</a:t>
            </a:r>
            <a:endParaRPr lang="en-NZ" sz="2400" dirty="0" smtClean="0">
              <a:solidFill>
                <a:srgbClr val="7030A0"/>
              </a:solidFill>
            </a:endParaRPr>
          </a:p>
          <a:p>
            <a:pPr>
              <a:buNone/>
            </a:pPr>
            <a:r>
              <a:rPr lang="en-US" sz="2400" b="1" dirty="0" smtClean="0"/>
              <a:t> </a:t>
            </a:r>
            <a:endParaRPr lang="en-NZ" sz="2400" dirty="0" smtClean="0"/>
          </a:p>
          <a:p>
            <a:pPr>
              <a:buNone/>
            </a:pPr>
            <a:r>
              <a:rPr lang="en-US" sz="2400" b="1" dirty="0" smtClean="0">
                <a:solidFill>
                  <a:schemeClr val="accent6">
                    <a:lumMod val="50000"/>
                  </a:schemeClr>
                </a:solidFill>
              </a:rPr>
              <a:t>Example</a:t>
            </a:r>
            <a:r>
              <a:rPr lang="en-US" sz="2400" b="1" dirty="0" smtClean="0"/>
              <a:t>:</a:t>
            </a:r>
            <a:r>
              <a:rPr lang="en-US" sz="2400" dirty="0" smtClean="0"/>
              <a:t>  </a:t>
            </a:r>
            <a:r>
              <a:rPr lang="en-US" sz="2400" dirty="0" smtClean="0">
                <a:solidFill>
                  <a:srgbClr val="00B050"/>
                </a:solidFill>
              </a:rPr>
              <a:t>Jack and Jill have $120 to split into the ratio of 5:7.  How much does each person get?</a:t>
            </a:r>
            <a:endParaRPr lang="en-NZ" sz="2400" dirty="0" smtClean="0">
              <a:solidFill>
                <a:srgbClr val="00B050"/>
              </a:solidFill>
            </a:endParaRPr>
          </a:p>
          <a:p>
            <a:pPr>
              <a:buNone/>
            </a:pPr>
            <a:r>
              <a:rPr lang="en-US" sz="2400" b="1" dirty="0" smtClean="0"/>
              <a:t> </a:t>
            </a:r>
            <a:endParaRPr lang="en-NZ" sz="2400" b="1" dirty="0" smtClean="0"/>
          </a:p>
          <a:p>
            <a:pPr>
              <a:buNone/>
            </a:pPr>
            <a:r>
              <a:rPr lang="en-US" sz="2400" b="1" dirty="0" smtClean="0">
                <a:solidFill>
                  <a:srgbClr val="0070C0"/>
                </a:solidFill>
              </a:rPr>
              <a:t>	Total number of shares =  5 + 7 = 12</a:t>
            </a:r>
          </a:p>
          <a:p>
            <a:pPr>
              <a:buNone/>
            </a:pPr>
            <a:endParaRPr lang="en-NZ" sz="2400" b="1" dirty="0" smtClean="0"/>
          </a:p>
          <a:p>
            <a:pPr lvl="1">
              <a:buNone/>
            </a:pPr>
            <a:r>
              <a:rPr lang="en-US" sz="2400" b="1" dirty="0" smtClean="0">
                <a:solidFill>
                  <a:srgbClr val="0070C0"/>
                </a:solidFill>
              </a:rPr>
              <a:t>Jack’s share = </a:t>
            </a:r>
          </a:p>
          <a:p>
            <a:pPr lvl="1">
              <a:buNone/>
            </a:pPr>
            <a:r>
              <a:rPr lang="en-US" sz="2400" b="1" dirty="0" smtClean="0">
                <a:solidFill>
                  <a:srgbClr val="0070C0"/>
                </a:solidFill>
              </a:rPr>
              <a:t>	</a:t>
            </a:r>
            <a:r>
              <a:rPr lang="en-US" sz="2400" b="1" dirty="0" smtClean="0"/>
              <a:t>	</a:t>
            </a:r>
          </a:p>
          <a:p>
            <a:pPr lvl="1">
              <a:buNone/>
            </a:pPr>
            <a:r>
              <a:rPr lang="en-US" sz="2400" b="1" dirty="0" smtClean="0">
                <a:solidFill>
                  <a:srgbClr val="0070C0"/>
                </a:solidFill>
              </a:rPr>
              <a:t>Jill’s share </a:t>
            </a:r>
            <a:r>
              <a:rPr lang="en-US" sz="2000" b="1" dirty="0" smtClean="0">
                <a:solidFill>
                  <a:srgbClr val="0070C0"/>
                </a:solidFill>
              </a:rPr>
              <a:t>=</a:t>
            </a:r>
            <a:endParaRPr lang="en-NZ" sz="2000" dirty="0">
              <a:solidFill>
                <a:srgbClr val="0070C0"/>
              </a:solidFill>
            </a:endParaRPr>
          </a:p>
        </p:txBody>
      </p:sp>
      <p:graphicFrame>
        <p:nvGraphicFramePr>
          <p:cNvPr id="4" name="Object 3"/>
          <p:cNvGraphicFramePr>
            <a:graphicFrameLocks noChangeAspect="1"/>
          </p:cNvGraphicFramePr>
          <p:nvPr/>
        </p:nvGraphicFramePr>
        <p:xfrm>
          <a:off x="2786050" y="3357562"/>
          <a:ext cx="2251075" cy="896938"/>
        </p:xfrm>
        <a:graphic>
          <a:graphicData uri="http://schemas.openxmlformats.org/presentationml/2006/ole">
            <p:oleObj spid="_x0000_s76802" name="Equation" r:id="rId3" imgW="914400" imgH="393480" progId="Equation.3">
              <p:embed/>
            </p:oleObj>
          </a:graphicData>
        </a:graphic>
      </p:graphicFrame>
      <p:graphicFrame>
        <p:nvGraphicFramePr>
          <p:cNvPr id="5" name="Object 4"/>
          <p:cNvGraphicFramePr>
            <a:graphicFrameLocks noChangeAspect="1"/>
          </p:cNvGraphicFramePr>
          <p:nvPr/>
        </p:nvGraphicFramePr>
        <p:xfrm>
          <a:off x="2500298" y="4357694"/>
          <a:ext cx="2886075" cy="857250"/>
        </p:xfrm>
        <a:graphic>
          <a:graphicData uri="http://schemas.openxmlformats.org/presentationml/2006/ole">
            <p:oleObj spid="_x0000_s76803" name="Equation" r:id="rId4" imgW="914400" imgH="393480" progId="Equation.3">
              <p:embed/>
            </p:oleObj>
          </a:graphicData>
        </a:graphic>
      </p:graphicFrame>
      <p:sp>
        <p:nvSpPr>
          <p:cNvPr id="6" name="TextBox 5"/>
          <p:cNvSpPr txBox="1"/>
          <p:nvPr/>
        </p:nvSpPr>
        <p:spPr>
          <a:xfrm>
            <a:off x="5929290" y="2786058"/>
            <a:ext cx="3214710" cy="830997"/>
          </a:xfrm>
          <a:prstGeom prst="rect">
            <a:avLst/>
          </a:prstGeom>
          <a:noFill/>
        </p:spPr>
        <p:txBody>
          <a:bodyPr wrap="square" rtlCol="0">
            <a:spAutoFit/>
          </a:bodyPr>
          <a:lstStyle/>
          <a:p>
            <a:r>
              <a:rPr lang="en-NZ" sz="2400" dirty="0" smtClean="0">
                <a:solidFill>
                  <a:srgbClr val="C00000"/>
                </a:solidFill>
              </a:rPr>
              <a:t>Remember to simplify fractions!</a:t>
            </a:r>
            <a:endParaRPr lang="en-NZ" sz="2400" dirty="0">
              <a:solidFill>
                <a:srgbClr val="C00000"/>
              </a:solidFill>
            </a:endParaRPr>
          </a:p>
        </p:txBody>
      </p:sp>
      <p:sp>
        <p:nvSpPr>
          <p:cNvPr id="7" name="TextBox 6"/>
          <p:cNvSpPr txBox="1"/>
          <p:nvPr/>
        </p:nvSpPr>
        <p:spPr>
          <a:xfrm>
            <a:off x="5214910" y="5286388"/>
            <a:ext cx="3929090" cy="830997"/>
          </a:xfrm>
          <a:prstGeom prst="rect">
            <a:avLst/>
          </a:prstGeom>
          <a:noFill/>
          <a:ln w="12700" cmpd="dbl">
            <a:solidFill>
              <a:srgbClr val="FF0000"/>
            </a:solidFill>
          </a:ln>
        </p:spPr>
        <p:txBody>
          <a:bodyPr wrap="square" rtlCol="0">
            <a:spAutoFit/>
          </a:bodyPr>
          <a:lstStyle/>
          <a:p>
            <a:r>
              <a:rPr lang="en-NZ" sz="2400" dirty="0" smtClean="0"/>
              <a:t>Gamma P364   Ex 25.01</a:t>
            </a:r>
          </a:p>
          <a:p>
            <a:r>
              <a:rPr lang="en-NZ" sz="2400" dirty="0" smtClean="0"/>
              <a:t>p 368 Ex 25.02</a:t>
            </a:r>
            <a:endParaRPr lang="en-NZ" sz="2400" dirty="0"/>
          </a:p>
        </p:txBody>
      </p:sp>
      <p:sp>
        <p:nvSpPr>
          <p:cNvPr id="8" name="Action Button: Home 7">
            <a:hlinkClick r:id="rId5" action="ppaction://hlinksldjump" highlightClick="1"/>
          </p:cNvPr>
          <p:cNvSpPr/>
          <p:nvPr/>
        </p:nvSpPr>
        <p:spPr>
          <a:xfrm>
            <a:off x="8072462" y="5786454"/>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Interest</a:t>
            </a:r>
            <a:endParaRPr lang="en-NZ" dirty="0"/>
          </a:p>
        </p:txBody>
      </p:sp>
      <p:sp>
        <p:nvSpPr>
          <p:cNvPr id="3" name="Content Placeholder 2"/>
          <p:cNvSpPr>
            <a:spLocks noGrp="1"/>
          </p:cNvSpPr>
          <p:nvPr>
            <p:ph idx="1"/>
          </p:nvPr>
        </p:nvSpPr>
        <p:spPr/>
        <p:txBody>
          <a:bodyPr>
            <a:normAutofit fontScale="62500" lnSpcReduction="20000"/>
          </a:bodyPr>
          <a:lstStyle/>
          <a:p>
            <a:pPr>
              <a:buNone/>
            </a:pPr>
            <a:r>
              <a:rPr lang="en-NZ" dirty="0" smtClean="0"/>
              <a:t>Simple:	I = PRT</a:t>
            </a:r>
          </a:p>
          <a:p>
            <a:pPr>
              <a:buNone/>
            </a:pPr>
            <a:r>
              <a:rPr lang="en-NZ" dirty="0" smtClean="0"/>
              <a:t>So if you invest  $1000 for 5 years at 6%</a:t>
            </a:r>
          </a:p>
          <a:p>
            <a:pPr>
              <a:buNone/>
            </a:pPr>
            <a:r>
              <a:rPr lang="en-NZ" dirty="0" smtClean="0"/>
              <a:t>I = 1000 x 0.06 x 5 = $300</a:t>
            </a:r>
          </a:p>
          <a:p>
            <a:pPr>
              <a:buNone/>
            </a:pPr>
            <a:endParaRPr lang="en-NZ" dirty="0" smtClean="0"/>
          </a:p>
          <a:p>
            <a:pPr>
              <a:buNone/>
            </a:pPr>
            <a:r>
              <a:rPr lang="en-NZ" dirty="0" smtClean="0"/>
              <a:t>Compound: the interest is added to the capital at the end of each period</a:t>
            </a:r>
          </a:p>
          <a:p>
            <a:pPr>
              <a:buNone/>
            </a:pPr>
            <a:r>
              <a:rPr lang="en-NZ" dirty="0" smtClean="0"/>
              <a:t>So if you invest $1000 for 5 years at 6% compounding annually</a:t>
            </a:r>
          </a:p>
          <a:p>
            <a:pPr>
              <a:buNone/>
            </a:pPr>
            <a:r>
              <a:rPr lang="en-NZ" dirty="0" smtClean="0"/>
              <a:t>Interest = 1000 x 0.06 = 60 after 1 year</a:t>
            </a:r>
          </a:p>
          <a:p>
            <a:pPr>
              <a:buNone/>
            </a:pPr>
            <a:r>
              <a:rPr lang="en-NZ" dirty="0" smtClean="0"/>
              <a:t>	            = 1060 x 0.06 = 63.6 after 2 years</a:t>
            </a:r>
          </a:p>
          <a:p>
            <a:pPr>
              <a:buNone/>
            </a:pPr>
            <a:r>
              <a:rPr lang="en-NZ" dirty="0" smtClean="0"/>
              <a:t>		    = 1123.6 x 0.06 =67.42 after 3years</a:t>
            </a:r>
          </a:p>
          <a:p>
            <a:pPr>
              <a:buNone/>
            </a:pPr>
            <a:r>
              <a:rPr lang="en-NZ" dirty="0" smtClean="0"/>
              <a:t>		    = 1191.02x 0.06 = 71.46 after 4 years</a:t>
            </a:r>
          </a:p>
          <a:p>
            <a:pPr>
              <a:buNone/>
            </a:pPr>
            <a:r>
              <a:rPr lang="en-NZ" dirty="0" smtClean="0"/>
              <a:t>                   =1262.48 x 0.06 = 75.75 after 5 years</a:t>
            </a:r>
          </a:p>
          <a:p>
            <a:pPr>
              <a:buNone/>
            </a:pPr>
            <a:r>
              <a:rPr lang="en-NZ" dirty="0" smtClean="0"/>
              <a:t>Total interest = 338.22</a:t>
            </a:r>
          </a:p>
          <a:p>
            <a:pPr>
              <a:buNone/>
            </a:pPr>
            <a:endParaRPr lang="en-NZ" dirty="0" smtClean="0"/>
          </a:p>
          <a:p>
            <a:pPr>
              <a:buNone/>
            </a:pPr>
            <a:r>
              <a:rPr lang="en-NZ" dirty="0" smtClean="0"/>
              <a:t>Amount= Principal(1+r)</a:t>
            </a:r>
            <a:endParaRPr lang="en-NZ" dirty="0"/>
          </a:p>
        </p:txBody>
      </p:sp>
      <p:sp>
        <p:nvSpPr>
          <p:cNvPr id="4" name="Action Button: Home 3">
            <a:hlinkClick r:id="rId2" action="ppaction://hlinksldjump" highlightClick="1"/>
          </p:cNvPr>
          <p:cNvSpPr/>
          <p:nvPr/>
        </p:nvSpPr>
        <p:spPr>
          <a:xfrm>
            <a:off x="8072462" y="5786454"/>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Rates</a:t>
            </a:r>
            <a:endParaRPr lang="en-NZ" dirty="0"/>
          </a:p>
        </p:txBody>
      </p:sp>
      <p:sp>
        <p:nvSpPr>
          <p:cNvPr id="3" name="Content Placeholder 2"/>
          <p:cNvSpPr>
            <a:spLocks noGrp="1"/>
          </p:cNvSpPr>
          <p:nvPr>
            <p:ph idx="1"/>
          </p:nvPr>
        </p:nvSpPr>
        <p:spPr/>
        <p:txBody>
          <a:bodyPr>
            <a:normAutofit lnSpcReduction="10000"/>
          </a:bodyPr>
          <a:lstStyle/>
          <a:p>
            <a:pPr>
              <a:buNone/>
            </a:pPr>
            <a:r>
              <a:rPr lang="en-US" sz="2600" dirty="0" smtClean="0">
                <a:solidFill>
                  <a:srgbClr val="7030A0"/>
                </a:solidFill>
              </a:rPr>
              <a:t>Rates compare quantities that are measured in different units.</a:t>
            </a:r>
            <a:endParaRPr lang="en-NZ" sz="2600" dirty="0" smtClean="0">
              <a:solidFill>
                <a:srgbClr val="7030A0"/>
              </a:solidFill>
            </a:endParaRPr>
          </a:p>
          <a:p>
            <a:pPr>
              <a:buNone/>
            </a:pPr>
            <a:r>
              <a:rPr lang="en-US" sz="2600" b="1" dirty="0" smtClean="0"/>
              <a:t> </a:t>
            </a:r>
            <a:endParaRPr lang="en-NZ" sz="2600" dirty="0" smtClean="0"/>
          </a:p>
          <a:p>
            <a:pPr>
              <a:buNone/>
            </a:pPr>
            <a:r>
              <a:rPr lang="en-US" sz="2600" b="1" dirty="0" smtClean="0">
                <a:solidFill>
                  <a:srgbClr val="C00000"/>
                </a:solidFill>
              </a:rPr>
              <a:t>Example:  </a:t>
            </a:r>
            <a:r>
              <a:rPr lang="en-US" sz="2600" dirty="0" smtClean="0">
                <a:solidFill>
                  <a:srgbClr val="00B050"/>
                </a:solidFill>
              </a:rPr>
              <a:t>The distance from Invercargill to Dunedin is 200 km.  If it takes 2½ hours to cover this distance, what is my average speed in km/hr?</a:t>
            </a:r>
            <a:endParaRPr lang="en-NZ" sz="2600" dirty="0" smtClean="0">
              <a:solidFill>
                <a:srgbClr val="00B050"/>
              </a:solidFill>
            </a:endParaRPr>
          </a:p>
          <a:p>
            <a:pPr>
              <a:buNone/>
            </a:pPr>
            <a:r>
              <a:rPr lang="en-US" sz="2600" dirty="0" smtClean="0"/>
              <a:t> </a:t>
            </a:r>
            <a:endParaRPr lang="en-NZ" sz="2600" dirty="0" smtClean="0"/>
          </a:p>
          <a:p>
            <a:pPr>
              <a:buNone/>
            </a:pPr>
            <a:r>
              <a:rPr lang="en-US" sz="2600" dirty="0" smtClean="0"/>
              <a:t>	</a:t>
            </a:r>
            <a:r>
              <a:rPr lang="fr-FR" sz="2600" dirty="0" smtClean="0"/>
              <a:t>Speed  =  </a:t>
            </a:r>
            <a:endParaRPr lang="en-NZ" sz="2600" dirty="0" smtClean="0"/>
          </a:p>
          <a:p>
            <a:pPr>
              <a:buNone/>
            </a:pPr>
            <a:r>
              <a:rPr lang="fr-FR" sz="2600" dirty="0" smtClean="0"/>
              <a:t>	            =  80km/</a:t>
            </a:r>
            <a:r>
              <a:rPr lang="fr-FR" sz="2600" dirty="0" err="1" smtClean="0"/>
              <a:t>hr</a:t>
            </a:r>
            <a:endParaRPr lang="en-NZ" sz="2600" dirty="0" smtClean="0"/>
          </a:p>
          <a:p>
            <a:pPr>
              <a:buNone/>
            </a:pPr>
            <a:r>
              <a:rPr lang="fr-FR" dirty="0" smtClean="0"/>
              <a:t> </a:t>
            </a:r>
            <a:endParaRPr lang="en-NZ" dirty="0" smtClean="0"/>
          </a:p>
          <a:p>
            <a:endParaRPr lang="en-NZ" dirty="0"/>
          </a:p>
        </p:txBody>
      </p:sp>
      <p:sp>
        <p:nvSpPr>
          <p:cNvPr id="778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NZ"/>
          </a:p>
        </p:txBody>
      </p:sp>
      <p:graphicFrame>
        <p:nvGraphicFramePr>
          <p:cNvPr id="77825" name="Object 1"/>
          <p:cNvGraphicFramePr>
            <a:graphicFrameLocks noChangeAspect="1"/>
          </p:cNvGraphicFramePr>
          <p:nvPr/>
        </p:nvGraphicFramePr>
        <p:xfrm>
          <a:off x="2214546" y="4214818"/>
          <a:ext cx="890227" cy="642942"/>
        </p:xfrm>
        <a:graphic>
          <a:graphicData uri="http://schemas.openxmlformats.org/presentationml/2006/ole">
            <p:oleObj spid="_x0000_s77825" name="Equation" r:id="rId3" imgW="482391" imgH="393529" progId="Equation.3">
              <p:embed/>
            </p:oleObj>
          </a:graphicData>
        </a:graphic>
      </p:graphicFrame>
      <p:sp>
        <p:nvSpPr>
          <p:cNvPr id="4" name="Rectangle 2"/>
          <p:cNvSpPr>
            <a:spLocks noChangeArrowheads="1"/>
          </p:cNvSpPr>
          <p:nvPr/>
        </p:nvSpPr>
        <p:spPr bwMode="auto">
          <a:xfrm>
            <a:off x="0" y="0"/>
            <a:ext cx="192879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NZ" sz="1200" b="0" i="0" u="none" strike="noStrike" cap="none" normalizeH="0" baseline="0" dirty="0" smtClean="0">
                <a:ln>
                  <a:noFill/>
                </a:ln>
                <a:solidFill>
                  <a:schemeClr val="tx1"/>
                </a:solidFill>
                <a:effectLst/>
                <a:latin typeface="Arial" pitchFamily="34" charset="0"/>
                <a:ea typeface="Times New Roman" pitchFamily="18" charset="0"/>
                <a:hlinkClick r:id="rId4"/>
              </a:rPr>
              <a:t>http://www.nzmaths.co.nz/Numeracy/Animations/beanies.swf</a:t>
            </a:r>
            <a:endParaRPr kumimoji="0" lang="en-NZ" sz="1800" b="0" i="0" u="none" strike="noStrike" cap="none" normalizeH="0" baseline="0" dirty="0" smtClean="0">
              <a:ln>
                <a:noFill/>
              </a:ln>
              <a:solidFill>
                <a:schemeClr val="tx1"/>
              </a:solidFill>
              <a:effectLst/>
              <a:latin typeface="Arial" pitchFamily="34" charset="0"/>
            </a:endParaRPr>
          </a:p>
        </p:txBody>
      </p:sp>
      <p:sp>
        <p:nvSpPr>
          <p:cNvPr id="77827" name="AutoShape 3" descr="data:image/jpg;base64,/9j/4AAQSkZJRgABAQAAAQABAAD/2wCEAAkGBhQQEBQUEBQUDxQQFBQVFBAQFBUPFRQUFBUWFBQVFhQXHCYeFxwjGxQWIC8iIygpLCwsFx4xNjAqNScrLSkBCQoKDgwOGg8PGiwfHCQsLCwsLiksLCwpKSkpLCwpLCksLCwsLCkpKSksKSwpKSwsLCkpKSwsKSwsLCksLCwsKf/AABEIAMIBAwMBIgACEQEDEQH/xAAcAAACAgMBAQAAAAAAAAAAAAACAwQFAAEGBwj/xAA+EAACAQMCBQIEBAMHBAEFAAABAgMAERIEIQUTIjFBBlEUMmFxI0KBkVKhsQczYnLB4fAkgrLRFRY0U5PC/8QAGgEAAwEBAQEAAAAAAAAAAAAAAAECAwQFBv/EACwRAAICAQQBAgQGAwAAAAAAAAABAhEDBCExQRITUTJx4fAFFBUigaEjM2H/2gAMAwEAAhEDEQA/AOF1XzmhAopx1n70QAr7LH8KPIYKin3pYWmAVYjMPathK0RWA0AbIrVqO9ZjQIC1bAowtFjVWIALWwKMLW7UrEBat40WNbtSEBjWWo7VmNAAY1mNHjWWoGLtWitMIrCtAxJWtFaaVoSKAFEUJFOK0JFACiKErTSKG1ACiKEimkUJFACStCVppFCRQxiSKWwpzChIqBoVjWqPGspFE5+5+9EKy1EFq4qkRZqiFbC0arTEYDWBaMJRBaAAAowtEFogtArAxrYWmBa2FoADGthaPGt40CF41u1MxreNAC8KzGm41mNAxWNZjTcaEpQAsrWsabhWY0AJK0ONPxoStACStAVp5WhxoGJK0BWnlaErQBHK0JWpBWgK0AIK0BWnlaArQMQRQMKeVoGWpGJtWUy1ZQFksLTFWtqKYtWSCFowtbtRgUhWaCVvCiAogtAAhaLGjC0QWgQsLRBaYEosaAF4VvCmWosaAFY1vGmY1mNAxYWsK0zGsxosBeNZjTMazGgBRFaK03GtFaAElK1jTitCVoASVocaeVoStACCtCVp5WgK0DEFaArUhloCKAI7ClkVN0+nDyIp2yZVv/mIH+tIZLUXvQyOVoGWnstAVoARjW6PGsqaGTglEFrYWmKtakAgUYWthaMLUiNBa2FowtGFpAAEowtEFowtAABa2FpgWiC0ALxrYSmha2FpDFBK3hTca3jSsBOFZhTsazGlYCcKzCnY1hWiwEFK0UpxWtY0WMQUoStSMaErTsCOVoStSCtCUosRHK0JWnlaArTAQVoCtSCtAVp2MDT7Op9mU/swNBq4rSOPZmH7EimY07i0REzkqyZMzAOuLWY33H61F/uH0VpWlstSGWgK1YiPjWUwrWUATwtEFrYWjC07JNBaILRqtGFoGCEowtGFowtIQsLRhaMJRhaQCwlEFpgSiC0rGLC1vCmBKIJUhQrGthabjWY0WOheNawptq3jSsYnGsxp2NaxosBBWtY08rQlaLAQVrCtNxrWNOwElaApUgrQlKBEYrQFKklaArTERitCUqQVoCtOwRB1HFfhSsmJezeHWPwe7MDb9Benar1c+uwVkiXC5ukryOBYbHJQLXt2pfF0xiBZSQzLiLXyIbsB581KPBOXy8IpjzEQ5YEoMkUMp6RZg6fzrzssktRFuR1wjeN7EIrSytWc/CnV2QjdAWNv4Rbce/cVBZa9CMlLg5mmuSMY6ymkVlUInBaNVrYWjVaoRirTFWsVaMLSAwLRBaJVpgWlYAhaILRhaILUgBjRBaMLRBaVjFhaILR40QWpsYvGswpuNbC0gE4USJuPuKZhWcO9WabSai0rLkNt1ZyhIDdlBtse9ZZcqxxtlwi5OkKKVgWn8W9WaXUy3iIjYHE5Dl829sXUH33G9jsNq0Fox5Vkh5DlBxdMDVx2kf6O3/kaSUqdr47Svfbrbvt+Y1HKVcXsiWtyPhWsKeVoCKqyRJWhK04itWp2BHKUJWpBWgZadgRitTOEKplxYMeYkigInMJJU7bHb779qSyVE1atsVZ18EI5jBB73tuax1DfpPx5NMVeaslaD1giZRscQFxCwqzyI19yCtgtwW72/WrThnqHlQoeRqmBury2jlBQZWxGXcE23JAt+lca7qgO4AVS+KD8o28V6B6a1McejhJVjz5zEGQm65F2Vjvt4F/qK+fm3yeokiuk9RwTOl2EdwY3+KjaIAFfnzUWJuB9va3bmJACTiQVubEHIEfQ+a9EOr085UeZJJY0EiLJZoTZx1A+19z9q4biGnwldf4XYfsSK9H8Ok7kjk1S2RXlaym41uvYs4ScEowtS9ToDH72JsCRbf2I8H/guN6UqUo5IzXlF2glFxdMBVpipWxHTFSixGgtGEolWjC0rGCFogtGFowlS2AsJRhKYFqbwzhpmYgEKFFyzdqiU1FWykrIASt4U+aAoxU91NjQgUrsBeNZjTcK3hRYCwtcdHpwuulEahRzBHiO15Y95PPUC9x7Fa7bCuW0ELPxCUIjORqFeyYg4xKoYguQL7bb1xaunFffR06baQ+Dh0cMsZjBdZGYAvc8t0Vt1J9wxB+wNdHoYWMi4C5uD8ofYdzY1Wcf1KRNEqiZnjkZ3SVFiIDKQNw7A9/9qk6eefTnUzytyvg+hEQXD6h/kUki7ALdiNtrVx488MeJx7OmeKU5qXX1Lz1FomQrkAbluqxU7W23Y7b3/eqTCrbV8ZllYwTGNmEEGoUxr8wK/igHIjpJvt3AJ9qgNER32vuPt/wV16GX+JL2ObUqp2RmSgKVJKUJWu6zmIxShKVIK0JWnYEcrQFakFKArTsRHK1H1QAU3qaVqu41ATExVWdlGyobMdxcA1nm/wBbr2NMdeSsoEhAChiF/BeP63Zriw711HCPU0SQrEyNaGVJFfrPUgA3IU/Xa3mvNNV6oa5EaLHv3PWdv5Vf8B1yNpJHM2o+IzQ4qCsVjcMMgNjYX718+35Hqo72H1JpSynO2OokmALKNpQQw68OxPtVTxh1eZ3Q5I7FlIIN77nsSO9cseMSbXa/+cLIP5iukk0nL6c4pcR88FuW197rb7/veu/QJrI/kc2p+Ei41qnY1leyeeXHEdTIunEmqii07LNJGywRYHpsA5A+ZSQbEbfvVOnqGHyWG17FG97W281fScB1H4BkeRhGs66huWJTIs0nMKqpyFvkFtu21tqouD6aBNXOGZQ0RlEcTB2AChw4kAUkYi2/YWJvtevn8esnij4pKj1ZaeE3bJCcZh//ACAbgb3G5+4p8fE4iNpE8n5gNh371xyi2w+3v96kcP0fNlSO4XmMFybYC5tc1qvxKfcUD0Efc7nSQczdOoXtcdQv3tt3P0FOm0hQkHwbe1j7EeKq+AxnTxG8fNz1JjDCdtOqqkbPLIGUhcQq3JJ8Cn8enaWF0jWVf+oWDqnadZUZObGdyRZgUYbnv3qf1GfldbexP5OPw3uTAlEFritRFJDIyMzBo3YMMmtkOknvvcfyo4NXKSAjyXJAADE9tgLH/hrX9Rj2mS9BLpo7VIydhv8AaqfifADq9dptOzNGJVmDFcjbEXBxuAfNWXprXFUInkCv8QsC8yFpiXYfKzKwAsfervQ8T0ZtJK8UpYsiFYJNiti4AbIjcjtasM2s9ROKWwR0zxu3u0c9wTT4QILk2vuSWJsxHc9/9qnhKj+o+NwpIp0hjeNl3RVaPBge/YbEH+Rqnj9TuPmVCNr2LA99/fxXTDV41FJszemyS3SOjCVgSrPT6cugKxSHIKRblN8wBFzzMh39ha3Y1Qj1JHHKQY2dVyXchT8rC9vobULW43f3Yvys+tyz58emgm1MwBSFSFVuzyMCFX9BvVB6MnPOk1UowAidyN+xA2F9/IFQfWXEDrhp4IfwtPGQZWcgM0jbubC9wALCpkeuVpFhRWkErqrBenNQ4JRSN7EgC9cU9R5OTv5HStO0kq+ZWa2ZnnZpAc2e7Kbje/y+49q7n1T6Wm1ISMNHGFLSMFyYO72GZLNcWUBbG9vtR6P00W4k0xgMSRKJcL5o0xHQEfsd+ojwRVhN/aLpVIWRXDeRiHxIJADbjewB28EVwRuzrnJOkih4r6Z1PxUGoiEX4UMKsozUMFXF1tiRYgle/apnForYDFlCqVGYCkqGax2Jv3PepfDvWmhQMHmke7FrzJISoPZQQDsKfx7URzjKFs+ScXsDYXNxue+/9a7NLNxyJPg5M8fKDOcKU7V8OaMKWAs4uCCD+m3ncU3i+jVUsjq2URuY2uVbE3BINwa5f0lwuTkxahpZZhKsqOHZnVGjdCvc2uQ7fsfevTefeNcM4lidO+i5KUBSpJShKV1eRjRFKUBSpRSgKU7AilKhcVQciS+QGDXMfz2AucfrtVlIQO5A+5tUTiJxQ745K4DeQcWsQPNiO30olumhrk8i03BXmMnLVjiTiDYEkEXU3PzYnt77d66r0pO/wOojOpjjUBSdK6jmSYyE7E7ggm9Vug4gVQlTz/xyAxFslNm7DyxJO/1q39K6Vz8aiaaKawmylkIDxhSDdL+VG/618/VbnqofqfTDrpklFiTzCQpLHA4ldrW2Bv37H6G17PEwCFoU02UaMI4iChUrcOLdsu9qlHh5eBbQqqtor5LGqFSkOQfJQCSWFu/kbb1A0Ma8mPCOWO6AsZbkO3YvGSfk2/TeuzROsn8GGo3gDjWU3GtV7Vnmnccb4hNFGDpxp5mLqCL7AHyer3CiuG0crq0mo+DjVphOrT/EMEAkLLI2DO217muO13EHXUPIH60kbF1VVtiSAQoGI7DsPrXXejTjwvWu+boqMwRowIywwtaU9RN9io7A32Jr5aSo9tFjFw+FiN9IwuLkSRDbKEX6v8PPP7fQGTwvgkfOhP8A08NnRmkD6d8bKzGy3IPViNwR3+9UHB+KDUAsdPoVAGwcBGJNwAQDt23J7VK9PSRavVLE2liQqJGPKa4OKEnL9j282/SaL8mdDw/QSiCCIosqTzTrqIoWiURRSLy0Y7kEi+Z7+2wAAM8PmlhjUafloNbCohkUkpAkccaSkx2uBi17m1mI8C1Zw/h0F4BNFFEmoAaOQTSs7J3JKqoVSNr3IF+xNb0vDIpmhKRfhyzLGksWpZs23unLfFwRbfbp79qTQrD1/pIGWUmOYHOQ3RWxNnkF1yBNjhfue4+9K0vpQLImImy5kdgejcuB82FwO+/0NI0GvheZ4oo9XIUdlLpNgAATu2RsoAHk+Klwa9W1MenDa/Tu8irZ5AwP0Fj5233G48bhUV5MseRaMIwaB9Tq9Wkc5dnkWW3LzyRQVBN0BtcDfa+2QypK+kMAc8zU6oJIoVjIwRciwkIwywz8/m7Xp2g5hdVGo1qK7FUld41jezMBjk2TfLuAL7dhRQTzPJGF1OpUEtjJLEhQ/hl/w5VupNgTsewPtSoVnNP6XZgCsinKx6hj3wI2F7f3ifvTNJwUxRz8wxsDDfLCSXECROrpW4/Y7gVZ6TjavsupzKi7W0PMAC2uQQvy9K7/AEFO0vFzKsnJn00iLGDJlpxHtnsCtrkX32829xSpl+bG6vhMfNYiyxiXTCQsLSLMggWBAoexBV5L3F+tj+SqXiXDM1vCFc8/UAuG6iM1xDBrbi9rdwe4F6vi3MVtQx0cg5kbtO8U0d5EBCMWt46t+3vWfFMUDEaPB5ZWD86SNWdnV3IN/wAzID/2ntRQoypnJw8IlBGUZtcXIZdh73vYVN1GiSPWwhAAoZbqGWW55rbbHclcRv7j3q7ebp2jgktYYx6rImxO2Jvf5ztXNcT9RRHUc5jHDISCqAmVlPghf/YqVGy3kZ6V6gSRtORpF+GlNgSUC3Q97PGTifO3tavOZPQmoAOSAsLcuxW179Vy1vHtXQab1WzC7a0A7f30DKfc9h2qZpeNyOwWPUaaQuQB0yISx7Abd99qtWjE5fjXpLMp8PGUCxnKzGT8RblL3sQSRYkXFW/on4hWOlnhYQS3OTjERna5BOxBF9vc3q8PGdRiGZdOFABOUhQEFiFPVt3U/vWJxmYj+6gk9sZ428fU07dUBT+vNOyfDJAQxkzitFaIblAAxB+vnfvWuE6+2nRZA0ZVQMVg5iIDOYFAKMtuoG+w7HvUjXa2KdYjLFFpuW3Q7uO91y6VG9gL2bY/XetTBAEEXIlESty8ZIowpMzrYq5u34UmW57g++yt8Me1HLcR4vOjk7KrElQU2xDFdr72upG5961wT1O0kyKyrKpZVNg0YBYgAl9wB3+9dJrvTqz7sbsHmA5MqsMTM7KbMWtcEHa1r28Vrg/pIwv0iUrnE5VyqKSkyY9kNwMyx7bKd61WoyceQPHiaujOM8QRIy/QxsABC8bjqyCkhbFV6SL2O481zn/1So+aMj/uH+oFdKNGMhaKS+UJF4sRGonMCx2cAOAzOb3Oz33rmdb6IJIOaXH8alf/AHVw1OSCpMj0cct2ty40oi1emJXmEkkZKjMEI3sCqsGO/nb+tc3qvUekjIhaRWaJ8SxQ2B3DMDjba/8AI+1dJ/8AHBIb5ckvkbqWgUI2niZynULsFQuB/iPY1xXrb0U80pfSoHvJPzGL4MxaTmLcSWFwrgdJOwH3NrVzTt7mUsEWqRV8J4gsbyh5I8y5cmMZBgEBuvjb/Q1I4NqtPqdZOxj1MqyK2AgBJXo2LgWv239xVHxfg8mnHNaL4dslCqrI644EMdid7/TzUr+zzVGPU7aoaEG13Kh73DDsfa/86yuzQ7zQ+vAgxcan8NIgXVywN1CGwNxa57Hx97UnhmoV4VCzNKVLjksthAuRxCnyGG/0rk5tQRkqm4OxtcBgpuD/AKiut9JK8mmAYxcpXcKFsJgxGRLA903H1rp07UMibM8sfKLSHY1lOxrK9uzyzy7UyZZHyT/U/wC9ejemOHu3BNUI1u0q7fjAghZLt+GTaMhVP1fauaPFZDtz42+jQRMD+hQ969L0WGi0gXXGKEyMVZtLFGRNZT868oAWvbYeBvvXzUj2UcJouItFBpI0n5BmWQlMWbItqJEB2Qg/Lbx2rofQ0YfjOrPgDVfTvIE/TY1IU8LYxNkMoQoQ8pxhixeyjH+JmPnv5qRouJ6HTyPJFMEea4ZlikJIeQM98lK9hfa2/wC1FgQvU6SLKkUcuo0TSo08iKFZizOyIGkWRQoQKihF2so3JtbofRyZvpmmaSWRo3bNgFVuRMFWVkLHB/xCpt82RJ3qFq+IaGZw3xDXVVUdM0VlBuAqxBUBHva9TdDxvSQlWGqA5aMilklkbFnDsCWG+6jc71IzhLS6VNRPyow8skRjOqCxq0UhnbJTIyg3wHY+9WvBLvxjRFggZo4pH5fyZGJ3OO5+nb2q210fDdRCkU0ykKE6cJorFFYKMl725j7nvepOiGij1CahZ4g8SBVY842CpylBQ7fLfzSsCN6m1KwgLFIiMx1Dxc+EsI1iblvywEcC7IWdu7XBsB3tPSQWRIXLLcQSSxxwxlYlN5opZIzYWWTJWsRe49rWjztpNQEy1K3HN2HNS3MfJtzcH38e29M1Oui00H/TzRu4h+HQZ4kIzlibkEXufb6fWkByHpziL6eFCkTymeV1urugQIsOB7WsS53+lXPpGBBqOJ5GwTYM5I/u5iUBZRcf3Y3UX2v3oOFcP02og03NkWI6Rm5SNJYlTi92LAg9S22C+TUnVcGhR2ZNSgGplykAnite7MNivbrf/hptoaGS69/jcGwcGZEaUTkOZkHLz5AkthdmBiA+UntW/VOmyj0VyrHUahy7J1rlJyRIAfIBuAPa3tV08MMs0c7TQs6FHA5sfSw3tdhcGxt+lBxDQo6aa8sY+DfJTzo2yJdT1e3a+wNSmBxPFdSmoWGRFaMCdYjlGsJKgKwAKMbrZu1hXI8TYrxVSpeO0kZDQLnIvaxjTy3sK9Y1vpmOX5Zk21DTdMscm5scRciw22sB37VWJ6Kjj1ZkklBOpUIpuiPDiUJkSUFsG2tlYdzTtUAMHqH4bUiST4nVXiC21iLFILuGtY5Arsd/dj7Uek1TabQGWBuXJqJG3dGkEYjVm/DUAqWN7ZNYbkb2pEkUPPXmSNKFYLlPL8RZQd9yACO59tzXVaPiOhMYXOMKruUQxR4rdjuBYEXH9aGwOV4f6lnjlXnTrrYSyZxzR4n5yAUYoOpe9jtRcRj00B1cctp5WYmKQKSVbc2Paxva+xFdW+n0MjEl4iWG5wYHvsRZrX+tSTwvRO8rOYpWmJJZluVLC11yvj70kwPOk1Bi04aIaRciiyCImaRgcrCdXJw7Hdbb3G1dbrYAs0kYWOVmMuEeEClSpV9st5PwzmdwFvY7kWnt6U0xjEWaFdjcYRPdb2u6oGb5j3JqfrdKDNHKWjy3W4e1gRfvhcDYjvazdvNDYHE8SURcgJFBKdTNKglMThSFWN8hGhLAdTCw/hOwvYZFAH1TwmJLpC0ilDNDfdLF0JJHc9vF+9XHqzh7SDThAshinnZ1V0WySxsO/TsSbXtf3v3qt4Dwl4pYXMeIOhljkR2WQJKTI3LJy6t2t9adgMngstlDoQGLsk2oRbKRvEWBElwRYG1wbjbcR5OKlWnUHVf9LIyNbVR3YqxBxRl3sBf/AH2pvDOFsupnkaNEu2Q6ZLStzxZupgCVQXBX+Jh8veLrtHJ8bMo5qxzaqbIqLxMssUYBf+IAlu3saEwJEGpaSKN2ml5cyXDTrp3UZCQY4vvcqjdhawO9qRqOIOoykcYu6hQ2lRyxeMYt+G1jdUFiCbgL9KHWq8HDYFIlDxcyNjDI2nbokmba4ublENvPTfYGm8Ugy0cLsNzqdMzE3bdlZW2KiwDFthcb7WFgHsI5L13qL6eWP8K6YM6CGSGQWcKD1MRa7HtXHehC/wAYnKhj1DEr0TWx+YDz97frXYcT0zzaSWe6sr6TFmXou6S80WiJuoxX7XFcT6Z0Iee7LIyRKZH5JAYKpFyLnf7DeqQmXHF4GSeVXQRMsjho1sVU5HpBHgVf+jZykcjJp0kdSCdRMW5apYHlMFPclbg9qp+MJGJn5PMCE9Am2e1vzfW/+lSfT0ihsTO0BMkTLGN0kKEuch2uLC1/c1q+BHWKpt1CzeQvYHyBfesrOI8FQyuSzDfssrKPpYA7Vleusmx5zhuc/wCofWEokkhxRlWUrchzcRSX36vOH8zV9xfVTTwF1iLy61ooxDqBisZ+HBLwhi1rmUEHYkV5fqdW0sjSMN5HdiRsLsSTcH7+9dxqPUKx6fTtGWTFtS2E7GZyfh40iZXNgRmtx7WHtXh+SfB6KZ02mWBBGNQml0+UN2SX4dJFlHZcSnykWNz71VeoImT4aSHT6dwpVpXXlcpndiqxqyp1i257+favITqXklJZizOxJLEksSbkk+avvTnHDFBqIi4GUkTJkMlRlLl3A8EgBdu96SdjPTuGIFieTVwaXTl5kZWlMCo0UgucGZNyoxsP8R+tReNaSOVdS2iSCcgKEMLxFUjAZnlbEWRvwiNt9+5vXmfqjjL6jUglyQqxoii6qoUAEKvgFgT9b3NZ6U4ydNPI17hop1KG5V8kYAMPIBsd/ale4HqvA7yZyz6TTRxiABJGMQi5ibkOzJ0E52v/AIR3qx1englilGji0upcRIFWBoXbnSdJuFHQq3vlXkPqbjbyRwR83JUDnpVo1Zi5GVvzNba/6e9I9M8TMHEY3uRhKL2uSwyAZbC97i4t5vS7GepemIzKqNNpIBHHA4M5dMeaAGUyEqMb2Avv8xqx4hp9PLp5PhY9LPIIo7DTyRO4md1W23yqL3yNeU8f45I8MUYksjO78tEaNb2UKCfzY7geBc+9QPT3EOTrlYk9Mq7C5LfiLdQADe4BFvNPewZ6v6Zi5satLpIVjjgYCdpFxMijJeY1hhlsL79/O9SPUWiil05+CSCV1aLH4eVJLsyu0isbkIqgXyPf6V5nxfi0jRaaLmHDLLlhDGtxgo6vz2F9/Fz71D9FcU5GrVrFuo3QKXLqVcMtgDcEHce1HYz1ngkSSRGWbSRwoEixlecqjG4El3yADWbKx/htW/VGljWFX00CzKJ7NJDMWXlKVW5fMgFmcC3cWryv1HxaSRYo2kZlj05YLgY1BN7kD8x2Ay9gKb6O44YkmQEkPELgKXVXGoiKSMAO4F7H62vvS7Ds9W4FwuBtOj6iARM4kP4s7JlYB48SZAGDBrXHbHeqHjvKg15iWExLykPzEqXZM2AYsSbZAXG3Sa809VcSkmkLSOZMSI1yGOKoigKFPyge3+tW/AnaUwAsTydjlkehsVCKe1gX7U4q2FnScI4gFaMMUDZfKSWJCtubeRiL2rvNPpZo4OXFFDqGUyAEoGyZZR5LbjEk9vFq8a1JI12n8AyDz3Gdq909VtyeETyR4q/Jb8Qty2BcdRV7Xy7WHm1qchWag4eW1Uxm08ccKgBZSoyYZrvgt9+rcgD2pTcS0MDFNXJo4Z7HKNTkFYE4+Om4K7d+9VX9kvGJG4eS3LYwLMEZ5gHsCrYvcfhp9d68RmV5JTubsxJY3c7nc/WopvgD6P8AgI26kRHDLJyRE+XORUBL5AEXysB96rpEZpdKDpWjV0ZpbF7K13CxtcbHpvf6gVS/2deotDw/TmLUaxS2ZdVlikjKqwKmw6gL23F6f6b9TKk0x1etgngln5kTnUN+H81lxaMeGXpBFtqdNbMLL1kkQ2hlOmU8s8tojKA0gJuXLD+E39rfaqP076ol1SdGpjLBmvHJCTbKTEEb2sSy/a+9c96q1WofXSSaHXQCLJOUh10UahAgDqYncCxa+xG96rvVXqDUacFoJIoknnyZ9PqIZJLmMFlBjYmOPLL72X23QHbaz1RJFqEiefSqZInYFo7A9eGJH1KH9q3xrjU0EDu/whC2BIDA7ycvtjb5gR+hrznhvriR4Y21BWaaJ2KtMoYtGYyLSeXAYCwJ3BI9qSnrDVOGXVSidJlYYSBGCvgwy2F1ILGwta9vajYLPVtPxGWQZKuilDWsY5JFvdsRbFfLC33Fqg8J4686XSHTyWdwQs5Vgcz3H9D9K86f1/qIgBCERI8BiFjZCxXO7nuSSpN7i1vBFa4j6xOkMjaJIo+Y6uHCI+IMccnLVTcWDN3Iv0/U06QWehT8dfOWP4VCREjFPiAQQciCBfqvftuar5+KL08vSNA8nMQMrwg3EbXF9jtsd7A2tXGN6uVli1RijbUIkqMFBVbxCNYpGAOwCtbEWHT7HaJpfU3xmnZdQq56d43jZMgSrtHCyYg7nEJY+yke1NUBbcShk1Wp6ZF1jyqpMkS4qbDE37BbY7k7bX7UPBdPLHOUFl2vKAFcvHkq/h72ZuoEWO9u9ZFGpwddO+nxgLBOY0XMswJfIf4f/Ee9FrdOqydUc0thOqxrK0rK8bPhIpvcbBWIHatk+iQoF4ggxjlnxUkLktja57hzcVlL4WXkiVm1EwJyBGZ8MV8j6VqtF4i3OO4ejcxUtlcgAXsLkgWBPa/auw9QQxxpFHBeIiPUK8Sk6kZGcpiJO3y7ZAC+1cro3swkdMsSpKN1KcTkVYfw7b/tVrLxSQhkTCEvkVKgxLi03OJAG47AD6Cuf9q4BHLcNiPPAIIIJJBFiNie1WXB2ZEbeSMySIwAjyDBUl6hfuRn48MT4o//AIeVWEjzR5MCLtzHY7W3sh3tb96kcKziHXZiSCrK1iuIxsfpYVnGcfcrgg8RjZ9YSQz3k3dxix6rksBsD7jwaVwFW5jlRJtDNvEAx6lKnK/5bMQfNiat24A0kmckxUSs7FUyuouWIBYgHv71Zw6U6fmCBQlzZWYCQlTibSG+/wCW2Nx1G9T62O+QaaKH1KGMsOWZ/DX/AO4xVxd3Oyg9vP6movDgRr1K53WYkcohXurE3UnYHbzXSa/QrOg5qFJkZbSqcugDZCGO3vVfDw7kyCVGdpAxPaPs4YN0na/Uf+b01kiybRH4yGtpg2Y6ARz2U7FgPw17gbefaoOgjJ1d1DNhKWOBxYAMTcN+U/WraaIvIDJliL2VlHSCDsCjd7732p3DtYWEayZOFlG/UpxulwNgR8p38XNWpRfY7sVrYWJ0rHLFV7ySI+2VjgB8gFu3fb6VW+moWOqWwYm0hsrco7Rsdn8dqtuLss6plFHp+WLWjuPm3ZmunU2Xsf6VOHqadnjCxhyhuCJQTIcCpv8AwCzE/wAqFOLYN7lPx6MiazBgRpBs7iU9z5HYf4fFI9JRMzy4BmsiXxk5RF54R/3b2Fj738VL4zO8sxfULgxFsQxsE/hBvY+/60nQOIiOWWQSYhiHZclDAj6GxAP6UJpvYf8A0gcd87gkyMdmDmxVbXI7/c1ecC1KxCJ2uFc4h8+m6mFiMOy2tu1/I9qg8S0CCSzKC3YnJzfEBfYe3inabhqOqxtsAWKhmkx3C3YAdr7VPqKO7ALW6xfi9M2S2VwSbjYZg7+21e1+sPUGnPBpkWeIs0FgiGOZiSo2xvt/m7r3rxqXgMagteIkeA0hJtttc/S1LgnWQlXcxL1DYZeLHufqKXqxnuJHoX9kfH4Y9FKksyxsBMcXjiA3CWIZjeU/4DtXmCatUlbLfcjYgdjfxeikZICFjkMgHnEJ/LI3oF4bGy8xpCr7nCwIsD3Jv9bVUcii7G0SNTpFnxcsynEDYZDuT3rrPRfo7SawYHVS6fUKB+HykYOB1BkPe+wJHfz2rj9NGCLl3UAHYAW2xvufvSF1+JuCBZyAynxfaxvtXRlzY5pVGn7kRi0+T1zW/wBiiyMXfWyEtuWaBR+9nFU/qL+zIwaJpUnj1cUWL5WxJW+JIxJU2uPzdgfNclDxMuLcyYm3y5LZgfBBFNk1p64w7qJAS0S2CDIgtZew99vc1nSfD/r6jK7hcLlSOo2kUHBo7XKzC2/j23ta/wBKT6e4HLO18S6DqIDoGxBAZgjNfa43tU/SagNIWWSTJSpIsrBmQWBKEWa32q3XjpQ9DlO+SFDi6nuGWw7/APO9Q3GPI3SKDiWidBIJImhJWI4spW9kmW/1+YdqreKxnlKbMLiE3KovzQgd1/y7fud67X1L6mPEUUagxqE7NCnLO5UkElzscaql5RuNpRgEMbSFlAW9u52tc2328Vn6kVsK0UGmhvCem+8nVgrd4g3zXy/KfoNyNzU3hPp1joX1gIZVlEJjwLEEBZcsri3Yjbf963Fylc8pnhF74fOFNrZbkXNiRf60cUSxKwWUBTe6hbXuLWtle30o9VB5HQaIhljXnGdikycuT8MQkR9KXY7DLbv+Wn8UlYMrCSOFzJJ+IrBlQOkZ3tf+Jx971ya8QIubqNzY4gMSSdyb3J3NBzC17sguB3BANgFG4PttV+tEXkQJUZiTk3Vvsbd/pW6lGIfxxbWHc+K1S84gbhnZY3AYgGxIBIub9zW+YSbkknfcm/YbVlZWU+DR8kpT1x/5B/Mm/wDWg1PzP9GA/T2+1arK548/fuKXBYxSExRXJP8Aeef8tHFITJuSdh3N/wAorKysun/Idma8f9RAfLx3Y+WORF2Pk296RJM3MUZGxtcXO/VWVlXD4V8iZ8k2Bjna+3t+9SNIbqCdzY7netVlPsghcd+W3ghrj36TUWJctOuXVt+bfyPesrK06GVutH4Z+hP9Wq2Rium6Tj+KBtttyxt9qysqzRETWzMy9RLWytck2szW71J0jfL/AJ2/rWVlJ8GmPlFpxKIBBYAXjubC1zt3/euXjPyn7b//AK6ysojwXl5QiNj8QRfYnceO3+9TptuXba4B223sd6ysqn0Ysg8OlO25/P5+q1GU9I/zD+pFarKpEkyPaU22te1vG1SUc/FPue3+grdZWq6GRCbK1trSG1tvFW+miBjuQCbNuQCfHmtVlLLwTLgOBRy128D+opbqM1281lZXMZsgTqLv/lb+n+wpelcmMXJPz/8A81lZTXAuiJqz/wCIP62FN0x2P0J/oaysq+iugE7VlZWUDP/Z"/>
          <p:cNvSpPr>
            <a:spLocks noChangeAspect="1" noChangeArrowheads="1"/>
          </p:cNvSpPr>
          <p:nvPr/>
        </p:nvSpPr>
        <p:spPr bwMode="auto">
          <a:xfrm>
            <a:off x="77788" y="-8842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77829" name="AutoShape 5" descr="data:image/jpg;base64,/9j/4AAQSkZJRgABAQAAAQABAAD/2wCEAAkGBhQQEBQUEBQUDxQQFBQVFBAQFBUPFRQUFBUWFBQVFhQXHCYeFxwjGxQWIC8iIygpLCwsFx4xNjAqNScrLSkBCQoKDgwOGg8PGiwfHCQsLCwsLiksLCwpKSkpLCwpLCksLCwsLCkpKSksKSwpKSwsLCkpKSwsKSwsLCksLCwsKf/AABEIAMIBAwMBIgACEQEDEQH/xAAcAAACAgMBAQAAAAAAAAAAAAACAwQFAAEGBwj/xAA+EAACAQMCBQIEBAMHBAEFAAABAgMAERIEIQUTIjFBBlEUMmFxI0KBkVKhsQczYnLB4fAkgrLRFRY0U5PC/8QAGgEAAwEBAQEAAAAAAAAAAAAAAAECAwQFBv/EACwRAAICAQQBAgQGAwAAAAAAAAABAhEDBCExQRITUTJx4fAFFBUigaEjM2H/2gAMAwEAAhEDEQA/AOF1XzmhAopx1n70QAr7LH8KPIYKin3pYWmAVYjMPathK0RWA0AbIrVqO9ZjQIC1bAowtFjVWIALWwKMLW7UrEBat40WNbtSEBjWWo7VmNAAY1mNHjWWoGLtWitMIrCtAxJWtFaaVoSKAFEUJFOK0JFACiKErTSKG1ACiKEimkUJFACStCVppFCRQxiSKWwpzChIqBoVjWqPGspFE5+5+9EKy1EFq4qkRZqiFbC0arTEYDWBaMJRBaAAAowtEFogtArAxrYWmBa2FoADGthaPGt40CF41u1MxreNAC8KzGm41mNAxWNZjTcaEpQAsrWsabhWY0AJK0ONPxoStACStAVp5WhxoGJK0BWnlaErQBHK0JWpBWgK0AIK0BWnlaArQMQRQMKeVoGWpGJtWUy1ZQFksLTFWtqKYtWSCFowtbtRgUhWaCVvCiAogtAAhaLGjC0QWgQsLRBaYEosaAF4VvCmWosaAFY1vGmY1mNAxYWsK0zGsxosBeNZjTMazGgBRFaK03GtFaAElK1jTitCVoASVocaeVoStACCtCVp5WgK0DEFaArUhloCKAI7ClkVN0+nDyIp2yZVv/mIH+tIZLUXvQyOVoGWnstAVoARjW6PGsqaGTglEFrYWmKtakAgUYWthaMLUiNBa2FowtGFpAAEowtEFowtAABa2FpgWiC0ALxrYSmha2FpDFBK3hTca3jSsBOFZhTsazGlYCcKzCnY1hWiwEFK0UpxWtY0WMQUoStSMaErTsCOVoStSCtCUosRHK0JWnlaArTAQVoCtSCtAVp2MDT7Op9mU/swNBq4rSOPZmH7EimY07i0REzkqyZMzAOuLWY33H61F/uH0VpWlstSGWgK1YiPjWUwrWUATwtEFrYWjC07JNBaILRqtGFoGCEowtGFowtIQsLRhaMJRhaQCwlEFpgSiC0rGLC1vCmBKIJUhQrGthabjWY0WOheNawptq3jSsYnGsxp2NaxosBBWtY08rQlaLAQVrCtNxrWNOwElaApUgrQlKBEYrQFKklaArTERitCUqQVoCtOwRB1HFfhSsmJezeHWPwe7MDb9Benar1c+uwVkiXC5ukryOBYbHJQLXt2pfF0xiBZSQzLiLXyIbsB581KPBOXy8IpjzEQ5YEoMkUMp6RZg6fzrzssktRFuR1wjeN7EIrSytWc/CnV2QjdAWNv4Rbce/cVBZa9CMlLg5mmuSMY6ymkVlUInBaNVrYWjVaoRirTFWsVaMLSAwLRBaJVpgWlYAhaILRhaILUgBjRBaMLRBaVjFhaILR40QWpsYvGswpuNbC0gE4USJuPuKZhWcO9WabSai0rLkNt1ZyhIDdlBtse9ZZcqxxtlwi5OkKKVgWn8W9WaXUy3iIjYHE5Dl829sXUH33G9jsNq0Fox5Vkh5DlBxdMDVx2kf6O3/kaSUqdr47Svfbrbvt+Y1HKVcXsiWtyPhWsKeVoCKqyRJWhK04itWp2BHKUJWpBWgZadgRitTOEKplxYMeYkigInMJJU7bHb779qSyVE1atsVZ18EI5jBB73tuax1DfpPx5NMVeaslaD1giZRscQFxCwqzyI19yCtgtwW72/WrThnqHlQoeRqmBury2jlBQZWxGXcE23JAt+lca7qgO4AVS+KD8o28V6B6a1McejhJVjz5zEGQm65F2Vjvt4F/qK+fm3yeokiuk9RwTOl2EdwY3+KjaIAFfnzUWJuB9va3bmJACTiQVubEHIEfQ+a9EOr085UeZJJY0EiLJZoTZx1A+19z9q4biGnwldf4XYfsSK9H8Ok7kjk1S2RXlaym41uvYs4ScEowtS9ToDH72JsCRbf2I8H/guN6UqUo5IzXlF2glFxdMBVpipWxHTFSixGgtGEolWjC0rGCFogtGFowlS2AsJRhKYFqbwzhpmYgEKFFyzdqiU1FWykrIASt4U+aAoxU91NjQgUrsBeNZjTcK3hRYCwtcdHpwuulEahRzBHiO15Y95PPUC9x7Fa7bCuW0ELPxCUIjORqFeyYg4xKoYguQL7bb1xaunFffR06baQ+Dh0cMsZjBdZGYAvc8t0Vt1J9wxB+wNdHoYWMi4C5uD8ofYdzY1Wcf1KRNEqiZnjkZ3SVFiIDKQNw7A9/9qk6eefTnUzytyvg+hEQXD6h/kUki7ALdiNtrVx488MeJx7OmeKU5qXX1Lz1FomQrkAbluqxU7W23Y7b3/eqTCrbV8ZllYwTGNmEEGoUxr8wK/igHIjpJvt3AJ9qgNER32vuPt/wV16GX+JL2ObUqp2RmSgKVJKUJWu6zmIxShKVIK0JWnYEcrQFakFKArTsRHK1H1QAU3qaVqu41ATExVWdlGyobMdxcA1nm/wBbr2NMdeSsoEhAChiF/BeP63Zriw711HCPU0SQrEyNaGVJFfrPUgA3IU/Xa3mvNNV6oa5EaLHv3PWdv5Vf8B1yNpJHM2o+IzQ4qCsVjcMMgNjYX718+35Hqo72H1JpSynO2OokmALKNpQQw68OxPtVTxh1eZ3Q5I7FlIIN77nsSO9cseMSbXa/+cLIP5iukk0nL6c4pcR88FuW197rb7/veu/QJrI/kc2p+Ei41qnY1leyeeXHEdTIunEmqii07LNJGywRYHpsA5A+ZSQbEbfvVOnqGHyWG17FG97W281fScB1H4BkeRhGs66huWJTIs0nMKqpyFvkFtu21tqouD6aBNXOGZQ0RlEcTB2AChw4kAUkYi2/YWJvtevn8esnij4pKj1ZaeE3bJCcZh//ACAbgb3G5+4p8fE4iNpE8n5gNh371xyi2w+3v96kcP0fNlSO4XmMFybYC5tc1qvxKfcUD0Efc7nSQczdOoXtcdQv3tt3P0FOm0hQkHwbe1j7EeKq+AxnTxG8fNz1JjDCdtOqqkbPLIGUhcQq3JJ8Cn8enaWF0jWVf+oWDqnadZUZObGdyRZgUYbnv3qf1GfldbexP5OPw3uTAlEFritRFJDIyMzBo3YMMmtkOknvvcfyo4NXKSAjyXJAADE9tgLH/hrX9Rj2mS9BLpo7VIydhv8AaqfifADq9dptOzNGJVmDFcjbEXBxuAfNWXprXFUInkCv8QsC8yFpiXYfKzKwAsfervQ8T0ZtJK8UpYsiFYJNiti4AbIjcjtasM2s9ROKWwR0zxu3u0c9wTT4QILk2vuSWJsxHc9/9qnhKj+o+NwpIp0hjeNl3RVaPBge/YbEH+Rqnj9TuPmVCNr2LA99/fxXTDV41FJszemyS3SOjCVgSrPT6cugKxSHIKRblN8wBFzzMh39ha3Y1Qj1JHHKQY2dVyXchT8rC9vobULW43f3Yvys+tyz58emgm1MwBSFSFVuzyMCFX9BvVB6MnPOk1UowAidyN+xA2F9/IFQfWXEDrhp4IfwtPGQZWcgM0jbubC9wALCpkeuVpFhRWkErqrBenNQ4JRSN7EgC9cU9R5OTv5HStO0kq+ZWa2ZnnZpAc2e7Kbje/y+49q7n1T6Wm1ISMNHGFLSMFyYO72GZLNcWUBbG9vtR6P00W4k0xgMSRKJcL5o0xHQEfsd+ojwRVhN/aLpVIWRXDeRiHxIJADbjewB28EVwRuzrnJOkih4r6Z1PxUGoiEX4UMKsozUMFXF1tiRYgle/apnForYDFlCqVGYCkqGax2Jv3PepfDvWmhQMHmke7FrzJISoPZQQDsKfx7URzjKFs+ScXsDYXNxue+/9a7NLNxyJPg5M8fKDOcKU7V8OaMKWAs4uCCD+m3ncU3i+jVUsjq2URuY2uVbE3BINwa5f0lwuTkxahpZZhKsqOHZnVGjdCvc2uQ7fsfevTefeNcM4lidO+i5KUBSpJShKV1eRjRFKUBSpRSgKU7AilKhcVQciS+QGDXMfz2AucfrtVlIQO5A+5tUTiJxQ745K4DeQcWsQPNiO30olumhrk8i03BXmMnLVjiTiDYEkEXU3PzYnt77d66r0pO/wOojOpjjUBSdK6jmSYyE7E7ggm9Vug4gVQlTz/xyAxFslNm7DyxJO/1q39K6Vz8aiaaKawmylkIDxhSDdL+VG/618/VbnqofqfTDrpklFiTzCQpLHA4ldrW2Bv37H6G17PEwCFoU02UaMI4iChUrcOLdsu9qlHh5eBbQqqtor5LGqFSkOQfJQCSWFu/kbb1A0Ma8mPCOWO6AsZbkO3YvGSfk2/TeuzROsn8GGo3gDjWU3GtV7Vnmnccb4hNFGDpxp5mLqCL7AHyer3CiuG0crq0mo+DjVphOrT/EMEAkLLI2DO217muO13EHXUPIH60kbF1VVtiSAQoGI7DsPrXXejTjwvWu+boqMwRowIywwtaU9RN9io7A32Jr5aSo9tFjFw+FiN9IwuLkSRDbKEX6v8PPP7fQGTwvgkfOhP8A08NnRmkD6d8bKzGy3IPViNwR3+9UHB+KDUAsdPoVAGwcBGJNwAQDt23J7VK9PSRavVLE2liQqJGPKa4OKEnL9j282/SaL8mdDw/QSiCCIosqTzTrqIoWiURRSLy0Y7kEi+Z7+2wAAM8PmlhjUafloNbCohkUkpAkccaSkx2uBi17m1mI8C1Zw/h0F4BNFFEmoAaOQTSs7J3JKqoVSNr3IF+xNb0vDIpmhKRfhyzLGksWpZs23unLfFwRbfbp79qTQrD1/pIGWUmOYHOQ3RWxNnkF1yBNjhfue4+9K0vpQLImImy5kdgejcuB82FwO+/0NI0GvheZ4oo9XIUdlLpNgAATu2RsoAHk+Klwa9W1MenDa/Tu8irZ5AwP0Fj5233G48bhUV5MseRaMIwaB9Tq9Wkc5dnkWW3LzyRQVBN0BtcDfa+2QypK+kMAc8zU6oJIoVjIwRciwkIwywz8/m7Xp2g5hdVGo1qK7FUld41jezMBjk2TfLuAL7dhRQTzPJGF1OpUEtjJLEhQ/hl/w5VupNgTsewPtSoVnNP6XZgCsinKx6hj3wI2F7f3ifvTNJwUxRz8wxsDDfLCSXECROrpW4/Y7gVZ6TjavsupzKi7W0PMAC2uQQvy9K7/AEFO0vFzKsnJn00iLGDJlpxHtnsCtrkX32829xSpl+bG6vhMfNYiyxiXTCQsLSLMggWBAoexBV5L3F+tj+SqXiXDM1vCFc8/UAuG6iM1xDBrbi9rdwe4F6vi3MVtQx0cg5kbtO8U0d5EBCMWt46t+3vWfFMUDEaPB5ZWD86SNWdnV3IN/wAzID/2ntRQoypnJw8IlBGUZtcXIZdh73vYVN1GiSPWwhAAoZbqGWW55rbbHclcRv7j3q7ebp2jgktYYx6rImxO2Jvf5ztXNcT9RRHUc5jHDISCqAmVlPghf/YqVGy3kZ6V6gSRtORpF+GlNgSUC3Q97PGTifO3tavOZPQmoAOSAsLcuxW179Vy1vHtXQab1WzC7a0A7f30DKfc9h2qZpeNyOwWPUaaQuQB0yISx7Abd99qtWjE5fjXpLMp8PGUCxnKzGT8RblL3sQSRYkXFW/on4hWOlnhYQS3OTjERna5BOxBF9vc3q8PGdRiGZdOFABOUhQEFiFPVt3U/vWJxmYj+6gk9sZ428fU07dUBT+vNOyfDJAQxkzitFaIblAAxB+vnfvWuE6+2nRZA0ZVQMVg5iIDOYFAKMtuoG+w7HvUjXa2KdYjLFFpuW3Q7uO91y6VG9gL2bY/XetTBAEEXIlESty8ZIowpMzrYq5u34UmW57g++yt8Me1HLcR4vOjk7KrElQU2xDFdr72upG5961wT1O0kyKyrKpZVNg0YBYgAl9wB3+9dJrvTqz7sbsHmA5MqsMTM7KbMWtcEHa1r28Vrg/pIwv0iUrnE5VyqKSkyY9kNwMyx7bKd61WoyceQPHiaujOM8QRIy/QxsABC8bjqyCkhbFV6SL2O481zn/1So+aMj/uH+oFdKNGMhaKS+UJF4sRGonMCx2cAOAzOb3Oz33rmdb6IJIOaXH8alf/AHVw1OSCpMj0cct2ty40oi1emJXmEkkZKjMEI3sCqsGO/nb+tc3qvUekjIhaRWaJ8SxQ2B3DMDjba/8AI+1dJ/8AHBIb5ckvkbqWgUI2niZynULsFQuB/iPY1xXrb0U80pfSoHvJPzGL4MxaTmLcSWFwrgdJOwH3NrVzTt7mUsEWqRV8J4gsbyh5I8y5cmMZBgEBuvjb/Q1I4NqtPqdZOxj1MqyK2AgBJXo2LgWv239xVHxfg8mnHNaL4dslCqrI644EMdid7/TzUr+zzVGPU7aoaEG13Kh73DDsfa/86yuzQ7zQ+vAgxcan8NIgXVywN1CGwNxa57Hx97UnhmoV4VCzNKVLjksthAuRxCnyGG/0rk5tQRkqm4OxtcBgpuD/AKiut9JK8mmAYxcpXcKFsJgxGRLA903H1rp07UMibM8sfKLSHY1lOxrK9uzyzy7UyZZHyT/U/wC9ejemOHu3BNUI1u0q7fjAghZLt+GTaMhVP1fauaPFZDtz42+jQRMD+hQ969L0WGi0gXXGKEyMVZtLFGRNZT868oAWvbYeBvvXzUj2UcJouItFBpI0n5BmWQlMWbItqJEB2Qg/Lbx2rofQ0YfjOrPgDVfTvIE/TY1IU8LYxNkMoQoQ8pxhixeyjH+JmPnv5qRouJ6HTyPJFMEea4ZlikJIeQM98lK9hfa2/wC1FgQvU6SLKkUcuo0TSo08iKFZizOyIGkWRQoQKihF2so3JtbofRyZvpmmaSWRo3bNgFVuRMFWVkLHB/xCpt82RJ3qFq+IaGZw3xDXVVUdM0VlBuAqxBUBHva9TdDxvSQlWGqA5aMilklkbFnDsCWG+6jc71IzhLS6VNRPyow8skRjOqCxq0UhnbJTIyg3wHY+9WvBLvxjRFggZo4pH5fyZGJ3OO5+nb2q210fDdRCkU0ykKE6cJorFFYKMl725j7nvepOiGij1CahZ4g8SBVY842CpylBQ7fLfzSsCN6m1KwgLFIiMx1Dxc+EsI1iblvywEcC7IWdu7XBsB3tPSQWRIXLLcQSSxxwxlYlN5opZIzYWWTJWsRe49rWjztpNQEy1K3HN2HNS3MfJtzcH38e29M1Oui00H/TzRu4h+HQZ4kIzlibkEXufb6fWkByHpziL6eFCkTymeV1urugQIsOB7WsS53+lXPpGBBqOJ5GwTYM5I/u5iUBZRcf3Y3UX2v3oOFcP02og03NkWI6Rm5SNJYlTi92LAg9S22C+TUnVcGhR2ZNSgGplykAnite7MNivbrf/hptoaGS69/jcGwcGZEaUTkOZkHLz5AkthdmBiA+UntW/VOmyj0VyrHUahy7J1rlJyRIAfIBuAPa3tV08MMs0c7TQs6FHA5sfSw3tdhcGxt+lBxDQo6aa8sY+DfJTzo2yJdT1e3a+wNSmBxPFdSmoWGRFaMCdYjlGsJKgKwAKMbrZu1hXI8TYrxVSpeO0kZDQLnIvaxjTy3sK9Y1vpmOX5Zk21DTdMscm5scRciw22sB37VWJ6Kjj1ZkklBOpUIpuiPDiUJkSUFsG2tlYdzTtUAMHqH4bUiST4nVXiC21iLFILuGtY5Arsd/dj7Uek1TabQGWBuXJqJG3dGkEYjVm/DUAqWN7ZNYbkb2pEkUPPXmSNKFYLlPL8RZQd9yACO59tzXVaPiOhMYXOMKruUQxR4rdjuBYEXH9aGwOV4f6lnjlXnTrrYSyZxzR4n5yAUYoOpe9jtRcRj00B1cctp5WYmKQKSVbc2Paxva+xFdW+n0MjEl4iWG5wYHvsRZrX+tSTwvRO8rOYpWmJJZluVLC11yvj70kwPOk1Bi04aIaRciiyCImaRgcrCdXJw7Hdbb3G1dbrYAs0kYWOVmMuEeEClSpV9st5PwzmdwFvY7kWnt6U0xjEWaFdjcYRPdb2u6oGb5j3JqfrdKDNHKWjy3W4e1gRfvhcDYjvazdvNDYHE8SURcgJFBKdTNKglMThSFWN8hGhLAdTCw/hOwvYZFAH1TwmJLpC0ilDNDfdLF0JJHc9vF+9XHqzh7SDThAshinnZ1V0WySxsO/TsSbXtf3v3qt4Dwl4pYXMeIOhljkR2WQJKTI3LJy6t2t9adgMngstlDoQGLsk2oRbKRvEWBElwRYG1wbjbcR5OKlWnUHVf9LIyNbVR3YqxBxRl3sBf/AH2pvDOFsupnkaNEu2Q6ZLStzxZupgCVQXBX+Jh8veLrtHJ8bMo5qxzaqbIqLxMssUYBf+IAlu3saEwJEGpaSKN2ml5cyXDTrp3UZCQY4vvcqjdhawO9qRqOIOoykcYu6hQ2lRyxeMYt+G1jdUFiCbgL9KHWq8HDYFIlDxcyNjDI2nbokmba4ublENvPTfYGm8Ugy0cLsNzqdMzE3bdlZW2KiwDFthcb7WFgHsI5L13qL6eWP8K6YM6CGSGQWcKD1MRa7HtXHehC/wAYnKhj1DEr0TWx+YDz97frXYcT0zzaSWe6sr6TFmXou6S80WiJuoxX7XFcT6Z0Iee7LIyRKZH5JAYKpFyLnf7DeqQmXHF4GSeVXQRMsjho1sVU5HpBHgVf+jZykcjJp0kdSCdRMW5apYHlMFPclbg9qp+MJGJn5PMCE9Am2e1vzfW/+lSfT0ihsTO0BMkTLGN0kKEuch2uLC1/c1q+BHWKpt1CzeQvYHyBfesrOI8FQyuSzDfssrKPpYA7Vleusmx5zhuc/wCofWEokkhxRlWUrchzcRSX36vOH8zV9xfVTTwF1iLy61ooxDqBisZ+HBLwhi1rmUEHYkV5fqdW0sjSMN5HdiRsLsSTcH7+9dxqPUKx6fTtGWTFtS2E7GZyfh40iZXNgRmtx7WHtXh+SfB6KZ02mWBBGNQml0+UN2SX4dJFlHZcSnykWNz71VeoImT4aSHT6dwpVpXXlcpndiqxqyp1i257+favITqXklJZizOxJLEksSbkk+avvTnHDFBqIi4GUkTJkMlRlLl3A8EgBdu96SdjPTuGIFieTVwaXTl5kZWlMCo0UgucGZNyoxsP8R+tReNaSOVdS2iSCcgKEMLxFUjAZnlbEWRvwiNt9+5vXmfqjjL6jUglyQqxoii6qoUAEKvgFgT9b3NZ6U4ydNPI17hop1KG5V8kYAMPIBsd/ale4HqvA7yZyz6TTRxiABJGMQi5ibkOzJ0E52v/AIR3qx1englilGji0upcRIFWBoXbnSdJuFHQq3vlXkPqbjbyRwR83JUDnpVo1Zi5GVvzNba/6e9I9M8TMHEY3uRhKL2uSwyAZbC97i4t5vS7GepemIzKqNNpIBHHA4M5dMeaAGUyEqMb2Avv8xqx4hp9PLp5PhY9LPIIo7DTyRO4md1W23yqL3yNeU8f45I8MUYksjO78tEaNb2UKCfzY7geBc+9QPT3EOTrlYk9Mq7C5LfiLdQADe4BFvNPewZ6v6Zi5satLpIVjjgYCdpFxMijJeY1hhlsL79/O9SPUWiil05+CSCV1aLH4eVJLsyu0isbkIqgXyPf6V5nxfi0jRaaLmHDLLlhDGtxgo6vz2F9/Fz71D9FcU5GrVrFuo3QKXLqVcMtgDcEHce1HYz1ngkSSRGWbSRwoEixlecqjG4El3yADWbKx/htW/VGljWFX00CzKJ7NJDMWXlKVW5fMgFmcC3cWryv1HxaSRYo2kZlj05YLgY1BN7kD8x2Ay9gKb6O44YkmQEkPELgKXVXGoiKSMAO4F7H62vvS7Ds9W4FwuBtOj6iARM4kP4s7JlYB48SZAGDBrXHbHeqHjvKg15iWExLykPzEqXZM2AYsSbZAXG3Sa809VcSkmkLSOZMSI1yGOKoigKFPyge3+tW/AnaUwAsTydjlkehsVCKe1gX7U4q2FnScI4gFaMMUDZfKSWJCtubeRiL2rvNPpZo4OXFFDqGUyAEoGyZZR5LbjEk9vFq8a1JI12n8AyDz3Gdq909VtyeETyR4q/Jb8Qty2BcdRV7Xy7WHm1qchWag4eW1Uxm08ccKgBZSoyYZrvgt9+rcgD2pTcS0MDFNXJo4Z7HKNTkFYE4+Om4K7d+9VX9kvGJG4eS3LYwLMEZ5gHsCrYvcfhp9d68RmV5JTubsxJY3c7nc/WopvgD6P8AgI26kRHDLJyRE+XORUBL5AEXysB96rpEZpdKDpWjV0ZpbF7K13CxtcbHpvf6gVS/2deotDw/TmLUaxS2ZdVlikjKqwKmw6gL23F6f6b9TKk0x1etgngln5kTnUN+H81lxaMeGXpBFtqdNbMLL1kkQ2hlOmU8s8tojKA0gJuXLD+E39rfaqP076ol1SdGpjLBmvHJCTbKTEEb2sSy/a+9c96q1WofXSSaHXQCLJOUh10UahAgDqYncCxa+xG96rvVXqDUacFoJIoknnyZ9PqIZJLmMFlBjYmOPLL72X23QHbaz1RJFqEiefSqZInYFo7A9eGJH1KH9q3xrjU0EDu/whC2BIDA7ycvtjb5gR+hrznhvriR4Y21BWaaJ2KtMoYtGYyLSeXAYCwJ3BI9qSnrDVOGXVSidJlYYSBGCvgwy2F1ILGwta9vajYLPVtPxGWQZKuilDWsY5JFvdsRbFfLC33Fqg8J4686XSHTyWdwQs5Vgcz3H9D9K86f1/qIgBCERI8BiFjZCxXO7nuSSpN7i1vBFa4j6xOkMjaJIo+Y6uHCI+IMccnLVTcWDN3Iv0/U06QWehT8dfOWP4VCREjFPiAQQciCBfqvftuar5+KL08vSNA8nMQMrwg3EbXF9jtsd7A2tXGN6uVli1RijbUIkqMFBVbxCNYpGAOwCtbEWHT7HaJpfU3xmnZdQq56d43jZMgSrtHCyYg7nEJY+yke1NUBbcShk1Wp6ZF1jyqpMkS4qbDE37BbY7k7bX7UPBdPLHOUFl2vKAFcvHkq/h72ZuoEWO9u9ZFGpwddO+nxgLBOY0XMswJfIf4f/Ee9FrdOqydUc0thOqxrK0rK8bPhIpvcbBWIHatk+iQoF4ggxjlnxUkLktja57hzcVlL4WXkiVm1EwJyBGZ8MV8j6VqtF4i3OO4ejcxUtlcgAXsLkgWBPa/auw9QQxxpFHBeIiPUK8Sk6kZGcpiJO3y7ZAC+1cro3swkdMsSpKN1KcTkVYfw7b/tVrLxSQhkTCEvkVKgxLi03OJAG47AD6Cuf9q4BHLcNiPPAIIIJJBFiNie1WXB2ZEbeSMySIwAjyDBUl6hfuRn48MT4o//AIeVWEjzR5MCLtzHY7W3sh3tb96kcKziHXZiSCrK1iuIxsfpYVnGcfcrgg8RjZ9YSQz3k3dxix6rksBsD7jwaVwFW5jlRJtDNvEAx6lKnK/5bMQfNiat24A0kmckxUSs7FUyuouWIBYgHv71Zw6U6fmCBQlzZWYCQlTibSG+/wCW2Nx1G9T62O+QaaKH1KGMsOWZ/DX/AO4xVxd3Oyg9vP6movDgRr1K53WYkcohXurE3UnYHbzXSa/QrOg5qFJkZbSqcugDZCGO3vVfDw7kyCVGdpAxPaPs4YN0na/Uf+b01kiybRH4yGtpg2Y6ARz2U7FgPw17gbefaoOgjJ1d1DNhKWOBxYAMTcN+U/WraaIvIDJliL2VlHSCDsCjd7732p3DtYWEayZOFlG/UpxulwNgR8p38XNWpRfY7sVrYWJ0rHLFV7ySI+2VjgB8gFu3fb6VW+moWOqWwYm0hsrco7Rsdn8dqtuLss6plFHp+WLWjuPm3ZmunU2Xsf6VOHqadnjCxhyhuCJQTIcCpv8AwCzE/wAqFOLYN7lPx6MiazBgRpBs7iU9z5HYf4fFI9JRMzy4BmsiXxk5RF54R/3b2Fj738VL4zO8sxfULgxFsQxsE/hBvY+/60nQOIiOWWQSYhiHZclDAj6GxAP6UJpvYf8A0gcd87gkyMdmDmxVbXI7/c1ecC1KxCJ2uFc4h8+m6mFiMOy2tu1/I9qg8S0CCSzKC3YnJzfEBfYe3inabhqOqxtsAWKhmkx3C3YAdr7VPqKO7ALW6xfi9M2S2VwSbjYZg7+21e1+sPUGnPBpkWeIs0FgiGOZiSo2xvt/m7r3rxqXgMagteIkeA0hJtttc/S1LgnWQlXcxL1DYZeLHufqKXqxnuJHoX9kfH4Y9FKksyxsBMcXjiA3CWIZjeU/4DtXmCatUlbLfcjYgdjfxeikZICFjkMgHnEJ/LI3oF4bGy8xpCr7nCwIsD3Jv9bVUcii7G0SNTpFnxcsynEDYZDuT3rrPRfo7SawYHVS6fUKB+HykYOB1BkPe+wJHfz2rj9NGCLl3UAHYAW2xvufvSF1+JuCBZyAynxfaxvtXRlzY5pVGn7kRi0+T1zW/wBiiyMXfWyEtuWaBR+9nFU/qL+zIwaJpUnj1cUWL5WxJW+JIxJU2uPzdgfNclDxMuLcyYm3y5LZgfBBFNk1p64w7qJAS0S2CDIgtZew99vc1nSfD/r6jK7hcLlSOo2kUHBo7XKzC2/j23ta/wBKT6e4HLO18S6DqIDoGxBAZgjNfa43tU/SagNIWWSTJSpIsrBmQWBKEWa32q3XjpQ9DlO+SFDi6nuGWw7/APO9Q3GPI3SKDiWidBIJImhJWI4spW9kmW/1+YdqreKxnlKbMLiE3KovzQgd1/y7fud67X1L6mPEUUagxqE7NCnLO5UkElzscaql5RuNpRgEMbSFlAW9u52tc2328Vn6kVsK0UGmhvCem+8nVgrd4g3zXy/KfoNyNzU3hPp1joX1gIZVlEJjwLEEBZcsri3Yjbf963Fylc8pnhF74fOFNrZbkXNiRf60cUSxKwWUBTe6hbXuLWtle30o9VB5HQaIhljXnGdikycuT8MQkR9KXY7DLbv+Wn8UlYMrCSOFzJJ+IrBlQOkZ3tf+Jx971ya8QIubqNzY4gMSSdyb3J3NBzC17sguB3BANgFG4PttV+tEXkQJUZiTk3Vvsbd/pW6lGIfxxbWHc+K1S84gbhnZY3AYgGxIBIub9zW+YSbkknfcm/YbVlZWU+DR8kpT1x/5B/Mm/wDWg1PzP9GA/T2+1arK548/fuKXBYxSExRXJP8Aeef8tHFITJuSdh3N/wAorKysun/Idma8f9RAfLx3Y+WORF2Pk296RJM3MUZGxtcXO/VWVlXD4V8iZ8k2Bjna+3t+9SNIbqCdzY7netVlPsghcd+W3ghrj36TUWJctOuXVt+bfyPesrK06GVutH4Z+hP9Wq2Rium6Tj+KBtttyxt9qysqzRETWzMy9RLWytck2szW71J0jfL/AJ2/rWVlJ8GmPlFpxKIBBYAXjubC1zt3/euXjPyn7b//AK6ysojwXl5QiNj8QRfYnceO3+9TptuXba4B223sd6ysqn0Ysg8OlO25/P5+q1GU9I/zD+pFarKpEkyPaU22te1vG1SUc/FPue3+grdZWq6GRCbK1trSG1tvFW+miBjuQCbNuQCfHmtVlLLwTLgOBRy128D+opbqM1281lZXMZsgTqLv/lb+n+wpelcmMXJPz/8A81lZTXAuiJqz/wCIP62FN0x2P0J/oaysq+iugE7VlZWUDP/Z"/>
          <p:cNvSpPr>
            <a:spLocks noChangeAspect="1" noChangeArrowheads="1"/>
          </p:cNvSpPr>
          <p:nvPr/>
        </p:nvSpPr>
        <p:spPr bwMode="auto">
          <a:xfrm>
            <a:off x="77788" y="-8842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77831" name="AutoShape 7" descr="data:image/jpg;base64,/9j/4AAQSkZJRgABAQAAAQABAAD/2wCEAAkGBhQQEBQUEBQUDxQQFBQVFBAQFBUPFRQUFBUWFBQVFhQXHCYeFxwjGxQWIC8iIygpLCwsFx4xNjAqNScrLSkBCQoKDgwOGg8PGiwfHCQsLCwsLiksLCwpKSkpLCwpLCksLCwsLCkpKSksKSwpKSwsLCkpKSwsKSwsLCksLCwsKf/AABEIAMIBAwMBIgACEQEDEQH/xAAcAAACAgMBAQAAAAAAAAAAAAACAwQFAAEGBwj/xAA+EAACAQMCBQIEBAMHBAEFAAABAgMAERIEIQUTIjFBBlEUMmFxI0KBkVKhsQczYnLB4fAkgrLRFRY0U5PC/8QAGgEAAwEBAQEAAAAAAAAAAAAAAAECAwQFBv/EACwRAAICAQQBAgQGAwAAAAAAAAABAhEDBCExQRITUTJx4fAFFBUigaEjM2H/2gAMAwEAAhEDEQA/AOF1XzmhAopx1n70QAr7LH8KPIYKin3pYWmAVYjMPathK0RWA0AbIrVqO9ZjQIC1bAowtFjVWIALWwKMLW7UrEBat40WNbtSEBjWWo7VmNAAY1mNHjWWoGLtWitMIrCtAxJWtFaaVoSKAFEUJFOK0JFACiKErTSKG1ACiKEimkUJFACStCVppFCRQxiSKWwpzChIqBoVjWqPGspFE5+5+9EKy1EFq4qkRZqiFbC0arTEYDWBaMJRBaAAAowtEFogtArAxrYWmBa2FoADGthaPGt40CF41u1MxreNAC8KzGm41mNAxWNZjTcaEpQAsrWsabhWY0AJK0ONPxoStACStAVp5WhxoGJK0BWnlaErQBHK0JWpBWgK0AIK0BWnlaArQMQRQMKeVoGWpGJtWUy1ZQFksLTFWtqKYtWSCFowtbtRgUhWaCVvCiAogtAAhaLGjC0QWgQsLRBaYEosaAF4VvCmWosaAFY1vGmY1mNAxYWsK0zGsxosBeNZjTMazGgBRFaK03GtFaAElK1jTitCVoASVocaeVoStACCtCVp5WgK0DEFaArUhloCKAI7ClkVN0+nDyIp2yZVv/mIH+tIZLUXvQyOVoGWnstAVoARjW6PGsqaGTglEFrYWmKtakAgUYWthaMLUiNBa2FowtGFpAAEowtEFowtAABa2FpgWiC0ALxrYSmha2FpDFBK3hTca3jSsBOFZhTsazGlYCcKzCnY1hWiwEFK0UpxWtY0WMQUoStSMaErTsCOVoStSCtCUosRHK0JWnlaArTAQVoCtSCtAVp2MDT7Op9mU/swNBq4rSOPZmH7EimY07i0REzkqyZMzAOuLWY33H61F/uH0VpWlstSGWgK1YiPjWUwrWUATwtEFrYWjC07JNBaILRqtGFoGCEowtGFowtIQsLRhaMJRhaQCwlEFpgSiC0rGLC1vCmBKIJUhQrGthabjWY0WOheNawptq3jSsYnGsxp2NaxosBBWtY08rQlaLAQVrCtNxrWNOwElaApUgrQlKBEYrQFKklaArTERitCUqQVoCtOwRB1HFfhSsmJezeHWPwe7MDb9Benar1c+uwVkiXC5ukryOBYbHJQLXt2pfF0xiBZSQzLiLXyIbsB581KPBOXy8IpjzEQ5YEoMkUMp6RZg6fzrzssktRFuR1wjeN7EIrSytWc/CnV2QjdAWNv4Rbce/cVBZa9CMlLg5mmuSMY6ymkVlUInBaNVrYWjVaoRirTFWsVaMLSAwLRBaJVpgWlYAhaILRhaILUgBjRBaMLRBaVjFhaILR40QWpsYvGswpuNbC0gE4USJuPuKZhWcO9WabSai0rLkNt1ZyhIDdlBtse9ZZcqxxtlwi5OkKKVgWn8W9WaXUy3iIjYHE5Dl829sXUH33G9jsNq0Fox5Vkh5DlBxdMDVx2kf6O3/kaSUqdr47Svfbrbvt+Y1HKVcXsiWtyPhWsKeVoCKqyRJWhK04itWp2BHKUJWpBWgZadgRitTOEKplxYMeYkigInMJJU7bHb779qSyVE1atsVZ18EI5jBB73tuax1DfpPx5NMVeaslaD1giZRscQFxCwqzyI19yCtgtwW72/WrThnqHlQoeRqmBury2jlBQZWxGXcE23JAt+lca7qgO4AVS+KD8o28V6B6a1McejhJVjz5zEGQm65F2Vjvt4F/qK+fm3yeokiuk9RwTOl2EdwY3+KjaIAFfnzUWJuB9va3bmJACTiQVubEHIEfQ+a9EOr085UeZJJY0EiLJZoTZx1A+19z9q4biGnwldf4XYfsSK9H8Ok7kjk1S2RXlaym41uvYs4ScEowtS9ToDH72JsCRbf2I8H/guN6UqUo5IzXlF2glFxdMBVpipWxHTFSixGgtGEolWjC0rGCFogtGFowlS2AsJRhKYFqbwzhpmYgEKFFyzdqiU1FWykrIASt4U+aAoxU91NjQgUrsBeNZjTcK3hRYCwtcdHpwuulEahRzBHiO15Y95PPUC9x7Fa7bCuW0ELPxCUIjORqFeyYg4xKoYguQL7bb1xaunFffR06baQ+Dh0cMsZjBdZGYAvc8t0Vt1J9wxB+wNdHoYWMi4C5uD8ofYdzY1Wcf1KRNEqiZnjkZ3SVFiIDKQNw7A9/9qk6eefTnUzytyvg+hEQXD6h/kUki7ALdiNtrVx488MeJx7OmeKU5qXX1Lz1FomQrkAbluqxU7W23Y7b3/eqTCrbV8ZllYwTGNmEEGoUxr8wK/igHIjpJvt3AJ9qgNER32vuPt/wV16GX+JL2ObUqp2RmSgKVJKUJWu6zmIxShKVIK0JWnYEcrQFakFKArTsRHK1H1QAU3qaVqu41ATExVWdlGyobMdxcA1nm/wBbr2NMdeSsoEhAChiF/BeP63Zriw711HCPU0SQrEyNaGVJFfrPUgA3IU/Xa3mvNNV6oa5EaLHv3PWdv5Vf8B1yNpJHM2o+IzQ4qCsVjcMMgNjYX718+35Hqo72H1JpSynO2OokmALKNpQQw68OxPtVTxh1eZ3Q5I7FlIIN77nsSO9cseMSbXa/+cLIP5iukk0nL6c4pcR88FuW197rb7/veu/QJrI/kc2p+Ei41qnY1leyeeXHEdTIunEmqii07LNJGywRYHpsA5A+ZSQbEbfvVOnqGHyWG17FG97W281fScB1H4BkeRhGs66huWJTIs0nMKqpyFvkFtu21tqouD6aBNXOGZQ0RlEcTB2AChw4kAUkYi2/YWJvtevn8esnij4pKj1ZaeE3bJCcZh//ACAbgb3G5+4p8fE4iNpE8n5gNh371xyi2w+3v96kcP0fNlSO4XmMFybYC5tc1qvxKfcUD0Efc7nSQczdOoXtcdQv3tt3P0FOm0hQkHwbe1j7EeKq+AxnTxG8fNz1JjDCdtOqqkbPLIGUhcQq3JJ8Cn8enaWF0jWVf+oWDqnadZUZObGdyRZgUYbnv3qf1GfldbexP5OPw3uTAlEFritRFJDIyMzBo3YMMmtkOknvvcfyo4NXKSAjyXJAADE9tgLH/hrX9Rj2mS9BLpo7VIydhv8AaqfifADq9dptOzNGJVmDFcjbEXBxuAfNWXprXFUInkCv8QsC8yFpiXYfKzKwAsfervQ8T0ZtJK8UpYsiFYJNiti4AbIjcjtasM2s9ROKWwR0zxu3u0c9wTT4QILk2vuSWJsxHc9/9qnhKj+o+NwpIp0hjeNl3RVaPBge/YbEH+Rqnj9TuPmVCNr2LA99/fxXTDV41FJszemyS3SOjCVgSrPT6cugKxSHIKRblN8wBFzzMh39ha3Y1Qj1JHHKQY2dVyXchT8rC9vobULW43f3Yvys+tyz58emgm1MwBSFSFVuzyMCFX9BvVB6MnPOk1UowAidyN+xA2F9/IFQfWXEDrhp4IfwtPGQZWcgM0jbubC9wALCpkeuVpFhRWkErqrBenNQ4JRSN7EgC9cU9R5OTv5HStO0kq+ZWa2ZnnZpAc2e7Kbje/y+49q7n1T6Wm1ISMNHGFLSMFyYO72GZLNcWUBbG9vtR6P00W4k0xgMSRKJcL5o0xHQEfsd+ojwRVhN/aLpVIWRXDeRiHxIJADbjewB28EVwRuzrnJOkih4r6Z1PxUGoiEX4UMKsozUMFXF1tiRYgle/apnForYDFlCqVGYCkqGax2Jv3PepfDvWmhQMHmke7FrzJISoPZQQDsKfx7URzjKFs+ScXsDYXNxue+/9a7NLNxyJPg5M8fKDOcKU7V8OaMKWAs4uCCD+m3ncU3i+jVUsjq2URuY2uVbE3BINwa5f0lwuTkxahpZZhKsqOHZnVGjdCvc2uQ7fsfevTefeNcM4lidO+i5KUBSpJShKV1eRjRFKUBSpRSgKU7AilKhcVQciS+QGDXMfz2AucfrtVlIQO5A+5tUTiJxQ745K4DeQcWsQPNiO30olumhrk8i03BXmMnLVjiTiDYEkEXU3PzYnt77d66r0pO/wOojOpjjUBSdK6jmSYyE7E7ggm9Vug4gVQlTz/xyAxFslNm7DyxJO/1q39K6Vz8aiaaKawmylkIDxhSDdL+VG/618/VbnqofqfTDrpklFiTzCQpLHA4ldrW2Bv37H6G17PEwCFoU02UaMI4iChUrcOLdsu9qlHh5eBbQqqtor5LGqFSkOQfJQCSWFu/kbb1A0Ma8mPCOWO6AsZbkO3YvGSfk2/TeuzROsn8GGo3gDjWU3GtV7Vnmnccb4hNFGDpxp5mLqCL7AHyer3CiuG0crq0mo+DjVphOrT/EMEAkLLI2DO217muO13EHXUPIH60kbF1VVtiSAQoGI7DsPrXXejTjwvWu+boqMwRowIywwtaU9RN9io7A32Jr5aSo9tFjFw+FiN9IwuLkSRDbKEX6v8PPP7fQGTwvgkfOhP8A08NnRmkD6d8bKzGy3IPViNwR3+9UHB+KDUAsdPoVAGwcBGJNwAQDt23J7VK9PSRavVLE2liQqJGPKa4OKEnL9j282/SaL8mdDw/QSiCCIosqTzTrqIoWiURRSLy0Y7kEi+Z7+2wAAM8PmlhjUafloNbCohkUkpAkccaSkx2uBi17m1mI8C1Zw/h0F4BNFFEmoAaOQTSs7J3JKqoVSNr3IF+xNb0vDIpmhKRfhyzLGksWpZs23unLfFwRbfbp79qTQrD1/pIGWUmOYHOQ3RWxNnkF1yBNjhfue4+9K0vpQLImImy5kdgejcuB82FwO+/0NI0GvheZ4oo9XIUdlLpNgAATu2RsoAHk+Klwa9W1MenDa/Tu8irZ5AwP0Fj5233G48bhUV5MseRaMIwaB9Tq9Wkc5dnkWW3LzyRQVBN0BtcDfa+2QypK+kMAc8zU6oJIoVjIwRciwkIwywz8/m7Xp2g5hdVGo1qK7FUld41jezMBjk2TfLuAL7dhRQTzPJGF1OpUEtjJLEhQ/hl/w5VupNgTsewPtSoVnNP6XZgCsinKx6hj3wI2F7f3ifvTNJwUxRz8wxsDDfLCSXECROrpW4/Y7gVZ6TjavsupzKi7W0PMAC2uQQvy9K7/AEFO0vFzKsnJn00iLGDJlpxHtnsCtrkX32829xSpl+bG6vhMfNYiyxiXTCQsLSLMggWBAoexBV5L3F+tj+SqXiXDM1vCFc8/UAuG6iM1xDBrbi9rdwe4F6vi3MVtQx0cg5kbtO8U0d5EBCMWt46t+3vWfFMUDEaPB5ZWD86SNWdnV3IN/wAzID/2ntRQoypnJw8IlBGUZtcXIZdh73vYVN1GiSPWwhAAoZbqGWW55rbbHclcRv7j3q7ebp2jgktYYx6rImxO2Jvf5ztXNcT9RRHUc5jHDISCqAmVlPghf/YqVGy3kZ6V6gSRtORpF+GlNgSUC3Q97PGTifO3tavOZPQmoAOSAsLcuxW179Vy1vHtXQab1WzC7a0A7f30DKfc9h2qZpeNyOwWPUaaQuQB0yISx7Abd99qtWjE5fjXpLMp8PGUCxnKzGT8RblL3sQSRYkXFW/on4hWOlnhYQS3OTjERna5BOxBF9vc3q8PGdRiGZdOFABOUhQEFiFPVt3U/vWJxmYj+6gk9sZ428fU07dUBT+vNOyfDJAQxkzitFaIblAAxB+vnfvWuE6+2nRZA0ZVQMVg5iIDOYFAKMtuoG+w7HvUjXa2KdYjLFFpuW3Q7uO91y6VG9gL2bY/XetTBAEEXIlESty8ZIowpMzrYq5u34UmW57g++yt8Me1HLcR4vOjk7KrElQU2xDFdr72upG5961wT1O0kyKyrKpZVNg0YBYgAl9wB3+9dJrvTqz7sbsHmA5MqsMTM7KbMWtcEHa1r28Vrg/pIwv0iUrnE5VyqKSkyY9kNwMyx7bKd61WoyceQPHiaujOM8QRIy/QxsABC8bjqyCkhbFV6SL2O481zn/1So+aMj/uH+oFdKNGMhaKS+UJF4sRGonMCx2cAOAzOb3Oz33rmdb6IJIOaXH8alf/AHVw1OSCpMj0cct2ty40oi1emJXmEkkZKjMEI3sCqsGO/nb+tc3qvUekjIhaRWaJ8SxQ2B3DMDjba/8AI+1dJ/8AHBIb5ckvkbqWgUI2niZynULsFQuB/iPY1xXrb0U80pfSoHvJPzGL4MxaTmLcSWFwrgdJOwH3NrVzTt7mUsEWqRV8J4gsbyh5I8y5cmMZBgEBuvjb/Q1I4NqtPqdZOxj1MqyK2AgBJXo2LgWv239xVHxfg8mnHNaL4dslCqrI644EMdid7/TzUr+zzVGPU7aoaEG13Kh73DDsfa/86yuzQ7zQ+vAgxcan8NIgXVywN1CGwNxa57Hx97UnhmoV4VCzNKVLjksthAuRxCnyGG/0rk5tQRkqm4OxtcBgpuD/AKiut9JK8mmAYxcpXcKFsJgxGRLA903H1rp07UMibM8sfKLSHY1lOxrK9uzyzy7UyZZHyT/U/wC9ejemOHu3BNUI1u0q7fjAghZLt+GTaMhVP1fauaPFZDtz42+jQRMD+hQ969L0WGi0gXXGKEyMVZtLFGRNZT868oAWvbYeBvvXzUj2UcJouItFBpI0n5BmWQlMWbItqJEB2Qg/Lbx2rofQ0YfjOrPgDVfTvIE/TY1IU8LYxNkMoQoQ8pxhixeyjH+JmPnv5qRouJ6HTyPJFMEea4ZlikJIeQM98lK9hfa2/wC1FgQvU6SLKkUcuo0TSo08iKFZizOyIGkWRQoQKihF2so3JtbofRyZvpmmaSWRo3bNgFVuRMFWVkLHB/xCpt82RJ3qFq+IaGZw3xDXVVUdM0VlBuAqxBUBHva9TdDxvSQlWGqA5aMilklkbFnDsCWG+6jc71IzhLS6VNRPyow8skRjOqCxq0UhnbJTIyg3wHY+9WvBLvxjRFggZo4pH5fyZGJ3OO5+nb2q210fDdRCkU0ykKE6cJorFFYKMl725j7nvepOiGij1CahZ4g8SBVY842CpylBQ7fLfzSsCN6m1KwgLFIiMx1Dxc+EsI1iblvywEcC7IWdu7XBsB3tPSQWRIXLLcQSSxxwxlYlN5opZIzYWWTJWsRe49rWjztpNQEy1K3HN2HNS3MfJtzcH38e29M1Oui00H/TzRu4h+HQZ4kIzlibkEXufb6fWkByHpziL6eFCkTymeV1urugQIsOB7WsS53+lXPpGBBqOJ5GwTYM5I/u5iUBZRcf3Y3UX2v3oOFcP02og03NkWI6Rm5SNJYlTi92LAg9S22C+TUnVcGhR2ZNSgGplykAnite7MNivbrf/hptoaGS69/jcGwcGZEaUTkOZkHLz5AkthdmBiA+UntW/VOmyj0VyrHUahy7J1rlJyRIAfIBuAPa3tV08MMs0c7TQs6FHA5sfSw3tdhcGxt+lBxDQo6aa8sY+DfJTzo2yJdT1e3a+wNSmBxPFdSmoWGRFaMCdYjlGsJKgKwAKMbrZu1hXI8TYrxVSpeO0kZDQLnIvaxjTy3sK9Y1vpmOX5Zk21DTdMscm5scRciw22sB37VWJ6Kjj1ZkklBOpUIpuiPDiUJkSUFsG2tlYdzTtUAMHqH4bUiST4nVXiC21iLFILuGtY5Arsd/dj7Uek1TabQGWBuXJqJG3dGkEYjVm/DUAqWN7ZNYbkb2pEkUPPXmSNKFYLlPL8RZQd9yACO59tzXVaPiOhMYXOMKruUQxR4rdjuBYEXH9aGwOV4f6lnjlXnTrrYSyZxzR4n5yAUYoOpe9jtRcRj00B1cctp5WYmKQKSVbc2Paxva+xFdW+n0MjEl4iWG5wYHvsRZrX+tSTwvRO8rOYpWmJJZluVLC11yvj70kwPOk1Bi04aIaRciiyCImaRgcrCdXJw7Hdbb3G1dbrYAs0kYWOVmMuEeEClSpV9st5PwzmdwFvY7kWnt6U0xjEWaFdjcYRPdb2u6oGb5j3JqfrdKDNHKWjy3W4e1gRfvhcDYjvazdvNDYHE8SURcgJFBKdTNKglMThSFWN8hGhLAdTCw/hOwvYZFAH1TwmJLpC0ilDNDfdLF0JJHc9vF+9XHqzh7SDThAshinnZ1V0WySxsO/TsSbXtf3v3qt4Dwl4pYXMeIOhljkR2WQJKTI3LJy6t2t9adgMngstlDoQGLsk2oRbKRvEWBElwRYG1wbjbcR5OKlWnUHVf9LIyNbVR3YqxBxRl3sBf/AH2pvDOFsupnkaNEu2Q6ZLStzxZupgCVQXBX+Jh8veLrtHJ8bMo5qxzaqbIqLxMssUYBf+IAlu3saEwJEGpaSKN2ml5cyXDTrp3UZCQY4vvcqjdhawO9qRqOIOoykcYu6hQ2lRyxeMYt+G1jdUFiCbgL9KHWq8HDYFIlDxcyNjDI2nbokmba4ublENvPTfYGm8Ugy0cLsNzqdMzE3bdlZW2KiwDFthcb7WFgHsI5L13qL6eWP8K6YM6CGSGQWcKD1MRa7HtXHehC/wAYnKhj1DEr0TWx+YDz97frXYcT0zzaSWe6sr6TFmXou6S80WiJuoxX7XFcT6Z0Iee7LIyRKZH5JAYKpFyLnf7DeqQmXHF4GSeVXQRMsjho1sVU5HpBHgVf+jZykcjJp0kdSCdRMW5apYHlMFPclbg9qp+MJGJn5PMCE9Am2e1vzfW/+lSfT0ihsTO0BMkTLGN0kKEuch2uLC1/c1q+BHWKpt1CzeQvYHyBfesrOI8FQyuSzDfssrKPpYA7Vleusmx5zhuc/wCofWEokkhxRlWUrchzcRSX36vOH8zV9xfVTTwF1iLy61ooxDqBisZ+HBLwhi1rmUEHYkV5fqdW0sjSMN5HdiRsLsSTcH7+9dxqPUKx6fTtGWTFtS2E7GZyfh40iZXNgRmtx7WHtXh+SfB6KZ02mWBBGNQml0+UN2SX4dJFlHZcSnykWNz71VeoImT4aSHT6dwpVpXXlcpndiqxqyp1i257+favITqXklJZizOxJLEksSbkk+avvTnHDFBqIi4GUkTJkMlRlLl3A8EgBdu96SdjPTuGIFieTVwaXTl5kZWlMCo0UgucGZNyoxsP8R+tReNaSOVdS2iSCcgKEMLxFUjAZnlbEWRvwiNt9+5vXmfqjjL6jUglyQqxoii6qoUAEKvgFgT9b3NZ6U4ydNPI17hop1KG5V8kYAMPIBsd/ale4HqvA7yZyz6TTRxiABJGMQi5ibkOzJ0E52v/AIR3qx1englilGji0upcRIFWBoXbnSdJuFHQq3vlXkPqbjbyRwR83JUDnpVo1Zi5GVvzNba/6e9I9M8TMHEY3uRhKL2uSwyAZbC97i4t5vS7GepemIzKqNNpIBHHA4M5dMeaAGUyEqMb2Avv8xqx4hp9PLp5PhY9LPIIo7DTyRO4md1W23yqL3yNeU8f45I8MUYksjO78tEaNb2UKCfzY7geBc+9QPT3EOTrlYk9Mq7C5LfiLdQADe4BFvNPewZ6v6Zi5satLpIVjjgYCdpFxMijJeY1hhlsL79/O9SPUWiil05+CSCV1aLH4eVJLsyu0isbkIqgXyPf6V5nxfi0jRaaLmHDLLlhDGtxgo6vz2F9/Fz71D9FcU5GrVrFuo3QKXLqVcMtgDcEHce1HYz1ngkSSRGWbSRwoEixlecqjG4El3yADWbKx/htW/VGljWFX00CzKJ7NJDMWXlKVW5fMgFmcC3cWryv1HxaSRYo2kZlj05YLgY1BN7kD8x2Ay9gKb6O44YkmQEkPELgKXVXGoiKSMAO4F7H62vvS7Ds9W4FwuBtOj6iARM4kP4s7JlYB48SZAGDBrXHbHeqHjvKg15iWExLykPzEqXZM2AYsSbZAXG3Sa809VcSkmkLSOZMSI1yGOKoigKFPyge3+tW/AnaUwAsTydjlkehsVCKe1gX7U4q2FnScI4gFaMMUDZfKSWJCtubeRiL2rvNPpZo4OXFFDqGUyAEoGyZZR5LbjEk9vFq8a1JI12n8AyDz3Gdq909VtyeETyR4q/Jb8Qty2BcdRV7Xy7WHm1qchWag4eW1Uxm08ccKgBZSoyYZrvgt9+rcgD2pTcS0MDFNXJo4Z7HKNTkFYE4+Om4K7d+9VX9kvGJG4eS3LYwLMEZ5gHsCrYvcfhp9d68RmV5JTubsxJY3c7nc/WopvgD6P8AgI26kRHDLJyRE+XORUBL5AEXysB96rpEZpdKDpWjV0ZpbF7K13CxtcbHpvf6gVS/2deotDw/TmLUaxS2ZdVlikjKqwKmw6gL23F6f6b9TKk0x1etgngln5kTnUN+H81lxaMeGXpBFtqdNbMLL1kkQ2hlOmU8s8tojKA0gJuXLD+E39rfaqP076ol1SdGpjLBmvHJCTbKTEEb2sSy/a+9c96q1WofXSSaHXQCLJOUh10UahAgDqYncCxa+xG96rvVXqDUacFoJIoknnyZ9PqIZJLmMFlBjYmOPLL72X23QHbaz1RJFqEiefSqZInYFo7A9eGJH1KH9q3xrjU0EDu/whC2BIDA7ycvtjb5gR+hrznhvriR4Y21BWaaJ2KtMoYtGYyLSeXAYCwJ3BI9qSnrDVOGXVSidJlYYSBGCvgwy2F1ILGwta9vajYLPVtPxGWQZKuilDWsY5JFvdsRbFfLC33Fqg8J4686XSHTyWdwQs5Vgcz3H9D9K86f1/qIgBCERI8BiFjZCxXO7nuSSpN7i1vBFa4j6xOkMjaJIo+Y6uHCI+IMccnLVTcWDN3Iv0/U06QWehT8dfOWP4VCREjFPiAQQciCBfqvftuar5+KL08vSNA8nMQMrwg3EbXF9jtsd7A2tXGN6uVli1RijbUIkqMFBVbxCNYpGAOwCtbEWHT7HaJpfU3xmnZdQq56d43jZMgSrtHCyYg7nEJY+yke1NUBbcShk1Wp6ZF1jyqpMkS4qbDE37BbY7k7bX7UPBdPLHOUFl2vKAFcvHkq/h72ZuoEWO9u9ZFGpwddO+nxgLBOY0XMswJfIf4f/Ee9FrdOqydUc0thOqxrK0rK8bPhIpvcbBWIHatk+iQoF4ggxjlnxUkLktja57hzcVlL4WXkiVm1EwJyBGZ8MV8j6VqtF4i3OO4ejcxUtlcgAXsLkgWBPa/auw9QQxxpFHBeIiPUK8Sk6kZGcpiJO3y7ZAC+1cro3swkdMsSpKN1KcTkVYfw7b/tVrLxSQhkTCEvkVKgxLi03OJAG47AD6Cuf9q4BHLcNiPPAIIIJJBFiNie1WXB2ZEbeSMySIwAjyDBUl6hfuRn48MT4o//AIeVWEjzR5MCLtzHY7W3sh3tb96kcKziHXZiSCrK1iuIxsfpYVnGcfcrgg8RjZ9YSQz3k3dxix6rksBsD7jwaVwFW5jlRJtDNvEAx6lKnK/5bMQfNiat24A0kmckxUSs7FUyuouWIBYgHv71Zw6U6fmCBQlzZWYCQlTibSG+/wCW2Nx1G9T62O+QaaKH1KGMsOWZ/DX/AO4xVxd3Oyg9vP6movDgRr1K53WYkcohXurE3UnYHbzXSa/QrOg5qFJkZbSqcugDZCGO3vVfDw7kyCVGdpAxPaPs4YN0na/Uf+b01kiybRH4yGtpg2Y6ARz2U7FgPw17gbefaoOgjJ1d1DNhKWOBxYAMTcN+U/WraaIvIDJliL2VlHSCDsCjd7732p3DtYWEayZOFlG/UpxulwNgR8p38XNWpRfY7sVrYWJ0rHLFV7ySI+2VjgB8gFu3fb6VW+moWOqWwYm0hsrco7Rsdn8dqtuLss6plFHp+WLWjuPm3ZmunU2Xsf6VOHqadnjCxhyhuCJQTIcCpv8AwCzE/wAqFOLYN7lPx6MiazBgRpBs7iU9z5HYf4fFI9JRMzy4BmsiXxk5RF54R/3b2Fj738VL4zO8sxfULgxFsQxsE/hBvY+/60nQOIiOWWQSYhiHZclDAj6GxAP6UJpvYf8A0gcd87gkyMdmDmxVbXI7/c1ecC1KxCJ2uFc4h8+m6mFiMOy2tu1/I9qg8S0CCSzKC3YnJzfEBfYe3inabhqOqxtsAWKhmkx3C3YAdr7VPqKO7ALW6xfi9M2S2VwSbjYZg7+21e1+sPUGnPBpkWeIs0FgiGOZiSo2xvt/m7r3rxqXgMagteIkeA0hJtttc/S1LgnWQlXcxL1DYZeLHufqKXqxnuJHoX9kfH4Y9FKksyxsBMcXjiA3CWIZjeU/4DtXmCatUlbLfcjYgdjfxeikZICFjkMgHnEJ/LI3oF4bGy8xpCr7nCwIsD3Jv9bVUcii7G0SNTpFnxcsynEDYZDuT3rrPRfo7SawYHVS6fUKB+HykYOB1BkPe+wJHfz2rj9NGCLl3UAHYAW2xvufvSF1+JuCBZyAynxfaxvtXRlzY5pVGn7kRi0+T1zW/wBiiyMXfWyEtuWaBR+9nFU/qL+zIwaJpUnj1cUWL5WxJW+JIxJU2uPzdgfNclDxMuLcyYm3y5LZgfBBFNk1p64w7qJAS0S2CDIgtZew99vc1nSfD/r6jK7hcLlSOo2kUHBo7XKzC2/j23ta/wBKT6e4HLO18S6DqIDoGxBAZgjNfa43tU/SagNIWWSTJSpIsrBmQWBKEWa32q3XjpQ9DlO+SFDi6nuGWw7/APO9Q3GPI3SKDiWidBIJImhJWI4spW9kmW/1+YdqreKxnlKbMLiE3KovzQgd1/y7fud67X1L6mPEUUagxqE7NCnLO5UkElzscaql5RuNpRgEMbSFlAW9u52tc2328Vn6kVsK0UGmhvCem+8nVgrd4g3zXy/KfoNyNzU3hPp1joX1gIZVlEJjwLEEBZcsri3Yjbf963Fylc8pnhF74fOFNrZbkXNiRf60cUSxKwWUBTe6hbXuLWtle30o9VB5HQaIhljXnGdikycuT8MQkR9KXY7DLbv+Wn8UlYMrCSOFzJJ+IrBlQOkZ3tf+Jx971ya8QIubqNzY4gMSSdyb3J3NBzC17sguB3BANgFG4PttV+tEXkQJUZiTk3Vvsbd/pW6lGIfxxbWHc+K1S84gbhnZY3AYgGxIBIub9zW+YSbkknfcm/YbVlZWU+DR8kpT1x/5B/Mm/wDWg1PzP9GA/T2+1arK548/fuKXBYxSExRXJP8Aeef8tHFITJuSdh3N/wAorKysun/Idma8f9RAfLx3Y+WORF2Pk296RJM3MUZGxtcXO/VWVlXD4V8iZ8k2Bjna+3t+9SNIbqCdzY7netVlPsghcd+W3ghrj36TUWJctOuXVt+bfyPesrK06GVutH4Z+hP9Wq2Rium6Tj+KBtttyxt9qysqzRETWzMy9RLWytck2szW71J0jfL/AJ2/rWVlJ8GmPlFpxKIBBYAXjubC1zt3/euXjPyn7b//AK6ysojwXl5QiNj8QRfYnceO3+9TptuXba4B223sd6ysqn0Ysg8OlO25/P5+q1GU9I/zD+pFarKpEkyPaU22te1vG1SUc/FPue3+grdZWq6GRCbK1trSG1tvFW+miBjuQCbNuQCfHmtVlLLwTLgOBRy128D+opbqM1281lZXMZsgTqLv/lb+n+wpelcmMXJPz/8A81lZTXAuiJqz/wCIP62FN0x2P0J/oaysq+iugE7VlZWUDP/Z"/>
          <p:cNvSpPr>
            <a:spLocks noChangeAspect="1" noChangeArrowheads="1"/>
          </p:cNvSpPr>
          <p:nvPr/>
        </p:nvSpPr>
        <p:spPr bwMode="auto">
          <a:xfrm>
            <a:off x="77788" y="-8842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77833" name="Picture 9" descr="http://www.nzhistory.net.nz/files/images/dunedin-station.jpg"/>
          <p:cNvPicPr>
            <a:picLocks noChangeAspect="1" noChangeArrowheads="1"/>
          </p:cNvPicPr>
          <p:nvPr/>
        </p:nvPicPr>
        <p:blipFill>
          <a:blip r:embed="rId5" cstate="print"/>
          <a:srcRect t="20833"/>
          <a:stretch>
            <a:fillRect/>
          </a:stretch>
        </p:blipFill>
        <p:spPr bwMode="auto">
          <a:xfrm>
            <a:off x="6072198" y="0"/>
            <a:ext cx="2526628" cy="1500198"/>
          </a:xfrm>
          <a:prstGeom prst="rect">
            <a:avLst/>
          </a:prstGeom>
          <a:noFill/>
        </p:spPr>
      </p:pic>
      <p:sp>
        <p:nvSpPr>
          <p:cNvPr id="11" name="Action Button: Home 10">
            <a:hlinkClick r:id="rId6" action="ppaction://hlinksldjump" highlightClick="1"/>
          </p:cNvPr>
          <p:cNvSpPr/>
          <p:nvPr/>
        </p:nvSpPr>
        <p:spPr>
          <a:xfrm>
            <a:off x="8072462" y="5786454"/>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0"/>
                                  </p:stCondLst>
                                  <p:childTnLst>
                                    <p:set>
                                      <p:cBhvr>
                                        <p:cTn id="9" dur="1" fill="hold">
                                          <p:stCondLst>
                                            <p:cond delay="499"/>
                                          </p:stCondLst>
                                        </p:cTn>
                                        <p:tgtEl>
                                          <p:spTgt spid="77825">
                                            <p:subSp spid="_x0000_s77825"/>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Proportional reasoning</a:t>
            </a:r>
            <a:endParaRPr lang="en-NZ" dirty="0"/>
          </a:p>
        </p:txBody>
      </p:sp>
      <p:sp>
        <p:nvSpPr>
          <p:cNvPr id="3" name="Content Placeholder 2"/>
          <p:cNvSpPr>
            <a:spLocks noGrp="1"/>
          </p:cNvSpPr>
          <p:nvPr>
            <p:ph idx="1"/>
          </p:nvPr>
        </p:nvSpPr>
        <p:spPr>
          <a:xfrm>
            <a:off x="214282" y="1285860"/>
            <a:ext cx="8472518" cy="4840303"/>
          </a:xfrm>
        </p:spPr>
        <p:txBody>
          <a:bodyPr>
            <a:normAutofit/>
          </a:bodyPr>
          <a:lstStyle/>
          <a:p>
            <a:pPr>
              <a:buNone/>
            </a:pPr>
            <a:r>
              <a:rPr lang="en-NZ" sz="2400" dirty="0" smtClean="0"/>
              <a:t>My car can travel 840km on a full tank of petrol.</a:t>
            </a:r>
          </a:p>
          <a:p>
            <a:pPr>
              <a:buNone/>
            </a:pPr>
            <a:r>
              <a:rPr lang="en-NZ" sz="2400" dirty="0" smtClean="0"/>
              <a:t>How far could it travel on 3 tanks?</a:t>
            </a:r>
          </a:p>
          <a:p>
            <a:pPr>
              <a:buNone/>
            </a:pPr>
            <a:r>
              <a:rPr lang="en-NZ" sz="2400" dirty="0" smtClean="0">
                <a:solidFill>
                  <a:srgbClr val="0070C0"/>
                </a:solidFill>
              </a:rPr>
              <a:t>More petrol means the car will go further </a:t>
            </a:r>
          </a:p>
          <a:p>
            <a:pPr>
              <a:buNone/>
            </a:pPr>
            <a:r>
              <a:rPr lang="en-NZ" sz="2400" dirty="0" smtClean="0">
                <a:solidFill>
                  <a:srgbClr val="0070C0"/>
                </a:solidFill>
              </a:rPr>
              <a:t>1 tank = 840 km</a:t>
            </a:r>
          </a:p>
          <a:p>
            <a:pPr>
              <a:buNone/>
            </a:pPr>
            <a:r>
              <a:rPr lang="en-NZ" sz="2400" dirty="0" smtClean="0">
                <a:solidFill>
                  <a:srgbClr val="0070C0"/>
                </a:solidFill>
              </a:rPr>
              <a:t>2 tanks = 1680 km</a:t>
            </a:r>
          </a:p>
          <a:p>
            <a:pPr>
              <a:buNone/>
            </a:pPr>
            <a:r>
              <a:rPr lang="en-NZ" sz="2400" dirty="0" smtClean="0">
                <a:solidFill>
                  <a:srgbClr val="0070C0"/>
                </a:solidFill>
              </a:rPr>
              <a:t>3 tanks = 2520km</a:t>
            </a:r>
          </a:p>
          <a:p>
            <a:pPr>
              <a:buNone/>
            </a:pPr>
            <a:r>
              <a:rPr lang="en-NZ" sz="2400" dirty="0" smtClean="0">
                <a:solidFill>
                  <a:srgbClr val="0070C0"/>
                </a:solidFill>
              </a:rPr>
              <a:t>If we graph this we get</a:t>
            </a:r>
          </a:p>
          <a:p>
            <a:pPr>
              <a:buNone/>
            </a:pPr>
            <a:r>
              <a:rPr lang="en-NZ" sz="2400" dirty="0" smtClean="0">
                <a:solidFill>
                  <a:srgbClr val="0070C0"/>
                </a:solidFill>
              </a:rPr>
              <a:t>	 a straight line!</a:t>
            </a:r>
          </a:p>
          <a:p>
            <a:pPr>
              <a:buNone/>
            </a:pPr>
            <a:r>
              <a:rPr lang="en-NZ" sz="2400" dirty="0" smtClean="0">
                <a:solidFill>
                  <a:srgbClr val="0070C0"/>
                </a:solidFill>
              </a:rPr>
              <a:t>The amount of petrol and the </a:t>
            </a:r>
          </a:p>
          <a:p>
            <a:pPr>
              <a:buNone/>
            </a:pPr>
            <a:r>
              <a:rPr lang="en-NZ" sz="2400" dirty="0" smtClean="0">
                <a:solidFill>
                  <a:srgbClr val="0070C0"/>
                </a:solidFill>
              </a:rPr>
              <a:t>Distanced travelled are </a:t>
            </a:r>
            <a:r>
              <a:rPr lang="en-NZ" sz="2400" b="1" i="1" dirty="0" smtClean="0">
                <a:solidFill>
                  <a:srgbClr val="0070C0"/>
                </a:solidFill>
              </a:rPr>
              <a:t>directly proportional</a:t>
            </a:r>
            <a:endParaRPr lang="en-NZ" sz="2400" dirty="0">
              <a:solidFill>
                <a:srgbClr val="0070C0"/>
              </a:solidFill>
            </a:endParaRPr>
          </a:p>
        </p:txBody>
      </p:sp>
      <p:graphicFrame>
        <p:nvGraphicFramePr>
          <p:cNvPr id="4" name="Chart 3"/>
          <p:cNvGraphicFramePr/>
          <p:nvPr/>
        </p:nvGraphicFramePr>
        <p:xfrm>
          <a:off x="4572000" y="2643182"/>
          <a:ext cx="4572000" cy="2771775"/>
        </p:xfrm>
        <a:graphic>
          <a:graphicData uri="http://schemas.openxmlformats.org/drawingml/2006/chart">
            <c:chart xmlns:c="http://schemas.openxmlformats.org/drawingml/2006/chart" xmlns:r="http://schemas.openxmlformats.org/officeDocument/2006/relationships" r:id="rId2"/>
          </a:graphicData>
        </a:graphic>
      </p:graphicFrame>
      <p:sp>
        <p:nvSpPr>
          <p:cNvPr id="5" name="Action Button: Home 4">
            <a:hlinkClick r:id="rId3"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50178" name="Picture 2" descr="http://www.basic-rent-a-car.co.nz/images/SubaruForester2.jpg"/>
          <p:cNvPicPr>
            <a:picLocks noChangeAspect="1" noChangeArrowheads="1"/>
          </p:cNvPicPr>
          <p:nvPr/>
        </p:nvPicPr>
        <p:blipFill>
          <a:blip r:embed="rId4" cstate="print"/>
          <a:srcRect/>
          <a:stretch>
            <a:fillRect/>
          </a:stretch>
        </p:blipFill>
        <p:spPr bwMode="auto">
          <a:xfrm>
            <a:off x="6357950" y="1142984"/>
            <a:ext cx="2500330" cy="140643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Inverse Proportional Reasoning</a:t>
            </a:r>
            <a:endParaRPr lang="en-NZ" dirty="0"/>
          </a:p>
        </p:txBody>
      </p:sp>
      <p:sp>
        <p:nvSpPr>
          <p:cNvPr id="3" name="Content Placeholder 2"/>
          <p:cNvSpPr>
            <a:spLocks noGrp="1"/>
          </p:cNvSpPr>
          <p:nvPr>
            <p:ph idx="1"/>
          </p:nvPr>
        </p:nvSpPr>
        <p:spPr/>
        <p:txBody>
          <a:bodyPr/>
          <a:lstStyle/>
          <a:p>
            <a:r>
              <a:rPr lang="en-NZ" dirty="0" smtClean="0">
                <a:solidFill>
                  <a:srgbClr val="00B050"/>
                </a:solidFill>
              </a:rPr>
              <a:t>If it takes three students 30 mins to spring clean the common room, how long would it take 5?</a:t>
            </a:r>
          </a:p>
          <a:p>
            <a:r>
              <a:rPr lang="en-NZ" dirty="0" smtClean="0">
                <a:solidFill>
                  <a:srgbClr val="FF0000"/>
                </a:solidFill>
              </a:rPr>
              <a:t>Find out how long it takes 1 first!</a:t>
            </a:r>
          </a:p>
          <a:p>
            <a:r>
              <a:rPr lang="en-NZ" dirty="0" smtClean="0">
                <a:solidFill>
                  <a:srgbClr val="002060"/>
                </a:solidFill>
              </a:rPr>
              <a:t>If it takes 3 students 30 mins, it would take 1 student 3 times as long, so 90 mins</a:t>
            </a:r>
          </a:p>
          <a:p>
            <a:r>
              <a:rPr lang="en-NZ" dirty="0" smtClean="0">
                <a:solidFill>
                  <a:srgbClr val="7030A0"/>
                </a:solidFill>
              </a:rPr>
              <a:t>It would take 5 times a fifth of the time so 90 divided by 5 = 18 minutes</a:t>
            </a:r>
            <a:endParaRPr lang="en-NZ" dirty="0">
              <a:solidFill>
                <a:srgbClr val="7030A0"/>
              </a:solidFill>
            </a:endParaRPr>
          </a:p>
        </p:txBody>
      </p:sp>
      <p:sp>
        <p:nvSpPr>
          <p:cNvPr id="4" name="TextBox 3"/>
          <p:cNvSpPr txBox="1"/>
          <p:nvPr/>
        </p:nvSpPr>
        <p:spPr>
          <a:xfrm>
            <a:off x="5715008" y="285728"/>
            <a:ext cx="2786082" cy="369332"/>
          </a:xfrm>
          <a:prstGeom prst="rect">
            <a:avLst/>
          </a:prstGeom>
          <a:noFill/>
          <a:ln w="12700" cmpd="dbl">
            <a:solidFill>
              <a:srgbClr val="FF0000"/>
            </a:solidFill>
          </a:ln>
        </p:spPr>
        <p:txBody>
          <a:bodyPr wrap="square" rtlCol="0">
            <a:spAutoFit/>
          </a:bodyPr>
          <a:lstStyle/>
          <a:p>
            <a:r>
              <a:rPr lang="en-NZ" dirty="0" smtClean="0"/>
              <a:t>Gamma p 371  Ex 25.03</a:t>
            </a:r>
            <a:endParaRPr lang="en-NZ" dirty="0"/>
          </a:p>
        </p:txBody>
      </p:sp>
      <p:sp>
        <p:nvSpPr>
          <p:cNvPr id="5" name="Action Button: Home 4">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How else could you do it?</a:t>
            </a:r>
            <a:endParaRPr lang="en-NZ" dirty="0"/>
          </a:p>
        </p:txBody>
      </p:sp>
      <p:sp>
        <p:nvSpPr>
          <p:cNvPr id="3" name="Content Placeholder 2"/>
          <p:cNvSpPr>
            <a:spLocks noGrp="1"/>
          </p:cNvSpPr>
          <p:nvPr>
            <p:ph idx="1"/>
          </p:nvPr>
        </p:nvSpPr>
        <p:spPr>
          <a:xfrm>
            <a:off x="428596" y="1214422"/>
            <a:ext cx="8229600" cy="4768865"/>
          </a:xfrm>
        </p:spPr>
        <p:txBody>
          <a:bodyPr/>
          <a:lstStyle/>
          <a:p>
            <a:pPr>
              <a:buNone/>
            </a:pPr>
            <a:r>
              <a:rPr lang="en-NZ" sz="2400" dirty="0" smtClean="0"/>
              <a:t>Create a table</a:t>
            </a:r>
          </a:p>
          <a:p>
            <a:pPr>
              <a:buNone/>
            </a:pPr>
            <a:r>
              <a:rPr lang="en-NZ" sz="2400" dirty="0" smtClean="0">
                <a:solidFill>
                  <a:srgbClr val="00B050"/>
                </a:solidFill>
              </a:rPr>
              <a:t>If it takes three students 30 </a:t>
            </a:r>
            <a:r>
              <a:rPr lang="en-NZ" sz="2400" dirty="0" err="1" smtClean="0">
                <a:solidFill>
                  <a:srgbClr val="00B050"/>
                </a:solidFill>
              </a:rPr>
              <a:t>mins</a:t>
            </a:r>
            <a:r>
              <a:rPr lang="en-NZ" sz="2400" dirty="0" smtClean="0">
                <a:solidFill>
                  <a:srgbClr val="00B050"/>
                </a:solidFill>
              </a:rPr>
              <a:t> to spring clean the common room, how long would it take 5?</a:t>
            </a:r>
          </a:p>
          <a:p>
            <a:endParaRPr lang="en-NZ" dirty="0" smtClean="0"/>
          </a:p>
          <a:p>
            <a:endParaRPr lang="en-NZ" dirty="0" smtClean="0"/>
          </a:p>
          <a:p>
            <a:pPr>
              <a:buNone/>
            </a:pPr>
            <a:r>
              <a:rPr lang="en-NZ" sz="2400" dirty="0" smtClean="0"/>
              <a:t>I person will take 3 times as long as 3 people</a:t>
            </a:r>
          </a:p>
          <a:p>
            <a:pPr>
              <a:buNone/>
            </a:pPr>
            <a:r>
              <a:rPr lang="en-NZ" sz="2400" dirty="0" smtClean="0"/>
              <a:t>If 3 people take 30 </a:t>
            </a:r>
            <a:r>
              <a:rPr lang="en-NZ" sz="2400" dirty="0" err="1" smtClean="0"/>
              <a:t>mins</a:t>
            </a:r>
            <a:r>
              <a:rPr lang="en-NZ" sz="2400" dirty="0" smtClean="0"/>
              <a:t>, 6 people will take half the time</a:t>
            </a:r>
          </a:p>
          <a:p>
            <a:pPr>
              <a:buNone/>
            </a:pPr>
            <a:r>
              <a:rPr lang="en-NZ" sz="2400" dirty="0" smtClean="0"/>
              <a:t>2 people will take a three times as long as 6 people</a:t>
            </a:r>
          </a:p>
          <a:p>
            <a:pPr>
              <a:buNone/>
            </a:pPr>
            <a:r>
              <a:rPr lang="en-NZ" sz="2400" dirty="0" smtClean="0"/>
              <a:t>4 people will take half the time 2 people take</a:t>
            </a:r>
          </a:p>
          <a:p>
            <a:pPr>
              <a:buNone/>
            </a:pPr>
            <a:r>
              <a:rPr lang="en-NZ" sz="2400" dirty="0" smtClean="0"/>
              <a:t>5 people will take a fifth of the time 1 person takes</a:t>
            </a:r>
          </a:p>
        </p:txBody>
      </p:sp>
      <p:graphicFrame>
        <p:nvGraphicFramePr>
          <p:cNvPr id="4" name="Table 3"/>
          <p:cNvGraphicFramePr>
            <a:graphicFrameLocks noGrp="1"/>
          </p:cNvGraphicFramePr>
          <p:nvPr/>
        </p:nvGraphicFramePr>
        <p:xfrm>
          <a:off x="571472" y="2786058"/>
          <a:ext cx="7429549" cy="741680"/>
        </p:xfrm>
        <a:graphic>
          <a:graphicData uri="http://schemas.openxmlformats.org/drawingml/2006/table">
            <a:tbl>
              <a:tblPr firstRow="1" bandRow="1">
                <a:tableStyleId>{5C22544A-7EE6-4342-B048-85BDC9FD1C3A}</a:tableStyleId>
              </a:tblPr>
              <a:tblGrid>
                <a:gridCol w="1273643"/>
                <a:gridCol w="849086"/>
                <a:gridCol w="1061364"/>
                <a:gridCol w="1061364"/>
                <a:gridCol w="1061364"/>
                <a:gridCol w="1061364"/>
                <a:gridCol w="1061364"/>
              </a:tblGrid>
              <a:tr h="370840">
                <a:tc>
                  <a:txBody>
                    <a:bodyPr/>
                    <a:lstStyle/>
                    <a:p>
                      <a:r>
                        <a:rPr lang="en-NZ" dirty="0" smtClean="0"/>
                        <a:t>Students</a:t>
                      </a:r>
                      <a:endParaRPr lang="en-NZ" dirty="0"/>
                    </a:p>
                  </a:txBody>
                  <a:tcPr/>
                </a:tc>
                <a:tc>
                  <a:txBody>
                    <a:bodyPr/>
                    <a:lstStyle/>
                    <a:p>
                      <a:r>
                        <a:rPr lang="en-NZ" dirty="0" smtClean="0"/>
                        <a:t>1</a:t>
                      </a:r>
                      <a:endParaRPr lang="en-NZ" dirty="0"/>
                    </a:p>
                  </a:txBody>
                  <a:tcPr/>
                </a:tc>
                <a:tc>
                  <a:txBody>
                    <a:bodyPr/>
                    <a:lstStyle/>
                    <a:p>
                      <a:r>
                        <a:rPr lang="en-NZ" dirty="0" smtClean="0"/>
                        <a:t>2</a:t>
                      </a:r>
                      <a:endParaRPr lang="en-NZ" dirty="0"/>
                    </a:p>
                  </a:txBody>
                  <a:tcPr/>
                </a:tc>
                <a:tc>
                  <a:txBody>
                    <a:bodyPr/>
                    <a:lstStyle/>
                    <a:p>
                      <a:r>
                        <a:rPr lang="en-NZ" dirty="0" smtClean="0"/>
                        <a:t>3</a:t>
                      </a:r>
                      <a:endParaRPr lang="en-NZ" dirty="0"/>
                    </a:p>
                  </a:txBody>
                  <a:tcPr/>
                </a:tc>
                <a:tc>
                  <a:txBody>
                    <a:bodyPr/>
                    <a:lstStyle/>
                    <a:p>
                      <a:r>
                        <a:rPr lang="en-NZ" dirty="0" smtClean="0"/>
                        <a:t>4</a:t>
                      </a:r>
                      <a:endParaRPr lang="en-NZ" dirty="0"/>
                    </a:p>
                  </a:txBody>
                  <a:tcPr/>
                </a:tc>
                <a:tc>
                  <a:txBody>
                    <a:bodyPr/>
                    <a:lstStyle/>
                    <a:p>
                      <a:r>
                        <a:rPr lang="en-NZ" dirty="0" smtClean="0"/>
                        <a:t>5</a:t>
                      </a:r>
                      <a:endParaRPr lang="en-NZ" dirty="0"/>
                    </a:p>
                  </a:txBody>
                  <a:tcPr/>
                </a:tc>
                <a:tc>
                  <a:txBody>
                    <a:bodyPr/>
                    <a:lstStyle/>
                    <a:p>
                      <a:r>
                        <a:rPr lang="en-NZ" dirty="0" smtClean="0"/>
                        <a:t>6</a:t>
                      </a:r>
                      <a:endParaRPr lang="en-NZ" dirty="0"/>
                    </a:p>
                  </a:txBody>
                  <a:tcPr/>
                </a:tc>
              </a:tr>
              <a:tr h="370840">
                <a:tc>
                  <a:txBody>
                    <a:bodyPr/>
                    <a:lstStyle/>
                    <a:p>
                      <a:r>
                        <a:rPr lang="en-NZ" dirty="0" smtClean="0"/>
                        <a:t>Time taken</a:t>
                      </a:r>
                      <a:endParaRPr lang="en-NZ" dirty="0"/>
                    </a:p>
                  </a:txBody>
                  <a:tcPr/>
                </a:tc>
                <a:tc>
                  <a:txBody>
                    <a:bodyPr/>
                    <a:lstStyle/>
                    <a:p>
                      <a:r>
                        <a:rPr lang="en-NZ" dirty="0" smtClean="0"/>
                        <a:t>90</a:t>
                      </a:r>
                      <a:endParaRPr lang="en-NZ" dirty="0"/>
                    </a:p>
                  </a:txBody>
                  <a:tcPr/>
                </a:tc>
                <a:tc>
                  <a:txBody>
                    <a:bodyPr/>
                    <a:lstStyle/>
                    <a:p>
                      <a:r>
                        <a:rPr lang="en-NZ" dirty="0" smtClean="0"/>
                        <a:t>45</a:t>
                      </a:r>
                      <a:endParaRPr lang="en-NZ" dirty="0"/>
                    </a:p>
                  </a:txBody>
                  <a:tcPr/>
                </a:tc>
                <a:tc>
                  <a:txBody>
                    <a:bodyPr/>
                    <a:lstStyle/>
                    <a:p>
                      <a:r>
                        <a:rPr lang="en-NZ" dirty="0" smtClean="0"/>
                        <a:t>30</a:t>
                      </a:r>
                      <a:endParaRPr lang="en-NZ" dirty="0"/>
                    </a:p>
                  </a:txBody>
                  <a:tcPr/>
                </a:tc>
                <a:tc>
                  <a:txBody>
                    <a:bodyPr/>
                    <a:lstStyle/>
                    <a:p>
                      <a:r>
                        <a:rPr lang="en-NZ" dirty="0" smtClean="0"/>
                        <a:t>22.5</a:t>
                      </a:r>
                      <a:endParaRPr lang="en-NZ" dirty="0"/>
                    </a:p>
                  </a:txBody>
                  <a:tcPr/>
                </a:tc>
                <a:tc>
                  <a:txBody>
                    <a:bodyPr/>
                    <a:lstStyle/>
                    <a:p>
                      <a:r>
                        <a:rPr lang="en-NZ" dirty="0" smtClean="0"/>
                        <a:t>18</a:t>
                      </a:r>
                      <a:endParaRPr lang="en-NZ" dirty="0"/>
                    </a:p>
                  </a:txBody>
                  <a:tcPr/>
                </a:tc>
                <a:tc>
                  <a:txBody>
                    <a:bodyPr/>
                    <a:lstStyle/>
                    <a:p>
                      <a:r>
                        <a:rPr lang="en-NZ" dirty="0" smtClean="0"/>
                        <a:t>15</a:t>
                      </a:r>
                      <a:endParaRPr lang="en-NZ" dirty="0"/>
                    </a:p>
                  </a:txBody>
                  <a:tcPr/>
                </a:tc>
              </a:tr>
            </a:tbl>
          </a:graphicData>
        </a:graphic>
      </p:graphicFrame>
      <p:sp>
        <p:nvSpPr>
          <p:cNvPr id="5" name="Rectangle 4"/>
          <p:cNvSpPr/>
          <p:nvPr/>
        </p:nvSpPr>
        <p:spPr>
          <a:xfrm>
            <a:off x="7072330" y="3214686"/>
            <a:ext cx="500066" cy="21431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Rectangle 5"/>
          <p:cNvSpPr/>
          <p:nvPr/>
        </p:nvSpPr>
        <p:spPr>
          <a:xfrm>
            <a:off x="1857356" y="3214686"/>
            <a:ext cx="500066" cy="21431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 name="Rectangle 6"/>
          <p:cNvSpPr/>
          <p:nvPr/>
        </p:nvSpPr>
        <p:spPr>
          <a:xfrm>
            <a:off x="2786050" y="3214686"/>
            <a:ext cx="500066" cy="21431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Rectangle 7"/>
          <p:cNvSpPr/>
          <p:nvPr/>
        </p:nvSpPr>
        <p:spPr>
          <a:xfrm>
            <a:off x="4857752" y="3214686"/>
            <a:ext cx="500066" cy="29527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Rectangle 8"/>
          <p:cNvSpPr/>
          <p:nvPr/>
        </p:nvSpPr>
        <p:spPr>
          <a:xfrm>
            <a:off x="6000760" y="3214686"/>
            <a:ext cx="500066" cy="29527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 name="Action Button: Home 9">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0" nodeType="clickEffect">
                                  <p:stCondLst>
                                    <p:cond delay="0"/>
                                  </p:stCondLst>
                                  <p:childTnLst>
                                    <p:set>
                                      <p:cBhvr>
                                        <p:cTn id="46"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Or draw a graph</a:t>
            </a:r>
            <a:endParaRPr lang="en-NZ" dirty="0"/>
          </a:p>
        </p:txBody>
      </p:sp>
      <p:sp>
        <p:nvSpPr>
          <p:cNvPr id="3" name="Content Placeholder 2"/>
          <p:cNvSpPr>
            <a:spLocks noGrp="1"/>
          </p:cNvSpPr>
          <p:nvPr>
            <p:ph idx="1"/>
          </p:nvPr>
        </p:nvSpPr>
        <p:spPr>
          <a:xfrm>
            <a:off x="357158" y="1285860"/>
            <a:ext cx="8329642" cy="4840303"/>
          </a:xfrm>
        </p:spPr>
        <p:txBody>
          <a:bodyPr/>
          <a:lstStyle/>
          <a:p>
            <a:pPr>
              <a:buNone/>
            </a:pPr>
            <a:r>
              <a:rPr lang="en-NZ" sz="2400" dirty="0" smtClean="0">
                <a:solidFill>
                  <a:srgbClr val="00B050"/>
                </a:solidFill>
              </a:rPr>
              <a:t>If it takes three students 30 </a:t>
            </a:r>
            <a:r>
              <a:rPr lang="en-NZ" sz="2400" dirty="0" err="1" smtClean="0">
                <a:solidFill>
                  <a:srgbClr val="00B050"/>
                </a:solidFill>
              </a:rPr>
              <a:t>mins</a:t>
            </a:r>
            <a:r>
              <a:rPr lang="en-NZ" sz="2400" dirty="0" smtClean="0">
                <a:solidFill>
                  <a:srgbClr val="00B050"/>
                </a:solidFill>
              </a:rPr>
              <a:t> to spring clean the common room, how long would it take 5?</a:t>
            </a:r>
          </a:p>
          <a:p>
            <a:pPr>
              <a:buNone/>
            </a:pPr>
            <a:r>
              <a:rPr lang="en-NZ" sz="2400" dirty="0" smtClean="0"/>
              <a:t>1 student will take 3 times as long so 90 </a:t>
            </a:r>
            <a:r>
              <a:rPr lang="en-NZ" sz="2400" dirty="0" err="1" smtClean="0"/>
              <a:t>mins</a:t>
            </a:r>
            <a:r>
              <a:rPr lang="en-NZ" sz="2400" dirty="0" smtClean="0"/>
              <a:t>, and 6 students half the time, so 15 </a:t>
            </a:r>
            <a:r>
              <a:rPr lang="en-NZ" sz="2400" dirty="0" err="1" smtClean="0"/>
              <a:t>mins</a:t>
            </a:r>
            <a:r>
              <a:rPr lang="en-NZ" sz="2400" dirty="0" smtClean="0"/>
              <a:t>. We can graph these 3 points</a:t>
            </a:r>
          </a:p>
          <a:p>
            <a:pPr>
              <a:buNone/>
            </a:pPr>
            <a:r>
              <a:rPr lang="en-NZ" sz="2400" dirty="0" smtClean="0"/>
              <a:t>We get a curve because the time is </a:t>
            </a:r>
            <a:r>
              <a:rPr lang="en-NZ" sz="2400" b="1" i="1" dirty="0" smtClean="0"/>
              <a:t>inversely proportional </a:t>
            </a:r>
            <a:r>
              <a:rPr lang="en-NZ" sz="2400" dirty="0" smtClean="0"/>
              <a:t>to the time (more people means less time)</a:t>
            </a:r>
          </a:p>
          <a:p>
            <a:pPr>
              <a:buNone/>
            </a:pPr>
            <a:r>
              <a:rPr lang="en-NZ" sz="2400" dirty="0" smtClean="0"/>
              <a:t>You can read off for 5 people</a:t>
            </a:r>
          </a:p>
          <a:p>
            <a:pPr>
              <a:buNone/>
            </a:pPr>
            <a:r>
              <a:rPr lang="en-NZ" sz="2400" dirty="0" smtClean="0"/>
              <a:t>- 18 minutes</a:t>
            </a:r>
            <a:endParaRPr lang="en-NZ" sz="2400" dirty="0"/>
          </a:p>
        </p:txBody>
      </p:sp>
      <p:sp>
        <p:nvSpPr>
          <p:cNvPr id="5" name="Action Button: Home 4">
            <a:hlinkClick r:id="rId2" action="ppaction://hlinksldjump" highlightClick="1"/>
          </p:cNvPr>
          <p:cNvSpPr/>
          <p:nvPr/>
        </p:nvSpPr>
        <p:spPr>
          <a:xfrm>
            <a:off x="642910" y="5857892"/>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aphicFrame>
        <p:nvGraphicFramePr>
          <p:cNvPr id="7" name="Chart 6"/>
          <p:cNvGraphicFramePr/>
          <p:nvPr/>
        </p:nvGraphicFramePr>
        <p:xfrm>
          <a:off x="4000496" y="3714752"/>
          <a:ext cx="4786346" cy="292895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Or find an equation</a:t>
            </a:r>
            <a:endParaRPr lang="en-NZ" dirty="0"/>
          </a:p>
        </p:txBody>
      </p:sp>
      <p:sp>
        <p:nvSpPr>
          <p:cNvPr id="3" name="Content Placeholder 2"/>
          <p:cNvSpPr>
            <a:spLocks noGrp="1"/>
          </p:cNvSpPr>
          <p:nvPr>
            <p:ph idx="1"/>
          </p:nvPr>
        </p:nvSpPr>
        <p:spPr>
          <a:xfrm>
            <a:off x="457200" y="1357299"/>
            <a:ext cx="8229600" cy="4500594"/>
          </a:xfrm>
        </p:spPr>
        <p:txBody>
          <a:bodyPr/>
          <a:lstStyle/>
          <a:p>
            <a:pPr>
              <a:buNone/>
            </a:pPr>
            <a:r>
              <a:rPr lang="en-NZ" dirty="0" smtClean="0">
                <a:solidFill>
                  <a:srgbClr val="00B050"/>
                </a:solidFill>
              </a:rPr>
              <a:t>If it takes three students 30 </a:t>
            </a:r>
            <a:r>
              <a:rPr lang="en-NZ" dirty="0" err="1" smtClean="0">
                <a:solidFill>
                  <a:srgbClr val="00B050"/>
                </a:solidFill>
              </a:rPr>
              <a:t>mins</a:t>
            </a:r>
            <a:r>
              <a:rPr lang="en-NZ" dirty="0" smtClean="0">
                <a:solidFill>
                  <a:srgbClr val="00B050"/>
                </a:solidFill>
              </a:rPr>
              <a:t> to spring clean the common room, how long would it take 5?</a:t>
            </a:r>
          </a:p>
          <a:p>
            <a:pPr>
              <a:buNone/>
            </a:pPr>
            <a:endParaRPr lang="en-NZ" dirty="0" smtClean="0">
              <a:solidFill>
                <a:srgbClr val="00B050"/>
              </a:solidFill>
            </a:endParaRPr>
          </a:p>
          <a:p>
            <a:pPr>
              <a:buNone/>
            </a:pPr>
            <a:endParaRPr lang="en-NZ" dirty="0" smtClean="0">
              <a:solidFill>
                <a:srgbClr val="00B050"/>
              </a:solidFill>
            </a:endParaRPr>
          </a:p>
          <a:p>
            <a:pPr>
              <a:buNone/>
            </a:pPr>
            <a:r>
              <a:rPr lang="en-NZ" dirty="0" smtClean="0">
                <a:solidFill>
                  <a:srgbClr val="0070C0"/>
                </a:solidFill>
              </a:rPr>
              <a:t>Students x time = 90</a:t>
            </a:r>
          </a:p>
          <a:p>
            <a:pPr>
              <a:buNone/>
            </a:pPr>
            <a:r>
              <a:rPr lang="en-NZ" dirty="0" smtClean="0">
                <a:solidFill>
                  <a:srgbClr val="0070C0"/>
                </a:solidFill>
              </a:rPr>
              <a:t>So time = 90 ÷students</a:t>
            </a:r>
          </a:p>
          <a:p>
            <a:pPr>
              <a:buNone/>
            </a:pPr>
            <a:r>
              <a:rPr lang="en-NZ" dirty="0" smtClean="0">
                <a:solidFill>
                  <a:srgbClr val="0070C0"/>
                </a:solidFill>
              </a:rPr>
              <a:t>Time = 90 ÷ 5 = 18 </a:t>
            </a:r>
            <a:r>
              <a:rPr lang="en-NZ" dirty="0" err="1" smtClean="0">
                <a:solidFill>
                  <a:srgbClr val="0070C0"/>
                </a:solidFill>
              </a:rPr>
              <a:t>mins</a:t>
            </a:r>
            <a:endParaRPr lang="en-NZ" dirty="0" smtClean="0">
              <a:solidFill>
                <a:srgbClr val="0070C0"/>
              </a:solidFill>
            </a:endParaRPr>
          </a:p>
          <a:p>
            <a:pPr>
              <a:buNone/>
            </a:pPr>
            <a:endParaRPr lang="en-NZ" dirty="0"/>
          </a:p>
        </p:txBody>
      </p:sp>
      <p:graphicFrame>
        <p:nvGraphicFramePr>
          <p:cNvPr id="4" name="Table 3"/>
          <p:cNvGraphicFramePr>
            <a:graphicFrameLocks noGrp="1"/>
          </p:cNvGraphicFramePr>
          <p:nvPr/>
        </p:nvGraphicFramePr>
        <p:xfrm>
          <a:off x="4143372" y="2571744"/>
          <a:ext cx="4245457" cy="741680"/>
        </p:xfrm>
        <a:graphic>
          <a:graphicData uri="http://schemas.openxmlformats.org/drawingml/2006/table">
            <a:tbl>
              <a:tblPr firstRow="1" bandRow="1">
                <a:tableStyleId>{5C22544A-7EE6-4342-B048-85BDC9FD1C3A}</a:tableStyleId>
              </a:tblPr>
              <a:tblGrid>
                <a:gridCol w="1273643"/>
                <a:gridCol w="849086"/>
                <a:gridCol w="1061364"/>
                <a:gridCol w="1061364"/>
              </a:tblGrid>
              <a:tr h="370840">
                <a:tc>
                  <a:txBody>
                    <a:bodyPr/>
                    <a:lstStyle/>
                    <a:p>
                      <a:r>
                        <a:rPr lang="en-NZ" dirty="0" smtClean="0"/>
                        <a:t>Students</a:t>
                      </a:r>
                      <a:endParaRPr lang="en-NZ" dirty="0"/>
                    </a:p>
                  </a:txBody>
                  <a:tcPr/>
                </a:tc>
                <a:tc>
                  <a:txBody>
                    <a:bodyPr/>
                    <a:lstStyle/>
                    <a:p>
                      <a:r>
                        <a:rPr lang="en-NZ" dirty="0" smtClean="0"/>
                        <a:t>1</a:t>
                      </a:r>
                      <a:endParaRPr lang="en-NZ" dirty="0"/>
                    </a:p>
                  </a:txBody>
                  <a:tcPr/>
                </a:tc>
                <a:tc>
                  <a:txBody>
                    <a:bodyPr/>
                    <a:lstStyle/>
                    <a:p>
                      <a:r>
                        <a:rPr lang="en-NZ" dirty="0" smtClean="0"/>
                        <a:t>3</a:t>
                      </a:r>
                      <a:endParaRPr lang="en-NZ" dirty="0"/>
                    </a:p>
                  </a:txBody>
                  <a:tcPr/>
                </a:tc>
                <a:tc>
                  <a:txBody>
                    <a:bodyPr/>
                    <a:lstStyle/>
                    <a:p>
                      <a:r>
                        <a:rPr lang="en-NZ" dirty="0" smtClean="0"/>
                        <a:t>6</a:t>
                      </a:r>
                      <a:endParaRPr lang="en-NZ" dirty="0"/>
                    </a:p>
                  </a:txBody>
                  <a:tcPr/>
                </a:tc>
              </a:tr>
              <a:tr h="370840">
                <a:tc>
                  <a:txBody>
                    <a:bodyPr/>
                    <a:lstStyle/>
                    <a:p>
                      <a:r>
                        <a:rPr lang="en-NZ" dirty="0" smtClean="0"/>
                        <a:t>Time taken</a:t>
                      </a:r>
                      <a:endParaRPr lang="en-NZ" dirty="0"/>
                    </a:p>
                  </a:txBody>
                  <a:tcPr/>
                </a:tc>
                <a:tc>
                  <a:txBody>
                    <a:bodyPr/>
                    <a:lstStyle/>
                    <a:p>
                      <a:r>
                        <a:rPr lang="en-NZ" dirty="0" smtClean="0"/>
                        <a:t>90</a:t>
                      </a:r>
                      <a:endParaRPr lang="en-NZ" dirty="0"/>
                    </a:p>
                  </a:txBody>
                  <a:tcPr/>
                </a:tc>
                <a:tc>
                  <a:txBody>
                    <a:bodyPr/>
                    <a:lstStyle/>
                    <a:p>
                      <a:r>
                        <a:rPr lang="en-NZ" dirty="0" smtClean="0"/>
                        <a:t>30</a:t>
                      </a:r>
                      <a:endParaRPr lang="en-NZ" dirty="0"/>
                    </a:p>
                  </a:txBody>
                  <a:tcPr/>
                </a:tc>
                <a:tc>
                  <a:txBody>
                    <a:bodyPr/>
                    <a:lstStyle/>
                    <a:p>
                      <a:r>
                        <a:rPr lang="en-NZ" dirty="0" smtClean="0"/>
                        <a:t>15</a:t>
                      </a:r>
                      <a:endParaRPr lang="en-NZ" dirty="0"/>
                    </a:p>
                  </a:txBody>
                  <a:tcPr/>
                </a:tc>
              </a:tr>
            </a:tbl>
          </a:graphicData>
        </a:graphic>
      </p:graphicFrame>
      <p:sp>
        <p:nvSpPr>
          <p:cNvPr id="5" name="Action Button: Home 4">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Currency conversions</a:t>
            </a:r>
            <a:endParaRPr lang="en-NZ" dirty="0"/>
          </a:p>
        </p:txBody>
      </p:sp>
      <p:sp>
        <p:nvSpPr>
          <p:cNvPr id="3" name="Content Placeholder 2"/>
          <p:cNvSpPr>
            <a:spLocks noGrp="1"/>
          </p:cNvSpPr>
          <p:nvPr>
            <p:ph idx="1"/>
          </p:nvPr>
        </p:nvSpPr>
        <p:spPr>
          <a:xfrm>
            <a:off x="457200" y="1214423"/>
            <a:ext cx="8229600" cy="4572032"/>
          </a:xfrm>
        </p:spPr>
        <p:txBody>
          <a:bodyPr>
            <a:normAutofit fontScale="92500" lnSpcReduction="10000"/>
          </a:bodyPr>
          <a:lstStyle/>
          <a:p>
            <a:pPr>
              <a:buNone/>
            </a:pPr>
            <a:r>
              <a:rPr lang="en-NZ" dirty="0" smtClean="0"/>
              <a:t>There are generally 2 rates for currency. One when you are buying a different currency and one when you are selling. </a:t>
            </a:r>
          </a:p>
          <a:p>
            <a:pPr>
              <a:buNone/>
            </a:pPr>
            <a:r>
              <a:rPr lang="en-NZ" dirty="0" smtClean="0"/>
              <a:t>If you can buy 1 euro for $1.86, how many </a:t>
            </a:r>
            <a:r>
              <a:rPr lang="en-NZ" dirty="0" err="1" smtClean="0"/>
              <a:t>euros</a:t>
            </a:r>
            <a:r>
              <a:rPr lang="en-NZ" dirty="0" smtClean="0"/>
              <a:t> can you get for $200?</a:t>
            </a:r>
          </a:p>
          <a:p>
            <a:pPr>
              <a:buNone/>
            </a:pPr>
            <a:r>
              <a:rPr lang="en-NZ" dirty="0" smtClean="0">
                <a:solidFill>
                  <a:srgbClr val="FF0000"/>
                </a:solidFill>
              </a:rPr>
              <a:t>€107.53</a:t>
            </a:r>
          </a:p>
          <a:p>
            <a:pPr>
              <a:buNone/>
            </a:pPr>
            <a:r>
              <a:rPr lang="en-NZ" dirty="0" smtClean="0"/>
              <a:t>If you have come back from your holiday and can sell € 1 for $1.84, how much will you get for €234?</a:t>
            </a:r>
          </a:p>
          <a:p>
            <a:pPr>
              <a:buNone/>
            </a:pPr>
            <a:r>
              <a:rPr lang="en-NZ" dirty="0" smtClean="0">
                <a:solidFill>
                  <a:srgbClr val="FF0000"/>
                </a:solidFill>
              </a:rPr>
              <a:t>$430.56</a:t>
            </a:r>
            <a:endParaRPr lang="en-NZ" dirty="0">
              <a:solidFill>
                <a:srgbClr val="FF0000"/>
              </a:solidFill>
            </a:endParaRPr>
          </a:p>
        </p:txBody>
      </p:sp>
      <p:pic>
        <p:nvPicPr>
          <p:cNvPr id="152578" name="Picture 2" descr="http://t0.gstatic.com/images?q=tbn:ANd9GcREKyoLbnHSj605iTu03KIjaP361A4YMfQcYuGlDtTvMd0Qz7HO"/>
          <p:cNvPicPr>
            <a:picLocks noChangeAspect="1" noChangeArrowheads="1"/>
          </p:cNvPicPr>
          <p:nvPr/>
        </p:nvPicPr>
        <p:blipFill>
          <a:blip r:embed="rId2" cstate="print"/>
          <a:srcRect/>
          <a:stretch>
            <a:fillRect/>
          </a:stretch>
        </p:blipFill>
        <p:spPr bwMode="auto">
          <a:xfrm>
            <a:off x="5214942" y="4857760"/>
            <a:ext cx="2619375" cy="1743076"/>
          </a:xfrm>
          <a:prstGeom prst="rect">
            <a:avLst/>
          </a:prstGeom>
          <a:noFill/>
        </p:spPr>
      </p:pic>
      <p:sp>
        <p:nvSpPr>
          <p:cNvPr id="5" name="Action Button: Home 4">
            <a:hlinkClick r:id="rId3"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Significant Figures</a:t>
            </a:r>
            <a:endParaRPr lang="en-NZ" dirty="0"/>
          </a:p>
        </p:txBody>
      </p:sp>
      <p:sp>
        <p:nvSpPr>
          <p:cNvPr id="3" name="Content Placeholder 2"/>
          <p:cNvSpPr>
            <a:spLocks noGrp="1"/>
          </p:cNvSpPr>
          <p:nvPr>
            <p:ph idx="1"/>
          </p:nvPr>
        </p:nvSpPr>
        <p:spPr/>
        <p:txBody>
          <a:bodyPr/>
          <a:lstStyle/>
          <a:p>
            <a:pPr>
              <a:buNone/>
            </a:pPr>
            <a:r>
              <a:rPr lang="en-NZ" dirty="0" smtClean="0"/>
              <a:t>To count the number of significant figures</a:t>
            </a:r>
          </a:p>
          <a:p>
            <a:r>
              <a:rPr lang="en-NZ" dirty="0" smtClean="0"/>
              <a:t>Start counting at the first non-zero digit</a:t>
            </a:r>
          </a:p>
          <a:p>
            <a:r>
              <a:rPr lang="en-NZ" dirty="0" smtClean="0"/>
              <a:t>Stop counting</a:t>
            </a:r>
          </a:p>
          <a:p>
            <a:pPr lvl="1"/>
            <a:r>
              <a:rPr lang="en-NZ" dirty="0" smtClean="0"/>
              <a:t>When end of number </a:t>
            </a:r>
            <a:r>
              <a:rPr lang="en-NZ" b="1" i="1" dirty="0" smtClean="0"/>
              <a:t>if there is a decimal point</a:t>
            </a:r>
          </a:p>
          <a:p>
            <a:pPr lvl="1"/>
            <a:r>
              <a:rPr lang="en-NZ" dirty="0" smtClean="0"/>
              <a:t>When there are only zeroes left </a:t>
            </a:r>
            <a:r>
              <a:rPr lang="en-NZ" b="1" i="1" dirty="0" smtClean="0"/>
              <a:t>if there is no decimal point</a:t>
            </a:r>
            <a:endParaRPr lang="en-NZ" dirty="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 do I need to know?</a:t>
            </a:r>
            <a:endParaRPr lang="en-NZ" dirty="0"/>
          </a:p>
        </p:txBody>
      </p:sp>
      <p:sp>
        <p:nvSpPr>
          <p:cNvPr id="3" name="Content Placeholder 2"/>
          <p:cNvSpPr>
            <a:spLocks noGrp="1"/>
          </p:cNvSpPr>
          <p:nvPr>
            <p:ph idx="1"/>
          </p:nvPr>
        </p:nvSpPr>
        <p:spPr/>
        <p:txBody>
          <a:bodyPr>
            <a:normAutofit fontScale="70000" lnSpcReduction="20000"/>
          </a:bodyPr>
          <a:lstStyle/>
          <a:p>
            <a:pPr lvl="0"/>
            <a:r>
              <a:rPr lang="en-NZ" dirty="0" smtClean="0"/>
              <a:t>Significant Figures 	</a:t>
            </a:r>
          </a:p>
          <a:p>
            <a:pPr lvl="0"/>
            <a:r>
              <a:rPr lang="en-NZ" dirty="0" smtClean="0"/>
              <a:t>Rounding</a:t>
            </a:r>
          </a:p>
          <a:p>
            <a:pPr lvl="0"/>
            <a:r>
              <a:rPr lang="en-NZ" dirty="0" smtClean="0"/>
              <a:t>Standard Form</a:t>
            </a:r>
          </a:p>
          <a:p>
            <a:pPr lvl="0"/>
            <a:r>
              <a:rPr lang="en-NZ" dirty="0" smtClean="0"/>
              <a:t>Revise – integers, powers, roots and BEDMAS</a:t>
            </a:r>
          </a:p>
          <a:p>
            <a:pPr lvl="0"/>
            <a:r>
              <a:rPr lang="en-NZ" dirty="0" smtClean="0"/>
              <a:t>Fractions</a:t>
            </a:r>
          </a:p>
          <a:p>
            <a:pPr lvl="0"/>
            <a:r>
              <a:rPr lang="en-NZ" dirty="0" smtClean="0"/>
              <a:t>Percentages</a:t>
            </a:r>
          </a:p>
          <a:p>
            <a:r>
              <a:rPr lang="en-NZ" dirty="0" smtClean="0"/>
              <a:t>-	of a quantity</a:t>
            </a:r>
          </a:p>
          <a:p>
            <a:r>
              <a:rPr lang="en-NZ" dirty="0" smtClean="0"/>
              <a:t>-	original quantity</a:t>
            </a:r>
          </a:p>
          <a:p>
            <a:r>
              <a:rPr lang="en-NZ" dirty="0" smtClean="0"/>
              <a:t>-	increase and decrease</a:t>
            </a:r>
          </a:p>
          <a:p>
            <a:r>
              <a:rPr lang="en-NZ" dirty="0" smtClean="0"/>
              <a:t>-	GST</a:t>
            </a:r>
          </a:p>
          <a:p>
            <a:pPr lvl="0"/>
            <a:r>
              <a:rPr lang="en-NZ" dirty="0" smtClean="0"/>
              <a:t>Rates</a:t>
            </a:r>
          </a:p>
          <a:p>
            <a:pPr lvl="0"/>
            <a:r>
              <a:rPr lang="en-NZ" dirty="0" smtClean="0"/>
              <a:t>Ratios</a:t>
            </a:r>
          </a:p>
          <a:p>
            <a:r>
              <a:rPr lang="en-NZ" dirty="0" smtClean="0"/>
              <a:t>Converting currency</a:t>
            </a:r>
            <a:endParaRPr lang="en-NZ"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Fry’s Nine</a:t>
            </a:r>
            <a:endParaRPr lang="en-NZ" dirty="0"/>
          </a:p>
        </p:txBody>
      </p:sp>
      <p:sp>
        <p:nvSpPr>
          <p:cNvPr id="3" name="Content Placeholder 2"/>
          <p:cNvSpPr>
            <a:spLocks noGrp="1"/>
          </p:cNvSpPr>
          <p:nvPr>
            <p:ph idx="1"/>
          </p:nvPr>
        </p:nvSpPr>
        <p:spPr/>
        <p:txBody>
          <a:bodyPr>
            <a:normAutofit/>
          </a:bodyPr>
          <a:lstStyle/>
          <a:p>
            <a:pPr>
              <a:buNone/>
            </a:pPr>
            <a:endParaRPr lang="en-NZ" dirty="0" smtClean="0"/>
          </a:p>
          <a:p>
            <a:pPr>
              <a:buNone/>
            </a:pPr>
            <a:endParaRPr lang="en-NZ" dirty="0" smtClean="0"/>
          </a:p>
          <a:p>
            <a:pPr>
              <a:buNone/>
            </a:pPr>
            <a:r>
              <a:rPr lang="en-NZ" dirty="0" smtClean="0"/>
              <a:t> </a:t>
            </a:r>
          </a:p>
          <a:p>
            <a:endParaRPr lang="en-NZ" dirty="0" smtClean="0"/>
          </a:p>
          <a:p>
            <a:r>
              <a:rPr lang="en-NZ" smtClean="0"/>
              <a:t>use cards (A – 9)</a:t>
            </a:r>
          </a:p>
          <a:p>
            <a:r>
              <a:rPr lang="en-NZ" smtClean="0"/>
              <a:t>How </a:t>
            </a:r>
            <a:r>
              <a:rPr lang="en-NZ" dirty="0" smtClean="0"/>
              <a:t>many ways can you do it?</a:t>
            </a:r>
          </a:p>
          <a:p>
            <a:r>
              <a:rPr lang="en-NZ" dirty="0" smtClean="0"/>
              <a:t>What can’t go in the hundreds columns?</a:t>
            </a:r>
          </a:p>
          <a:p>
            <a:endParaRPr lang="en-NZ" dirty="0"/>
          </a:p>
        </p:txBody>
      </p:sp>
      <p:pic>
        <p:nvPicPr>
          <p:cNvPr id="136196" name="Picture 4"/>
          <p:cNvPicPr>
            <a:picLocks noChangeAspect="1" noChangeArrowheads="1"/>
          </p:cNvPicPr>
          <p:nvPr/>
        </p:nvPicPr>
        <p:blipFill>
          <a:blip r:embed="rId2" cstate="print"/>
          <a:srcRect/>
          <a:stretch>
            <a:fillRect/>
          </a:stretch>
        </p:blipFill>
        <p:spPr bwMode="auto">
          <a:xfrm>
            <a:off x="1714480" y="1571612"/>
            <a:ext cx="5230353" cy="207978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Dicing with Decimals</a:t>
            </a:r>
          </a:p>
        </p:txBody>
      </p:sp>
      <p:sp>
        <p:nvSpPr>
          <p:cNvPr id="3" name="Content Placeholder 2"/>
          <p:cNvSpPr>
            <a:spLocks noGrp="1"/>
          </p:cNvSpPr>
          <p:nvPr>
            <p:ph idx="1"/>
          </p:nvPr>
        </p:nvSpPr>
        <p:spPr>
          <a:xfrm>
            <a:off x="457200" y="1600200"/>
            <a:ext cx="4614866" cy="4525963"/>
          </a:xfrm>
        </p:spPr>
        <p:txBody>
          <a:bodyPr/>
          <a:lstStyle/>
          <a:p>
            <a:r>
              <a:rPr lang="en-NZ" dirty="0" smtClean="0"/>
              <a:t>Throw 6 sided dice. Can put digit on either column in row. Aim to get close to 9.9</a:t>
            </a:r>
          </a:p>
          <a:p>
            <a:r>
              <a:rPr lang="en-NZ" dirty="0" smtClean="0"/>
              <a:t>Can also do 3 rows with 6 rolls to get 9.9 (use both columns) instead of 6 rolls and 6 rows</a:t>
            </a:r>
          </a:p>
          <a:p>
            <a:endParaRPr lang="en-NZ" dirty="0"/>
          </a:p>
        </p:txBody>
      </p:sp>
      <p:pic>
        <p:nvPicPr>
          <p:cNvPr id="137218" name="Picture 2"/>
          <p:cNvPicPr>
            <a:picLocks noChangeAspect="1" noChangeArrowheads="1"/>
          </p:cNvPicPr>
          <p:nvPr/>
        </p:nvPicPr>
        <p:blipFill>
          <a:blip r:embed="rId2" cstate="print"/>
          <a:srcRect/>
          <a:stretch>
            <a:fillRect/>
          </a:stretch>
        </p:blipFill>
        <p:spPr bwMode="auto">
          <a:xfrm>
            <a:off x="5286380" y="1428736"/>
            <a:ext cx="3309946" cy="4793933"/>
          </a:xfrm>
          <a:prstGeom prst="rect">
            <a:avLst/>
          </a:prstGeom>
          <a:noFill/>
          <a:ln w="6350">
            <a:solidFill>
              <a:srgbClr val="000000"/>
            </a:solidFill>
            <a:miter lim="800000"/>
            <a:headEnd/>
            <a:tailEnd/>
          </a:ln>
          <a:effec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b="1" dirty="0" smtClean="0"/>
              <a:t>Multi digit game board</a:t>
            </a:r>
            <a:br>
              <a:rPr lang="en-NZ" b="1" dirty="0" smtClean="0"/>
            </a:br>
            <a:endParaRPr lang="en-NZ" dirty="0"/>
          </a:p>
        </p:txBody>
      </p:sp>
      <p:sp>
        <p:nvSpPr>
          <p:cNvPr id="3" name="Content Placeholder 2"/>
          <p:cNvSpPr>
            <a:spLocks noGrp="1"/>
          </p:cNvSpPr>
          <p:nvPr>
            <p:ph idx="1"/>
          </p:nvPr>
        </p:nvSpPr>
        <p:spPr>
          <a:xfrm>
            <a:off x="457200" y="1600200"/>
            <a:ext cx="4043362" cy="4525963"/>
          </a:xfrm>
        </p:spPr>
        <p:txBody>
          <a:bodyPr/>
          <a:lstStyle/>
          <a:p>
            <a:r>
              <a:rPr lang="en-NZ" dirty="0" smtClean="0"/>
              <a:t>Use 10 sided dice, aim to put numbers in, 1 row at a time in order to get largest value.</a:t>
            </a:r>
          </a:p>
          <a:p>
            <a:endParaRPr lang="en-NZ" dirty="0"/>
          </a:p>
        </p:txBody>
      </p:sp>
      <p:pic>
        <p:nvPicPr>
          <p:cNvPr id="138242" name="Picture 2"/>
          <p:cNvPicPr>
            <a:picLocks noChangeAspect="1" noChangeArrowheads="1"/>
          </p:cNvPicPr>
          <p:nvPr/>
        </p:nvPicPr>
        <p:blipFill>
          <a:blip r:embed="rId2" cstate="print"/>
          <a:srcRect/>
          <a:stretch>
            <a:fillRect/>
          </a:stretch>
        </p:blipFill>
        <p:spPr bwMode="auto">
          <a:xfrm>
            <a:off x="4665009" y="1785926"/>
            <a:ext cx="4478991" cy="43577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Create a concept map or </a:t>
            </a:r>
            <a:r>
              <a:rPr lang="en-NZ" dirty="0" err="1" smtClean="0"/>
              <a:t>Buzan</a:t>
            </a:r>
            <a:r>
              <a:rPr lang="en-NZ" dirty="0" smtClean="0"/>
              <a:t> Map for Number</a:t>
            </a:r>
            <a:endParaRPr lang="en-NZ" dirty="0"/>
          </a:p>
        </p:txBody>
      </p:sp>
      <p:sp>
        <p:nvSpPr>
          <p:cNvPr id="3" name="Content Placeholder 2"/>
          <p:cNvSpPr>
            <a:spLocks noGrp="1"/>
          </p:cNvSpPr>
          <p:nvPr>
            <p:ph idx="1"/>
          </p:nvPr>
        </p:nvSpPr>
        <p:spPr/>
        <p:txBody>
          <a:bodyPr/>
          <a:lstStyle/>
          <a:p>
            <a:endParaRPr lang="en-NZ" dirty="0" smtClean="0"/>
          </a:p>
          <a:p>
            <a:endParaRPr lang="en-NZ" dirty="0" smtClean="0"/>
          </a:p>
          <a:p>
            <a:endParaRPr lang="en-NZ" dirty="0"/>
          </a:p>
        </p:txBody>
      </p:sp>
      <p:pic>
        <p:nvPicPr>
          <p:cNvPr id="137218" name="Picture 2"/>
          <p:cNvPicPr>
            <a:picLocks noChangeAspect="1" noChangeArrowheads="1"/>
          </p:cNvPicPr>
          <p:nvPr/>
        </p:nvPicPr>
        <p:blipFill>
          <a:blip r:embed="rId2" cstate="print"/>
          <a:srcRect/>
          <a:stretch>
            <a:fillRect/>
          </a:stretch>
        </p:blipFill>
        <p:spPr bwMode="auto">
          <a:xfrm>
            <a:off x="500034" y="1571612"/>
            <a:ext cx="7943850" cy="45720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72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Why is accuracy important</a:t>
            </a:r>
            <a:endParaRPr lang="en-NZ" dirty="0"/>
          </a:p>
        </p:txBody>
      </p:sp>
      <p:sp>
        <p:nvSpPr>
          <p:cNvPr id="3" name="Content Placeholder 2"/>
          <p:cNvSpPr>
            <a:spLocks noGrp="1"/>
          </p:cNvSpPr>
          <p:nvPr>
            <p:ph idx="1"/>
          </p:nvPr>
        </p:nvSpPr>
        <p:spPr/>
        <p:txBody>
          <a:bodyPr/>
          <a:lstStyle/>
          <a:p>
            <a:endParaRPr lang="en-NZ" dirty="0"/>
          </a:p>
        </p:txBody>
      </p:sp>
      <p:pic>
        <p:nvPicPr>
          <p:cNvPr id="138242" name="Picture 2"/>
          <p:cNvPicPr>
            <a:picLocks noChangeAspect="1" noChangeArrowheads="1"/>
          </p:cNvPicPr>
          <p:nvPr/>
        </p:nvPicPr>
        <p:blipFill>
          <a:blip r:embed="rId2" cstate="print"/>
          <a:srcRect/>
          <a:stretch>
            <a:fillRect/>
          </a:stretch>
        </p:blipFill>
        <p:spPr bwMode="auto">
          <a:xfrm>
            <a:off x="642910" y="1357298"/>
            <a:ext cx="5515466" cy="457203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82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Gardener’s Intelligences</a:t>
            </a:r>
            <a:endParaRPr lang="en-NZ" dirty="0"/>
          </a:p>
        </p:txBody>
      </p:sp>
      <p:sp>
        <p:nvSpPr>
          <p:cNvPr id="3" name="Content Placeholder 2"/>
          <p:cNvSpPr>
            <a:spLocks noGrp="1"/>
          </p:cNvSpPr>
          <p:nvPr>
            <p:ph idx="1"/>
          </p:nvPr>
        </p:nvSpPr>
        <p:spPr/>
        <p:txBody>
          <a:bodyPr/>
          <a:lstStyle/>
          <a:p>
            <a:pPr>
              <a:buNone/>
            </a:pPr>
            <a:endParaRPr lang="en-NZ" dirty="0"/>
          </a:p>
        </p:txBody>
      </p:sp>
      <p:pic>
        <p:nvPicPr>
          <p:cNvPr id="139266" name="Picture 2"/>
          <p:cNvPicPr>
            <a:picLocks noChangeAspect="1" noChangeArrowheads="1"/>
          </p:cNvPicPr>
          <p:nvPr/>
        </p:nvPicPr>
        <p:blipFill>
          <a:blip r:embed="rId2" cstate="print"/>
          <a:srcRect/>
          <a:stretch>
            <a:fillRect/>
          </a:stretch>
        </p:blipFill>
        <p:spPr bwMode="auto">
          <a:xfrm>
            <a:off x="0" y="1357298"/>
            <a:ext cx="9144000" cy="4000528"/>
          </a:xfrm>
          <a:prstGeom prst="rect">
            <a:avLst/>
          </a:prstGeom>
          <a:noFill/>
          <a:ln w="9525">
            <a:noFill/>
            <a:miter lim="800000"/>
            <a:headEnd/>
            <a:tailEnd/>
          </a:ln>
          <a:effectLst/>
        </p:spPr>
      </p:pic>
      <p:pic>
        <p:nvPicPr>
          <p:cNvPr id="140290" name="Picture 2"/>
          <p:cNvPicPr>
            <a:picLocks noChangeAspect="1" noChangeArrowheads="1"/>
          </p:cNvPicPr>
          <p:nvPr/>
        </p:nvPicPr>
        <p:blipFill>
          <a:blip r:embed="rId3" cstate="print"/>
          <a:srcRect/>
          <a:stretch>
            <a:fillRect/>
          </a:stretch>
        </p:blipFill>
        <p:spPr bwMode="auto">
          <a:xfrm>
            <a:off x="0" y="4143380"/>
            <a:ext cx="8929717" cy="1108145"/>
          </a:xfrm>
          <a:prstGeom prst="rect">
            <a:avLst/>
          </a:prstGeom>
          <a:noFill/>
          <a:ln w="9525">
            <a:noFill/>
            <a:miter lim="800000"/>
            <a:headEnd/>
            <a:tailEnd/>
          </a:ln>
          <a:effectLst/>
        </p:spPr>
      </p:pic>
      <p:sp>
        <p:nvSpPr>
          <p:cNvPr id="6" name="Action Button: Home 5">
            <a:hlinkClick r:id="rId4"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02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a:p>
        </p:txBody>
      </p:sp>
      <p:pic>
        <p:nvPicPr>
          <p:cNvPr id="140290" name="Picture 2"/>
          <p:cNvPicPr>
            <a:picLocks noChangeAspect="1" noChangeArrowheads="1"/>
          </p:cNvPicPr>
          <p:nvPr/>
        </p:nvPicPr>
        <p:blipFill>
          <a:blip r:embed="rId2" cstate="print"/>
          <a:srcRect/>
          <a:stretch>
            <a:fillRect/>
          </a:stretch>
        </p:blipFill>
        <p:spPr bwMode="auto">
          <a:xfrm>
            <a:off x="-35135" y="428604"/>
            <a:ext cx="9104575" cy="5929354"/>
          </a:xfrm>
          <a:prstGeom prst="rect">
            <a:avLst/>
          </a:prstGeom>
          <a:noFill/>
          <a:ln w="9525">
            <a:noFill/>
            <a:miter lim="800000"/>
            <a:headEnd/>
            <a:tailEnd/>
          </a:ln>
          <a:effectLst/>
        </p:spPr>
      </p:pic>
      <p:sp>
        <p:nvSpPr>
          <p:cNvPr id="5" name="Action Button: Home 4">
            <a:hlinkClick r:id="rId3" action="ppaction://hlinksldjump" highlightClick="1"/>
          </p:cNvPr>
          <p:cNvSpPr/>
          <p:nvPr/>
        </p:nvSpPr>
        <p:spPr>
          <a:xfrm>
            <a:off x="8072462" y="6000768"/>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Do Now – </a:t>
            </a:r>
            <a:r>
              <a:rPr lang="en-NZ" smtClean="0"/>
              <a:t>Standard Form</a:t>
            </a:r>
            <a:endParaRPr lang="en-NZ" dirty="0"/>
          </a:p>
        </p:txBody>
      </p:sp>
      <p:sp>
        <p:nvSpPr>
          <p:cNvPr id="3" name="Content Placeholder 2"/>
          <p:cNvSpPr>
            <a:spLocks noGrp="1"/>
          </p:cNvSpPr>
          <p:nvPr>
            <p:ph idx="1"/>
          </p:nvPr>
        </p:nvSpPr>
        <p:spPr/>
        <p:txBody>
          <a:bodyPr>
            <a:normAutofit lnSpcReduction="10000"/>
          </a:bodyPr>
          <a:lstStyle/>
          <a:p>
            <a:r>
              <a:rPr lang="en-NZ" b="1" dirty="0" smtClean="0">
                <a:solidFill>
                  <a:srgbClr val="0070C0"/>
                </a:solidFill>
              </a:rPr>
              <a:t>Write in standard form</a:t>
            </a:r>
            <a:endParaRPr lang="en-NZ" dirty="0" smtClean="0">
              <a:solidFill>
                <a:srgbClr val="FF0000"/>
              </a:solidFill>
            </a:endParaRPr>
          </a:p>
          <a:p>
            <a:pPr>
              <a:buNone/>
            </a:pPr>
            <a:r>
              <a:rPr lang="en-NZ" dirty="0" smtClean="0">
                <a:solidFill>
                  <a:srgbClr val="FF0000"/>
                </a:solidFill>
              </a:rPr>
              <a:t>3.26			645			0.0034</a:t>
            </a:r>
            <a:endParaRPr lang="en-NZ" dirty="0" smtClean="0">
              <a:solidFill>
                <a:srgbClr val="00B050"/>
              </a:solidFill>
            </a:endParaRPr>
          </a:p>
          <a:p>
            <a:pPr>
              <a:buNone/>
            </a:pPr>
            <a:r>
              <a:rPr lang="en-NZ" dirty="0" smtClean="0">
                <a:solidFill>
                  <a:srgbClr val="00B050"/>
                </a:solidFill>
              </a:rPr>
              <a:t>3.26 x 10 </a:t>
            </a:r>
            <a:r>
              <a:rPr lang="en-NZ" baseline="30000" dirty="0" smtClean="0">
                <a:solidFill>
                  <a:srgbClr val="00B050"/>
                </a:solidFill>
              </a:rPr>
              <a:t>0 		</a:t>
            </a:r>
            <a:r>
              <a:rPr lang="en-NZ" dirty="0" smtClean="0">
                <a:solidFill>
                  <a:srgbClr val="00B050"/>
                </a:solidFill>
              </a:rPr>
              <a:t>6.45 x 10</a:t>
            </a:r>
            <a:r>
              <a:rPr lang="en-NZ" baseline="30000" dirty="0" smtClean="0">
                <a:solidFill>
                  <a:srgbClr val="00B050"/>
                </a:solidFill>
              </a:rPr>
              <a:t>2		</a:t>
            </a:r>
            <a:r>
              <a:rPr lang="en-NZ" dirty="0" smtClean="0">
                <a:solidFill>
                  <a:srgbClr val="00B050"/>
                </a:solidFill>
              </a:rPr>
              <a:t>3.4 x 10</a:t>
            </a:r>
            <a:r>
              <a:rPr lang="en-NZ" baseline="30000" dirty="0" smtClean="0">
                <a:solidFill>
                  <a:srgbClr val="00B050"/>
                </a:solidFill>
              </a:rPr>
              <a:t>-3</a:t>
            </a:r>
          </a:p>
          <a:p>
            <a:pPr>
              <a:buNone/>
            </a:pPr>
            <a:endParaRPr lang="en-NZ" baseline="30000" dirty="0" smtClean="0">
              <a:solidFill>
                <a:srgbClr val="00B050"/>
              </a:solidFill>
            </a:endParaRPr>
          </a:p>
          <a:p>
            <a:pPr>
              <a:buNone/>
            </a:pPr>
            <a:endParaRPr lang="en-NZ" baseline="30000" dirty="0" smtClean="0">
              <a:solidFill>
                <a:srgbClr val="00B050"/>
              </a:solidFill>
            </a:endParaRPr>
          </a:p>
          <a:p>
            <a:pPr>
              <a:buNone/>
            </a:pPr>
            <a:r>
              <a:rPr lang="en-NZ" b="1" dirty="0" smtClean="0">
                <a:solidFill>
                  <a:srgbClr val="0070C0"/>
                </a:solidFill>
              </a:rPr>
              <a:t>Write in ordinary form</a:t>
            </a:r>
          </a:p>
          <a:p>
            <a:pPr>
              <a:buNone/>
            </a:pPr>
            <a:r>
              <a:rPr lang="en-NZ" dirty="0" smtClean="0">
                <a:solidFill>
                  <a:srgbClr val="FF0000"/>
                </a:solidFill>
              </a:rPr>
              <a:t>4.1 x 10 </a:t>
            </a:r>
            <a:r>
              <a:rPr lang="en-NZ" baseline="30000" dirty="0" smtClean="0">
                <a:solidFill>
                  <a:srgbClr val="FF0000"/>
                </a:solidFill>
              </a:rPr>
              <a:t>-3 		</a:t>
            </a:r>
            <a:r>
              <a:rPr lang="en-NZ" dirty="0" smtClean="0">
                <a:solidFill>
                  <a:srgbClr val="FF0000"/>
                </a:solidFill>
              </a:rPr>
              <a:t>6 x 10</a:t>
            </a:r>
            <a:r>
              <a:rPr lang="en-NZ" baseline="30000" dirty="0" smtClean="0">
                <a:solidFill>
                  <a:srgbClr val="FF0000"/>
                </a:solidFill>
              </a:rPr>
              <a:t>6		</a:t>
            </a:r>
            <a:r>
              <a:rPr lang="en-NZ" dirty="0" smtClean="0">
                <a:solidFill>
                  <a:srgbClr val="FF0000"/>
                </a:solidFill>
              </a:rPr>
              <a:t>5.321 x 10</a:t>
            </a:r>
            <a:r>
              <a:rPr lang="en-NZ" baseline="30000" dirty="0" smtClean="0">
                <a:solidFill>
                  <a:srgbClr val="FF0000"/>
                </a:solidFill>
              </a:rPr>
              <a:t>2</a:t>
            </a:r>
          </a:p>
          <a:p>
            <a:pPr>
              <a:buNone/>
            </a:pPr>
            <a:endParaRPr lang="en-NZ" dirty="0" smtClean="0">
              <a:solidFill>
                <a:srgbClr val="00B050"/>
              </a:solidFill>
            </a:endParaRPr>
          </a:p>
          <a:p>
            <a:pPr>
              <a:buNone/>
            </a:pPr>
            <a:r>
              <a:rPr lang="en-NZ" dirty="0" smtClean="0">
                <a:solidFill>
                  <a:srgbClr val="00B050"/>
                </a:solidFill>
              </a:rPr>
              <a:t>0.0041			6000000		532.1</a:t>
            </a:r>
          </a:p>
          <a:p>
            <a:pPr>
              <a:buNone/>
            </a:pPr>
            <a:endParaRPr lang="en-NZ" dirty="0">
              <a:solidFill>
                <a:srgbClr val="00B050"/>
              </a:solidFill>
            </a:endParaRPr>
          </a:p>
        </p:txBody>
      </p:sp>
      <p:sp>
        <p:nvSpPr>
          <p:cNvPr id="4" name="Action Button: Home 3">
            <a:hlinkClick r:id="rId2" action="ppaction://hlinksldjump" highlightClick="1"/>
          </p:cNvPr>
          <p:cNvSpPr/>
          <p:nvPr/>
        </p:nvSpPr>
        <p:spPr>
          <a:xfrm>
            <a:off x="8215338" y="5929330"/>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 Make your own!</a:t>
            </a:r>
            <a:endParaRPr lang="en-NZ" dirty="0"/>
          </a:p>
        </p:txBody>
      </p:sp>
      <p:sp>
        <p:nvSpPr>
          <p:cNvPr id="3" name="Content Placeholder 2"/>
          <p:cNvSpPr>
            <a:spLocks noGrp="1"/>
          </p:cNvSpPr>
          <p:nvPr>
            <p:ph idx="1"/>
          </p:nvPr>
        </p:nvSpPr>
        <p:spPr/>
        <p:txBody>
          <a:bodyPr/>
          <a:lstStyle/>
          <a:p>
            <a:endParaRPr lang="en-NZ"/>
          </a:p>
        </p:txBody>
      </p:sp>
      <p:pic>
        <p:nvPicPr>
          <p:cNvPr id="137218" name="Picture 2"/>
          <p:cNvPicPr>
            <a:picLocks noChangeAspect="1" noChangeArrowheads="1"/>
          </p:cNvPicPr>
          <p:nvPr/>
        </p:nvPicPr>
        <p:blipFill>
          <a:blip r:embed="rId2" cstate="print"/>
          <a:srcRect/>
          <a:stretch>
            <a:fillRect/>
          </a:stretch>
        </p:blipFill>
        <p:spPr bwMode="auto">
          <a:xfrm>
            <a:off x="2357422" y="1785926"/>
            <a:ext cx="4610310" cy="4378430"/>
          </a:xfrm>
          <a:prstGeom prst="rect">
            <a:avLst/>
          </a:prstGeom>
          <a:noFill/>
          <a:ln w="9525">
            <a:noFill/>
            <a:miter lim="800000"/>
            <a:headEnd/>
            <a:tailEnd/>
          </a:ln>
          <a:effectLst/>
        </p:spPr>
      </p:pic>
      <p:sp>
        <p:nvSpPr>
          <p:cNvPr id="5" name="Action Button: Home 4">
            <a:hlinkClick r:id="rId3"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Examples</a:t>
            </a:r>
            <a:endParaRPr lang="en-NZ" dirty="0"/>
          </a:p>
        </p:txBody>
      </p:sp>
      <p:sp>
        <p:nvSpPr>
          <p:cNvPr id="3" name="Content Placeholder 2"/>
          <p:cNvSpPr>
            <a:spLocks noGrp="1"/>
          </p:cNvSpPr>
          <p:nvPr>
            <p:ph idx="1"/>
          </p:nvPr>
        </p:nvSpPr>
        <p:spPr/>
        <p:txBody>
          <a:bodyPr/>
          <a:lstStyle/>
          <a:p>
            <a:pPr>
              <a:buNone/>
            </a:pPr>
            <a:r>
              <a:rPr lang="en-US" dirty="0" smtClean="0"/>
              <a:t>How many significant figures in</a:t>
            </a:r>
          </a:p>
          <a:p>
            <a:r>
              <a:rPr lang="en-US" dirty="0" smtClean="0"/>
              <a:t>3147 	</a:t>
            </a:r>
            <a:r>
              <a:rPr lang="en-US" dirty="0" smtClean="0">
                <a:solidFill>
                  <a:srgbClr val="FF0000"/>
                </a:solidFill>
              </a:rPr>
              <a:t>(</a:t>
            </a:r>
            <a:r>
              <a:rPr lang="en-US" dirty="0">
                <a:solidFill>
                  <a:srgbClr val="FF0000"/>
                </a:solidFill>
              </a:rPr>
              <a:t>4 </a:t>
            </a:r>
            <a:r>
              <a:rPr lang="en-US" dirty="0" err="1" smtClean="0">
                <a:solidFill>
                  <a:srgbClr val="FF0000"/>
                </a:solidFill>
              </a:rPr>
              <a:t>sf</a:t>
            </a:r>
            <a:r>
              <a:rPr lang="en-US" dirty="0" smtClean="0">
                <a:solidFill>
                  <a:srgbClr val="FF0000"/>
                </a:solidFill>
              </a:rPr>
              <a:t>)</a:t>
            </a:r>
          </a:p>
          <a:p>
            <a:r>
              <a:rPr lang="en-US" dirty="0" smtClean="0"/>
              <a:t>306   	</a:t>
            </a:r>
            <a:r>
              <a:rPr lang="en-US" dirty="0" smtClean="0">
                <a:solidFill>
                  <a:srgbClr val="FF0000"/>
                </a:solidFill>
              </a:rPr>
              <a:t>(</a:t>
            </a:r>
            <a:r>
              <a:rPr lang="en-US" dirty="0">
                <a:solidFill>
                  <a:srgbClr val="FF0000"/>
                </a:solidFill>
              </a:rPr>
              <a:t>3 </a:t>
            </a:r>
            <a:r>
              <a:rPr lang="en-US" dirty="0" err="1">
                <a:solidFill>
                  <a:srgbClr val="FF0000"/>
                </a:solidFill>
              </a:rPr>
              <a:t>sf</a:t>
            </a:r>
            <a:r>
              <a:rPr lang="en-US" dirty="0">
                <a:solidFill>
                  <a:srgbClr val="FF0000"/>
                </a:solidFill>
              </a:rPr>
              <a:t>)</a:t>
            </a:r>
            <a:endParaRPr lang="en-NZ" dirty="0">
              <a:solidFill>
                <a:srgbClr val="FF0000"/>
              </a:solidFill>
            </a:endParaRPr>
          </a:p>
          <a:p>
            <a:r>
              <a:rPr lang="en-US" dirty="0"/>
              <a:t>9.703  </a:t>
            </a:r>
            <a:r>
              <a:rPr lang="en-US" dirty="0" smtClean="0"/>
              <a:t>	</a:t>
            </a:r>
            <a:r>
              <a:rPr lang="en-US" dirty="0" smtClean="0">
                <a:solidFill>
                  <a:srgbClr val="FF0000"/>
                </a:solidFill>
              </a:rPr>
              <a:t>(</a:t>
            </a:r>
            <a:r>
              <a:rPr lang="en-US" dirty="0">
                <a:solidFill>
                  <a:srgbClr val="FF0000"/>
                </a:solidFill>
              </a:rPr>
              <a:t>4 </a:t>
            </a:r>
            <a:r>
              <a:rPr lang="en-US" dirty="0" err="1">
                <a:solidFill>
                  <a:srgbClr val="FF0000"/>
                </a:solidFill>
              </a:rPr>
              <a:t>sf</a:t>
            </a:r>
            <a:r>
              <a:rPr lang="en-US" dirty="0">
                <a:solidFill>
                  <a:srgbClr val="FF0000"/>
                </a:solidFill>
              </a:rPr>
              <a:t>)	</a:t>
            </a:r>
            <a:r>
              <a:rPr lang="en-US" dirty="0"/>
              <a:t>	</a:t>
            </a:r>
            <a:endParaRPr lang="en-US" dirty="0" smtClean="0"/>
          </a:p>
          <a:p>
            <a:r>
              <a:rPr lang="en-US" dirty="0" smtClean="0"/>
              <a:t>27.40  	</a:t>
            </a:r>
            <a:r>
              <a:rPr lang="en-US" dirty="0" smtClean="0">
                <a:solidFill>
                  <a:srgbClr val="FF0000"/>
                </a:solidFill>
              </a:rPr>
              <a:t>(</a:t>
            </a:r>
            <a:r>
              <a:rPr lang="en-US" dirty="0">
                <a:solidFill>
                  <a:srgbClr val="FF0000"/>
                </a:solidFill>
              </a:rPr>
              <a:t>3</a:t>
            </a:r>
            <a:r>
              <a:rPr lang="en-US" dirty="0" smtClean="0">
                <a:solidFill>
                  <a:srgbClr val="FF0000"/>
                </a:solidFill>
              </a:rPr>
              <a:t>sf</a:t>
            </a:r>
            <a:r>
              <a:rPr lang="en-US" dirty="0">
                <a:solidFill>
                  <a:srgbClr val="FF0000"/>
                </a:solidFill>
              </a:rPr>
              <a:t>)</a:t>
            </a:r>
            <a:endParaRPr lang="en-NZ" dirty="0">
              <a:solidFill>
                <a:srgbClr val="FF0000"/>
              </a:solidFill>
            </a:endParaRPr>
          </a:p>
          <a:p>
            <a:r>
              <a:rPr lang="en-US" dirty="0"/>
              <a:t>0.036  </a:t>
            </a:r>
            <a:r>
              <a:rPr lang="en-US" dirty="0" smtClean="0"/>
              <a:t>	</a:t>
            </a:r>
            <a:r>
              <a:rPr lang="en-US" dirty="0" smtClean="0">
                <a:solidFill>
                  <a:srgbClr val="FF0000"/>
                </a:solidFill>
              </a:rPr>
              <a:t>(</a:t>
            </a:r>
            <a:r>
              <a:rPr lang="en-US" dirty="0">
                <a:solidFill>
                  <a:srgbClr val="FF0000"/>
                </a:solidFill>
              </a:rPr>
              <a:t>2 </a:t>
            </a:r>
            <a:r>
              <a:rPr lang="en-US" dirty="0" err="1">
                <a:solidFill>
                  <a:srgbClr val="FF0000"/>
                </a:solidFill>
              </a:rPr>
              <a:t>sf</a:t>
            </a:r>
            <a:r>
              <a:rPr lang="en-US" dirty="0">
                <a:solidFill>
                  <a:srgbClr val="FF0000"/>
                </a:solidFill>
              </a:rPr>
              <a:t>)	</a:t>
            </a:r>
            <a:r>
              <a:rPr lang="en-US" dirty="0"/>
              <a:t>	</a:t>
            </a:r>
            <a:endParaRPr lang="en-US" dirty="0" smtClean="0"/>
          </a:p>
          <a:p>
            <a:r>
              <a:rPr lang="en-US" dirty="0" smtClean="0"/>
              <a:t>24000    </a:t>
            </a:r>
            <a:r>
              <a:rPr lang="en-US" dirty="0" smtClean="0">
                <a:solidFill>
                  <a:srgbClr val="FF0000"/>
                </a:solidFill>
              </a:rPr>
              <a:t>	(</a:t>
            </a:r>
            <a:r>
              <a:rPr lang="en-US" dirty="0">
                <a:solidFill>
                  <a:srgbClr val="FF0000"/>
                </a:solidFill>
              </a:rPr>
              <a:t>2 </a:t>
            </a:r>
            <a:r>
              <a:rPr lang="en-US" dirty="0" err="1">
                <a:solidFill>
                  <a:srgbClr val="FF0000"/>
                </a:solidFill>
              </a:rPr>
              <a:t>sf</a:t>
            </a:r>
            <a:r>
              <a:rPr lang="en-US" dirty="0">
                <a:solidFill>
                  <a:srgbClr val="FF0000"/>
                </a:solidFill>
              </a:rPr>
              <a:t>)</a:t>
            </a:r>
            <a:endParaRPr lang="en-NZ" dirty="0">
              <a:solidFill>
                <a:srgbClr val="FF0000"/>
              </a:solidFill>
            </a:endParaRPr>
          </a:p>
          <a:p>
            <a:endParaRPr lang="en-NZ" dirty="0"/>
          </a:p>
        </p:txBody>
      </p:sp>
      <p:sp>
        <p:nvSpPr>
          <p:cNvPr id="4" name="Rectangle 3"/>
          <p:cNvSpPr/>
          <p:nvPr/>
        </p:nvSpPr>
        <p:spPr>
          <a:xfrm>
            <a:off x="2143108" y="2214554"/>
            <a:ext cx="1214446"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Rectangle 4"/>
          <p:cNvSpPr/>
          <p:nvPr/>
        </p:nvSpPr>
        <p:spPr>
          <a:xfrm>
            <a:off x="2143108" y="2857496"/>
            <a:ext cx="1214446"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Rectangle 5"/>
          <p:cNvSpPr/>
          <p:nvPr/>
        </p:nvSpPr>
        <p:spPr>
          <a:xfrm>
            <a:off x="2357422" y="3429000"/>
            <a:ext cx="1214446"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 name="Rectangle 6"/>
          <p:cNvSpPr/>
          <p:nvPr/>
        </p:nvSpPr>
        <p:spPr>
          <a:xfrm>
            <a:off x="2285984" y="4000504"/>
            <a:ext cx="1214446"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Rectangle 7"/>
          <p:cNvSpPr/>
          <p:nvPr/>
        </p:nvSpPr>
        <p:spPr>
          <a:xfrm>
            <a:off x="2071670" y="4643446"/>
            <a:ext cx="1214446"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Rectangle 8"/>
          <p:cNvSpPr/>
          <p:nvPr/>
        </p:nvSpPr>
        <p:spPr>
          <a:xfrm>
            <a:off x="2285984" y="5214950"/>
            <a:ext cx="1214446"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 name="Action Button: Home 9">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2"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2" animBg="1"/>
      <p:bldP spid="5" grpId="1" animBg="1"/>
      <p:bldP spid="6" grpId="1" animBg="1"/>
      <p:bldP spid="7" grpId="1" animBg="1"/>
      <p:bldP spid="8" grpId="1" animBg="1"/>
      <p:bldP spid="9" grpId="1"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Do Now</a:t>
            </a:r>
            <a:endParaRPr lang="en-NZ" dirty="0"/>
          </a:p>
        </p:txBody>
      </p:sp>
      <p:sp>
        <p:nvSpPr>
          <p:cNvPr id="3" name="Content Placeholder 2"/>
          <p:cNvSpPr>
            <a:spLocks noGrp="1"/>
          </p:cNvSpPr>
          <p:nvPr>
            <p:ph idx="1"/>
          </p:nvPr>
        </p:nvSpPr>
        <p:spPr>
          <a:xfrm>
            <a:off x="457200" y="1285860"/>
            <a:ext cx="8229600" cy="4840303"/>
          </a:xfrm>
        </p:spPr>
        <p:txBody>
          <a:bodyPr>
            <a:normAutofit fontScale="85000" lnSpcReduction="20000"/>
          </a:bodyPr>
          <a:lstStyle/>
          <a:p>
            <a:r>
              <a:rPr lang="en-NZ" dirty="0" smtClean="0"/>
              <a:t>Write in standard form	0.0023</a:t>
            </a:r>
          </a:p>
          <a:p>
            <a:pPr algn="ctr">
              <a:buNone/>
            </a:pPr>
            <a:r>
              <a:rPr lang="en-NZ" dirty="0" smtClean="0">
                <a:solidFill>
                  <a:srgbClr val="FF0000"/>
                </a:solidFill>
              </a:rPr>
              <a:t>2.3 x 10</a:t>
            </a:r>
            <a:r>
              <a:rPr lang="en-NZ" baseline="30000" dirty="0" smtClean="0">
                <a:solidFill>
                  <a:srgbClr val="FF0000"/>
                </a:solidFill>
              </a:rPr>
              <a:t>-3</a:t>
            </a:r>
            <a:endParaRPr lang="en-NZ" dirty="0" smtClean="0">
              <a:solidFill>
                <a:srgbClr val="FF0000"/>
              </a:solidFill>
            </a:endParaRPr>
          </a:p>
          <a:p>
            <a:r>
              <a:rPr lang="en-NZ" dirty="0" smtClean="0"/>
              <a:t>Write in ordinary form	3.243 x 10</a:t>
            </a:r>
            <a:r>
              <a:rPr lang="en-NZ" baseline="30000" dirty="0" smtClean="0"/>
              <a:t>4</a:t>
            </a:r>
          </a:p>
          <a:p>
            <a:pPr algn="ctr">
              <a:buNone/>
            </a:pPr>
            <a:r>
              <a:rPr lang="en-NZ" dirty="0" smtClean="0">
                <a:solidFill>
                  <a:srgbClr val="FF0000"/>
                </a:solidFill>
              </a:rPr>
              <a:t>32430</a:t>
            </a:r>
          </a:p>
          <a:p>
            <a:r>
              <a:rPr lang="en-NZ" dirty="0" smtClean="0"/>
              <a:t>How many significant figures in 0.03450</a:t>
            </a:r>
          </a:p>
          <a:p>
            <a:pPr algn="ctr">
              <a:buNone/>
            </a:pPr>
            <a:r>
              <a:rPr lang="en-NZ" dirty="0" smtClean="0">
                <a:solidFill>
                  <a:srgbClr val="FF0000"/>
                </a:solidFill>
              </a:rPr>
              <a:t>0.035</a:t>
            </a:r>
          </a:p>
          <a:p>
            <a:r>
              <a:rPr lang="en-NZ" dirty="0" smtClean="0"/>
              <a:t>Round to 3sf 0.004556</a:t>
            </a:r>
          </a:p>
          <a:p>
            <a:pPr algn="ctr">
              <a:buNone/>
            </a:pPr>
            <a:r>
              <a:rPr lang="en-NZ" dirty="0" smtClean="0">
                <a:solidFill>
                  <a:srgbClr val="FF0000"/>
                </a:solidFill>
              </a:rPr>
              <a:t>0.00456</a:t>
            </a:r>
          </a:p>
          <a:p>
            <a:r>
              <a:rPr lang="en-NZ" dirty="0" smtClean="0"/>
              <a:t>If the diameter of an atom is 3.245 x 10</a:t>
            </a:r>
            <a:r>
              <a:rPr lang="en-NZ" baseline="30000" dirty="0" smtClean="0"/>
              <a:t>-9,</a:t>
            </a:r>
            <a:r>
              <a:rPr lang="en-NZ" dirty="0" smtClean="0"/>
              <a:t> how far across will 1530 atoms be?</a:t>
            </a:r>
          </a:p>
          <a:p>
            <a:pPr algn="ctr">
              <a:buNone/>
            </a:pPr>
            <a:r>
              <a:rPr lang="en-NZ" dirty="0" smtClean="0">
                <a:solidFill>
                  <a:srgbClr val="FF0000"/>
                </a:solidFill>
              </a:rPr>
              <a:t>4.96485 x  10</a:t>
            </a:r>
            <a:r>
              <a:rPr lang="en-NZ" baseline="30000" dirty="0" smtClean="0">
                <a:solidFill>
                  <a:srgbClr val="FF0000"/>
                </a:solidFill>
              </a:rPr>
              <a:t>-6</a:t>
            </a:r>
            <a:endParaRPr lang="en-NZ" dirty="0" smtClean="0">
              <a:solidFill>
                <a:srgbClr val="FF0000"/>
              </a:solidFill>
            </a:endParaRPr>
          </a:p>
          <a:p>
            <a:endParaRPr lang="en-NZ" baseline="30000" dirty="0"/>
          </a:p>
        </p:txBody>
      </p:sp>
      <p:sp>
        <p:nvSpPr>
          <p:cNvPr id="4" name="Action Button: Home 3">
            <a:hlinkClick r:id="rId3"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Do Now - Integers</a:t>
            </a:r>
            <a:endParaRPr lang="en-NZ" dirty="0"/>
          </a:p>
        </p:txBody>
      </p:sp>
      <p:sp>
        <p:nvSpPr>
          <p:cNvPr id="3" name="Content Placeholder 2"/>
          <p:cNvSpPr>
            <a:spLocks noGrp="1"/>
          </p:cNvSpPr>
          <p:nvPr>
            <p:ph idx="1"/>
          </p:nvPr>
        </p:nvSpPr>
        <p:spPr/>
        <p:txBody>
          <a:bodyPr/>
          <a:lstStyle/>
          <a:p>
            <a:r>
              <a:rPr lang="en-NZ" dirty="0" smtClean="0"/>
              <a:t>3 + -4=  		</a:t>
            </a:r>
            <a:r>
              <a:rPr lang="en-NZ" dirty="0" smtClean="0">
                <a:solidFill>
                  <a:srgbClr val="FF0000"/>
                </a:solidFill>
              </a:rPr>
              <a:t>-1</a:t>
            </a:r>
          </a:p>
          <a:p>
            <a:r>
              <a:rPr lang="en-NZ" dirty="0" smtClean="0"/>
              <a:t>4 x -5 =		</a:t>
            </a:r>
            <a:r>
              <a:rPr lang="en-NZ" dirty="0" smtClean="0">
                <a:solidFill>
                  <a:srgbClr val="FF0000"/>
                </a:solidFill>
              </a:rPr>
              <a:t>-20</a:t>
            </a:r>
          </a:p>
          <a:p>
            <a:r>
              <a:rPr lang="en-NZ" dirty="0" smtClean="0"/>
              <a:t>3(-2+1) =	</a:t>
            </a:r>
            <a:r>
              <a:rPr lang="en-NZ" dirty="0" smtClean="0">
                <a:solidFill>
                  <a:srgbClr val="FF0000"/>
                </a:solidFill>
              </a:rPr>
              <a:t>-3</a:t>
            </a:r>
          </a:p>
          <a:p>
            <a:r>
              <a:rPr lang="en-NZ" dirty="0" smtClean="0"/>
              <a:t>-1</a:t>
            </a:r>
            <a:r>
              <a:rPr lang="en-NZ" baseline="30000" dirty="0" smtClean="0"/>
              <a:t>2 </a:t>
            </a:r>
            <a:r>
              <a:rPr lang="en-NZ" dirty="0" smtClean="0"/>
              <a:t>+ 4 =		</a:t>
            </a:r>
            <a:r>
              <a:rPr lang="en-NZ" dirty="0" smtClean="0">
                <a:solidFill>
                  <a:srgbClr val="FF0000"/>
                </a:solidFill>
              </a:rPr>
              <a:t>5</a:t>
            </a:r>
          </a:p>
          <a:p>
            <a:r>
              <a:rPr lang="en-NZ" dirty="0" smtClean="0"/>
              <a:t>(3+1) x 8=	</a:t>
            </a:r>
            <a:r>
              <a:rPr lang="en-NZ" dirty="0" smtClean="0">
                <a:solidFill>
                  <a:srgbClr val="FF0000"/>
                </a:solidFill>
              </a:rPr>
              <a:t>32</a:t>
            </a:r>
          </a:p>
          <a:p>
            <a:endParaRPr lang="en-NZ" dirty="0" smtClean="0"/>
          </a:p>
          <a:p>
            <a:pPr lvl="5">
              <a:buNone/>
            </a:pPr>
            <a:r>
              <a:rPr lang="en-NZ" sz="3200" dirty="0" smtClean="0">
                <a:solidFill>
                  <a:srgbClr val="FF0000"/>
                </a:solidFill>
              </a:rPr>
              <a:t>  4</a:t>
            </a:r>
          </a:p>
          <a:p>
            <a:endParaRPr lang="en-NZ" dirty="0" smtClean="0"/>
          </a:p>
          <a:p>
            <a:endParaRPr lang="en-NZ" dirty="0"/>
          </a:p>
        </p:txBody>
      </p:sp>
      <p:graphicFrame>
        <p:nvGraphicFramePr>
          <p:cNvPr id="4" name="Object 3"/>
          <p:cNvGraphicFramePr>
            <a:graphicFrameLocks noChangeAspect="1"/>
          </p:cNvGraphicFramePr>
          <p:nvPr/>
        </p:nvGraphicFramePr>
        <p:xfrm>
          <a:off x="1000100" y="4500570"/>
          <a:ext cx="1357322" cy="1001833"/>
        </p:xfrm>
        <a:graphic>
          <a:graphicData uri="http://schemas.openxmlformats.org/presentationml/2006/ole">
            <p:oleObj spid="_x0000_s139266" name="Equation" r:id="rId3" imgW="533160" imgH="393480" progId="Equation.3">
              <p:embed/>
            </p:oleObj>
          </a:graphicData>
        </a:graphic>
      </p:graphicFrame>
      <p:sp>
        <p:nvSpPr>
          <p:cNvPr id="5" name="Rectangle 4"/>
          <p:cNvSpPr/>
          <p:nvPr/>
        </p:nvSpPr>
        <p:spPr>
          <a:xfrm>
            <a:off x="3214678" y="1714488"/>
            <a:ext cx="428628"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Rectangle 5"/>
          <p:cNvSpPr/>
          <p:nvPr/>
        </p:nvSpPr>
        <p:spPr>
          <a:xfrm>
            <a:off x="3214678" y="2214554"/>
            <a:ext cx="642942"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 name="Rectangle 6"/>
          <p:cNvSpPr/>
          <p:nvPr/>
        </p:nvSpPr>
        <p:spPr>
          <a:xfrm>
            <a:off x="3214678" y="2928934"/>
            <a:ext cx="428628"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Rectangle 7"/>
          <p:cNvSpPr/>
          <p:nvPr/>
        </p:nvSpPr>
        <p:spPr>
          <a:xfrm>
            <a:off x="3071802" y="3357562"/>
            <a:ext cx="500066"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Rectangle 8"/>
          <p:cNvSpPr/>
          <p:nvPr/>
        </p:nvSpPr>
        <p:spPr>
          <a:xfrm>
            <a:off x="3214678" y="3929066"/>
            <a:ext cx="500066" cy="5715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 name="Rectangle 9"/>
          <p:cNvSpPr/>
          <p:nvPr/>
        </p:nvSpPr>
        <p:spPr>
          <a:xfrm>
            <a:off x="2928926" y="5143512"/>
            <a:ext cx="571504"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Action Button: Home 10">
            <a:hlinkClick r:id="rId4"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Do Now – powers and roots</a:t>
            </a:r>
            <a:endParaRPr lang="en-NZ" dirty="0"/>
          </a:p>
        </p:txBody>
      </p:sp>
      <p:sp>
        <p:nvSpPr>
          <p:cNvPr id="3" name="Content Placeholder 2"/>
          <p:cNvSpPr>
            <a:spLocks noGrp="1"/>
          </p:cNvSpPr>
          <p:nvPr>
            <p:ph idx="1"/>
          </p:nvPr>
        </p:nvSpPr>
        <p:spPr>
          <a:xfrm>
            <a:off x="457200" y="1600200"/>
            <a:ext cx="2543164" cy="4525963"/>
          </a:xfrm>
        </p:spPr>
        <p:txBody>
          <a:bodyPr/>
          <a:lstStyle/>
          <a:p>
            <a:pPr>
              <a:buNone/>
            </a:pPr>
            <a:r>
              <a:rPr lang="en-NZ" dirty="0" smtClean="0"/>
              <a:t>Find</a:t>
            </a:r>
          </a:p>
          <a:p>
            <a:r>
              <a:rPr lang="en-NZ" dirty="0" smtClean="0"/>
              <a:t>√4</a:t>
            </a:r>
          </a:p>
          <a:p>
            <a:r>
              <a:rPr lang="en-NZ" baseline="30000" dirty="0" smtClean="0"/>
              <a:t>3</a:t>
            </a:r>
            <a:r>
              <a:rPr lang="en-NZ" dirty="0" smtClean="0"/>
              <a:t>√27</a:t>
            </a:r>
          </a:p>
          <a:p>
            <a:r>
              <a:rPr lang="en-NZ" dirty="0" smtClean="0"/>
              <a:t>4.2</a:t>
            </a:r>
            <a:r>
              <a:rPr lang="en-NZ" baseline="30000" dirty="0" smtClean="0"/>
              <a:t>5</a:t>
            </a:r>
          </a:p>
          <a:p>
            <a:r>
              <a:rPr lang="en-NZ" dirty="0" smtClean="0"/>
              <a:t>3.6</a:t>
            </a:r>
            <a:r>
              <a:rPr lang="en-NZ" baseline="30000" dirty="0" smtClean="0"/>
              <a:t>8</a:t>
            </a:r>
            <a:endParaRPr lang="en-NZ" dirty="0" smtClean="0"/>
          </a:p>
          <a:p>
            <a:r>
              <a:rPr lang="en-NZ" baseline="30000" dirty="0" smtClean="0"/>
              <a:t>5</a:t>
            </a:r>
            <a:r>
              <a:rPr lang="en-NZ" dirty="0" smtClean="0"/>
              <a:t>√7.9</a:t>
            </a:r>
          </a:p>
          <a:p>
            <a:endParaRPr lang="en-NZ" baseline="30000" dirty="0"/>
          </a:p>
        </p:txBody>
      </p:sp>
      <p:sp>
        <p:nvSpPr>
          <p:cNvPr id="4" name="TextBox 3"/>
          <p:cNvSpPr txBox="1"/>
          <p:nvPr/>
        </p:nvSpPr>
        <p:spPr>
          <a:xfrm>
            <a:off x="2786050" y="2000240"/>
            <a:ext cx="3214710" cy="3108543"/>
          </a:xfrm>
          <a:prstGeom prst="rect">
            <a:avLst/>
          </a:prstGeom>
          <a:noFill/>
        </p:spPr>
        <p:txBody>
          <a:bodyPr wrap="square" rtlCol="0">
            <a:spAutoFit/>
          </a:bodyPr>
          <a:lstStyle/>
          <a:p>
            <a:endParaRPr lang="en-NZ" dirty="0" smtClean="0"/>
          </a:p>
          <a:p>
            <a:endParaRPr lang="en-NZ" dirty="0" smtClean="0"/>
          </a:p>
          <a:p>
            <a:r>
              <a:rPr lang="en-NZ" sz="3200" dirty="0" smtClean="0">
                <a:solidFill>
                  <a:srgbClr val="FF0000"/>
                </a:solidFill>
              </a:rPr>
              <a:t>2</a:t>
            </a:r>
          </a:p>
          <a:p>
            <a:r>
              <a:rPr lang="en-NZ" sz="3200" dirty="0" smtClean="0">
                <a:solidFill>
                  <a:srgbClr val="FF0000"/>
                </a:solidFill>
              </a:rPr>
              <a:t>3</a:t>
            </a:r>
          </a:p>
          <a:p>
            <a:r>
              <a:rPr lang="en-NZ" sz="3200" dirty="0" smtClean="0">
                <a:solidFill>
                  <a:srgbClr val="FF0000"/>
                </a:solidFill>
              </a:rPr>
              <a:t>1306.91232</a:t>
            </a:r>
          </a:p>
          <a:p>
            <a:r>
              <a:rPr lang="en-NZ" sz="3200" dirty="0" smtClean="0">
                <a:solidFill>
                  <a:srgbClr val="FF0000"/>
                </a:solidFill>
              </a:rPr>
              <a:t>28211.09907</a:t>
            </a:r>
          </a:p>
          <a:p>
            <a:r>
              <a:rPr lang="en-NZ" sz="3200" dirty="0" smtClean="0">
                <a:solidFill>
                  <a:srgbClr val="FF0000"/>
                </a:solidFill>
              </a:rPr>
              <a:t>1.511908185</a:t>
            </a:r>
            <a:endParaRPr lang="en-NZ" sz="3200" dirty="0">
              <a:solidFill>
                <a:srgbClr val="FF0000"/>
              </a:solidFill>
            </a:endParaRPr>
          </a:p>
        </p:txBody>
      </p:sp>
      <p:sp>
        <p:nvSpPr>
          <p:cNvPr id="120833" name="Rectangle 1"/>
          <p:cNvSpPr>
            <a:spLocks noChangeArrowheads="1"/>
          </p:cNvSpPr>
          <p:nvPr/>
        </p:nvSpPr>
        <p:spPr bwMode="auto">
          <a:xfrm>
            <a:off x="0" y="285728"/>
            <a:ext cx="5597558"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en-NZ" sz="1200" dirty="0" smtClean="0">
                <a:latin typeface="Arial" pitchFamily="34" charset="0"/>
                <a:ea typeface="Times New Roman" pitchFamily="18" charset="0"/>
                <a:hlinkClick r:id="rId2"/>
              </a:rPr>
              <a:t>http://www.math.harvard.edu/~knill/mathmovies/swf/maandpakettleaddition.html</a:t>
            </a:r>
            <a:r>
              <a:rPr lang="en-NZ" sz="1200" dirty="0" smtClean="0">
                <a:latin typeface="Arial" pitchFamily="34" charset="0"/>
                <a:ea typeface="Times New Roman" pitchFamily="18" charset="0"/>
              </a:rPr>
              <a:t> </a:t>
            </a:r>
            <a:endParaRPr kumimoji="0" lang="en-NZ" sz="1800" b="0" i="0" u="none" strike="noStrike" cap="none" normalizeH="0" baseline="0" dirty="0" smtClean="0">
              <a:ln>
                <a:noFill/>
              </a:ln>
              <a:solidFill>
                <a:schemeClr val="tx1"/>
              </a:solidFill>
              <a:effectLst/>
              <a:latin typeface="Arial" pitchFamily="34" charset="0"/>
            </a:endParaRPr>
          </a:p>
        </p:txBody>
      </p:sp>
      <p:sp>
        <p:nvSpPr>
          <p:cNvPr id="6" name="Action Button: Home 5">
            <a:hlinkClick r:id="rId3"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Do Now - % of an amount</a:t>
            </a:r>
            <a:endParaRPr lang="en-NZ" dirty="0"/>
          </a:p>
        </p:txBody>
      </p:sp>
      <p:sp>
        <p:nvSpPr>
          <p:cNvPr id="3" name="Content Placeholder 2"/>
          <p:cNvSpPr>
            <a:spLocks noGrp="1"/>
          </p:cNvSpPr>
          <p:nvPr>
            <p:ph idx="1"/>
          </p:nvPr>
        </p:nvSpPr>
        <p:spPr/>
        <p:txBody>
          <a:bodyPr/>
          <a:lstStyle/>
          <a:p>
            <a:r>
              <a:rPr lang="en-NZ" dirty="0" smtClean="0"/>
              <a:t>20% of my Year 13 Stats class failed their assessment. If I have 30 students in the class, how many failed?</a:t>
            </a:r>
          </a:p>
          <a:p>
            <a:r>
              <a:rPr lang="en-NZ" dirty="0" smtClean="0">
                <a:solidFill>
                  <a:srgbClr val="FF0000"/>
                </a:solidFill>
              </a:rPr>
              <a:t>6 students</a:t>
            </a:r>
            <a:endParaRPr lang="en-NZ" dirty="0">
              <a:solidFill>
                <a:srgbClr val="FF0000"/>
              </a:solidFill>
            </a:endParaRPr>
          </a:p>
        </p:txBody>
      </p:sp>
      <p:sp>
        <p:nvSpPr>
          <p:cNvPr id="4" name="Action Button: Home 3">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Do Now – write as %</a:t>
            </a:r>
            <a:endParaRPr lang="en-NZ" dirty="0"/>
          </a:p>
        </p:txBody>
      </p:sp>
      <p:sp>
        <p:nvSpPr>
          <p:cNvPr id="3" name="Content Placeholder 2"/>
          <p:cNvSpPr>
            <a:spLocks noGrp="1"/>
          </p:cNvSpPr>
          <p:nvPr>
            <p:ph idx="1"/>
          </p:nvPr>
        </p:nvSpPr>
        <p:spPr>
          <a:xfrm>
            <a:off x="457200" y="1214422"/>
            <a:ext cx="8229600" cy="4911741"/>
          </a:xfrm>
        </p:spPr>
        <p:txBody>
          <a:bodyPr>
            <a:normAutofit fontScale="85000" lnSpcReduction="10000"/>
          </a:bodyPr>
          <a:lstStyle/>
          <a:p>
            <a:pPr marL="514350" indent="-514350">
              <a:buFont typeface="+mj-lt"/>
              <a:buAutoNum type="arabicPeriod"/>
            </a:pPr>
            <a:r>
              <a:rPr lang="en-US" dirty="0" smtClean="0"/>
              <a:t>40% of the students of Gale High School walk to school.  If the school has 900 students, how many of them walk?</a:t>
            </a:r>
            <a:endParaRPr lang="en-NZ" dirty="0" smtClean="0"/>
          </a:p>
          <a:p>
            <a:pPr>
              <a:buNone/>
            </a:pPr>
            <a:r>
              <a:rPr lang="en-US" dirty="0" smtClean="0">
                <a:solidFill>
                  <a:srgbClr val="FF0000"/>
                </a:solidFill>
              </a:rPr>
              <a:t>360</a:t>
            </a:r>
            <a:endParaRPr lang="en-NZ" dirty="0" smtClean="0">
              <a:solidFill>
                <a:srgbClr val="FF0000"/>
              </a:solidFill>
            </a:endParaRPr>
          </a:p>
          <a:p>
            <a:pPr>
              <a:buNone/>
            </a:pPr>
            <a:r>
              <a:rPr lang="en-US" dirty="0" smtClean="0"/>
              <a:t>2.	Sharon scored 30 out of 40 in a test.  What was her mark as a percentage?</a:t>
            </a:r>
            <a:endParaRPr lang="en-NZ" dirty="0" smtClean="0"/>
          </a:p>
          <a:p>
            <a:pPr>
              <a:buNone/>
            </a:pPr>
            <a:r>
              <a:rPr lang="en-US" dirty="0" smtClean="0"/>
              <a:t> </a:t>
            </a:r>
            <a:r>
              <a:rPr lang="en-US" dirty="0" smtClean="0">
                <a:solidFill>
                  <a:srgbClr val="FF0000"/>
                </a:solidFill>
              </a:rPr>
              <a:t>75%</a:t>
            </a:r>
            <a:endParaRPr lang="en-NZ" dirty="0" smtClean="0"/>
          </a:p>
          <a:p>
            <a:pPr>
              <a:buNone/>
            </a:pPr>
            <a:r>
              <a:rPr lang="en-US" dirty="0" smtClean="0"/>
              <a:t>3.	Stephen, Troy and Ricky scored 42, 45 and 32 out of 60 in an English test.  Write each of these scores as a percentage to the nearest whole number.</a:t>
            </a:r>
          </a:p>
          <a:p>
            <a:pPr>
              <a:buNone/>
            </a:pPr>
            <a:r>
              <a:rPr lang="en-US" dirty="0" smtClean="0">
                <a:solidFill>
                  <a:srgbClr val="FF0000"/>
                </a:solidFill>
              </a:rPr>
              <a:t>70%, 75%, 53.3% (1dp)</a:t>
            </a:r>
            <a:endParaRPr lang="en-NZ" dirty="0">
              <a:solidFill>
                <a:srgbClr val="FF0000"/>
              </a:solidFill>
            </a:endParaRPr>
          </a:p>
        </p:txBody>
      </p:sp>
      <p:sp>
        <p:nvSpPr>
          <p:cNvPr id="4" name="Action Button: Home 3">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Do Now - Ratios</a:t>
            </a:r>
            <a:endParaRPr lang="en-NZ" dirty="0"/>
          </a:p>
        </p:txBody>
      </p:sp>
      <p:sp>
        <p:nvSpPr>
          <p:cNvPr id="3" name="Content Placeholder 2"/>
          <p:cNvSpPr>
            <a:spLocks noGrp="1"/>
          </p:cNvSpPr>
          <p:nvPr>
            <p:ph idx="1"/>
          </p:nvPr>
        </p:nvSpPr>
        <p:spPr/>
        <p:txBody>
          <a:bodyPr>
            <a:normAutofit lnSpcReduction="10000"/>
          </a:bodyPr>
          <a:lstStyle/>
          <a:p>
            <a:r>
              <a:rPr lang="en-NZ" dirty="0" smtClean="0"/>
              <a:t>Tara and Casey are sharing out their M and Ms.</a:t>
            </a:r>
            <a:r>
              <a:rPr lang="en-NZ" dirty="0"/>
              <a:t> </a:t>
            </a:r>
            <a:r>
              <a:rPr lang="en-NZ" dirty="0" smtClean="0"/>
              <a:t>As Tara paid less, they are sharing them in the ratio 3:5. If there are 40 M and Ms, how many do they each get?</a:t>
            </a:r>
          </a:p>
          <a:p>
            <a:r>
              <a:rPr lang="en-NZ" dirty="0" smtClean="0">
                <a:solidFill>
                  <a:srgbClr val="FF0000"/>
                </a:solidFill>
              </a:rPr>
              <a:t>Tara gets 15, Casey gets 25</a:t>
            </a:r>
          </a:p>
          <a:p>
            <a:r>
              <a:rPr lang="en-NZ" dirty="0" smtClean="0"/>
              <a:t>It takes 3 x 10</a:t>
            </a:r>
            <a:r>
              <a:rPr lang="en-NZ" baseline="30000" dirty="0" smtClean="0"/>
              <a:t>3</a:t>
            </a:r>
            <a:r>
              <a:rPr lang="en-NZ" dirty="0" smtClean="0"/>
              <a:t> </a:t>
            </a:r>
            <a:r>
              <a:rPr lang="en-NZ" baseline="30000" dirty="0" smtClean="0"/>
              <a:t>  </a:t>
            </a:r>
            <a:r>
              <a:rPr lang="en-NZ" dirty="0" smtClean="0"/>
              <a:t> litres of fuel to travel 1 km in a space craft. If the  moon is 4.3 x 10</a:t>
            </a:r>
            <a:r>
              <a:rPr lang="en-NZ" baseline="30000" dirty="0" smtClean="0"/>
              <a:t>8</a:t>
            </a:r>
            <a:r>
              <a:rPr lang="en-NZ" dirty="0" smtClean="0"/>
              <a:t> km away, how much fuel will you need?</a:t>
            </a:r>
          </a:p>
          <a:p>
            <a:r>
              <a:rPr lang="en-NZ" dirty="0" smtClean="0">
                <a:solidFill>
                  <a:srgbClr val="FF0000"/>
                </a:solidFill>
              </a:rPr>
              <a:t>1.29 x 10</a:t>
            </a:r>
            <a:r>
              <a:rPr lang="en-NZ" baseline="30000" dirty="0" smtClean="0">
                <a:solidFill>
                  <a:srgbClr val="FF0000"/>
                </a:solidFill>
              </a:rPr>
              <a:t>12</a:t>
            </a:r>
            <a:endParaRPr lang="en-NZ" dirty="0" smtClean="0">
              <a:solidFill>
                <a:srgbClr val="FF0000"/>
              </a:solidFill>
            </a:endParaRPr>
          </a:p>
        </p:txBody>
      </p:sp>
      <p:sp>
        <p:nvSpPr>
          <p:cNvPr id="4" name="Action Button: Home 3">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Do Now - GST</a:t>
            </a:r>
            <a:endParaRPr lang="en-NZ" dirty="0"/>
          </a:p>
        </p:txBody>
      </p:sp>
      <p:sp>
        <p:nvSpPr>
          <p:cNvPr id="3" name="Content Placeholder 2"/>
          <p:cNvSpPr>
            <a:spLocks noGrp="1"/>
          </p:cNvSpPr>
          <p:nvPr>
            <p:ph idx="1"/>
          </p:nvPr>
        </p:nvSpPr>
        <p:spPr/>
        <p:txBody>
          <a:bodyPr/>
          <a:lstStyle/>
          <a:p>
            <a:r>
              <a:rPr lang="en-NZ" dirty="0" smtClean="0">
                <a:solidFill>
                  <a:srgbClr val="0070C0"/>
                </a:solidFill>
              </a:rPr>
              <a:t>If my new watch cost $67, how much of the cost was GST?</a:t>
            </a:r>
          </a:p>
          <a:p>
            <a:pPr>
              <a:buNone/>
            </a:pPr>
            <a:r>
              <a:rPr lang="en-NZ" dirty="0" smtClean="0">
                <a:solidFill>
                  <a:srgbClr val="00B050"/>
                </a:solidFill>
              </a:rPr>
              <a:t>Excluding GST price is $58.26, so GST = $8.74</a:t>
            </a:r>
            <a:endParaRPr lang="en-NZ" dirty="0" smtClean="0"/>
          </a:p>
          <a:p>
            <a:r>
              <a:rPr lang="en-NZ" dirty="0" smtClean="0">
                <a:solidFill>
                  <a:srgbClr val="7030A0"/>
                </a:solidFill>
              </a:rPr>
              <a:t>If the shop is advertising a discount of 5% today for their </a:t>
            </a:r>
            <a:r>
              <a:rPr lang="en-NZ" dirty="0" err="1" smtClean="0">
                <a:solidFill>
                  <a:srgbClr val="7030A0"/>
                </a:solidFill>
              </a:rPr>
              <a:t>ipods</a:t>
            </a:r>
            <a:r>
              <a:rPr lang="en-NZ" dirty="0" smtClean="0">
                <a:solidFill>
                  <a:srgbClr val="7030A0"/>
                </a:solidFill>
              </a:rPr>
              <a:t>, how much would it have cost yesterday to the nearest dollar, if it costs $325 today?</a:t>
            </a:r>
          </a:p>
          <a:p>
            <a:pPr>
              <a:buNone/>
            </a:pPr>
            <a:r>
              <a:rPr lang="en-NZ" dirty="0" smtClean="0">
                <a:solidFill>
                  <a:srgbClr val="00B050"/>
                </a:solidFill>
              </a:rPr>
              <a:t>Reduction so .95, new to old so divide$342</a:t>
            </a:r>
            <a:endParaRPr lang="en-NZ" dirty="0">
              <a:solidFill>
                <a:srgbClr val="00B050"/>
              </a:solidFill>
            </a:endParaRPr>
          </a:p>
        </p:txBody>
      </p:sp>
      <p:sp>
        <p:nvSpPr>
          <p:cNvPr id="4" name="Action Button: Home 3">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Do Now – revision</a:t>
            </a:r>
            <a:endParaRPr lang="en-NZ" dirty="0"/>
          </a:p>
        </p:txBody>
      </p:sp>
      <p:sp>
        <p:nvSpPr>
          <p:cNvPr id="3" name="Content Placeholder 2"/>
          <p:cNvSpPr>
            <a:spLocks noGrp="1"/>
          </p:cNvSpPr>
          <p:nvPr>
            <p:ph idx="1"/>
          </p:nvPr>
        </p:nvSpPr>
        <p:spPr>
          <a:xfrm>
            <a:off x="428596" y="1357298"/>
            <a:ext cx="8229600" cy="4740277"/>
          </a:xfrm>
        </p:spPr>
        <p:txBody>
          <a:bodyPr/>
          <a:lstStyle/>
          <a:p>
            <a:r>
              <a:rPr lang="en-NZ" dirty="0" smtClean="0">
                <a:solidFill>
                  <a:srgbClr val="00B050"/>
                </a:solidFill>
              </a:rPr>
              <a:t>Sarah is baking cakes. She needs 3 cups of flour to make 10 cakes. How many cups of flour does it take to make 25 cakes?</a:t>
            </a:r>
          </a:p>
          <a:p>
            <a:pPr>
              <a:buNone/>
            </a:pPr>
            <a:r>
              <a:rPr lang="en-NZ" dirty="0" smtClean="0">
                <a:solidFill>
                  <a:srgbClr val="FF0000"/>
                </a:solidFill>
              </a:rPr>
              <a:t>7.5 cups</a:t>
            </a:r>
            <a:endParaRPr lang="en-NZ" dirty="0" smtClean="0"/>
          </a:p>
          <a:p>
            <a:r>
              <a:rPr lang="en-NZ" dirty="0" smtClean="0"/>
              <a:t>Georgina is trading Jelly babies on Trade Me. If she has 2.3 x 10</a:t>
            </a:r>
            <a:r>
              <a:rPr lang="en-NZ" baseline="30000" dirty="0" smtClean="0"/>
              <a:t>5</a:t>
            </a:r>
            <a:r>
              <a:rPr lang="en-NZ" dirty="0" smtClean="0"/>
              <a:t> jelly babies and makes                   </a:t>
            </a:r>
          </a:p>
          <a:p>
            <a:pPr lvl="1">
              <a:buNone/>
            </a:pPr>
            <a:r>
              <a:rPr lang="en-NZ" dirty="0" smtClean="0"/>
              <a:t>$</a:t>
            </a:r>
            <a:r>
              <a:rPr lang="en-NZ" sz="3200" dirty="0" smtClean="0"/>
              <a:t>3.1 x 10</a:t>
            </a:r>
            <a:r>
              <a:rPr lang="en-NZ" sz="3200" baseline="30000" dirty="0" smtClean="0"/>
              <a:t>4</a:t>
            </a:r>
            <a:r>
              <a:rPr lang="en-NZ" sz="3200" dirty="0" smtClean="0"/>
              <a:t> how much was each jelly baby?</a:t>
            </a:r>
          </a:p>
          <a:p>
            <a:pPr lvl="1">
              <a:buNone/>
            </a:pPr>
            <a:r>
              <a:rPr lang="en-NZ" sz="3200" dirty="0" smtClean="0">
                <a:solidFill>
                  <a:srgbClr val="FF0000"/>
                </a:solidFill>
              </a:rPr>
              <a:t>$1.3 x 10 </a:t>
            </a:r>
            <a:r>
              <a:rPr lang="en-NZ" sz="3200" baseline="30000" dirty="0" smtClean="0">
                <a:solidFill>
                  <a:srgbClr val="FF0000"/>
                </a:solidFill>
              </a:rPr>
              <a:t>-1          </a:t>
            </a:r>
            <a:r>
              <a:rPr lang="en-NZ" sz="3200" dirty="0" smtClean="0">
                <a:solidFill>
                  <a:srgbClr val="FF0000"/>
                </a:solidFill>
              </a:rPr>
              <a:t>or 13c</a:t>
            </a:r>
            <a:endParaRPr lang="en-NZ" sz="3200" dirty="0">
              <a:solidFill>
                <a:srgbClr val="FF0000"/>
              </a:solidFill>
            </a:endParaRPr>
          </a:p>
        </p:txBody>
      </p:sp>
      <p:sp>
        <p:nvSpPr>
          <p:cNvPr id="4" name="Action Button: Home 3">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Do Now – </a:t>
            </a:r>
            <a:r>
              <a:rPr lang="en-NZ" dirty="0" err="1" smtClean="0"/>
              <a:t>incr</a:t>
            </a:r>
            <a:r>
              <a:rPr lang="en-NZ" dirty="0" smtClean="0"/>
              <a:t>/</a:t>
            </a:r>
            <a:r>
              <a:rPr lang="en-NZ" dirty="0" err="1" smtClean="0"/>
              <a:t>decr</a:t>
            </a:r>
            <a:r>
              <a:rPr lang="en-NZ" dirty="0" smtClean="0"/>
              <a:t> by %</a:t>
            </a:r>
            <a:endParaRPr lang="en-NZ" dirty="0"/>
          </a:p>
        </p:txBody>
      </p:sp>
      <p:sp>
        <p:nvSpPr>
          <p:cNvPr id="3" name="Content Placeholder 2"/>
          <p:cNvSpPr>
            <a:spLocks noGrp="1"/>
          </p:cNvSpPr>
          <p:nvPr>
            <p:ph idx="1"/>
          </p:nvPr>
        </p:nvSpPr>
        <p:spPr/>
        <p:txBody>
          <a:bodyPr/>
          <a:lstStyle/>
          <a:p>
            <a:r>
              <a:rPr lang="en-US" dirty="0" smtClean="0"/>
              <a:t>A shop has 15% discount. If the jeans originally cost $130, what is the new discounted price?</a:t>
            </a:r>
          </a:p>
          <a:p>
            <a:r>
              <a:rPr lang="en-US" dirty="0" smtClean="0">
                <a:solidFill>
                  <a:srgbClr val="FF0000"/>
                </a:solidFill>
              </a:rPr>
              <a:t>$110.5</a:t>
            </a:r>
          </a:p>
          <a:p>
            <a:r>
              <a:rPr lang="en-US" dirty="0" smtClean="0"/>
              <a:t>A book is advertised as $16.90, a 20% reduction has been given. What was the ORIGINAL price?</a:t>
            </a:r>
          </a:p>
          <a:p>
            <a:r>
              <a:rPr lang="en-US" dirty="0" smtClean="0">
                <a:solidFill>
                  <a:srgbClr val="FF0000"/>
                </a:solidFill>
              </a:rPr>
              <a:t>$21.13</a:t>
            </a:r>
            <a:endParaRPr lang="en-NZ" dirty="0">
              <a:solidFill>
                <a:srgbClr val="FF0000"/>
              </a:solidFill>
            </a:endParaRPr>
          </a:p>
        </p:txBody>
      </p:sp>
      <p:sp>
        <p:nvSpPr>
          <p:cNvPr id="4" name="Action Button: Home 3">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Do Now - %</a:t>
            </a:r>
            <a:r>
              <a:rPr lang="en-NZ" dirty="0" err="1" smtClean="0"/>
              <a:t>incr</a:t>
            </a:r>
            <a:r>
              <a:rPr lang="en-NZ" dirty="0" smtClean="0"/>
              <a:t>/</a:t>
            </a:r>
            <a:r>
              <a:rPr lang="en-NZ" dirty="0" err="1" smtClean="0"/>
              <a:t>decr</a:t>
            </a:r>
            <a:endParaRPr lang="en-NZ" dirty="0"/>
          </a:p>
        </p:txBody>
      </p:sp>
      <p:sp>
        <p:nvSpPr>
          <p:cNvPr id="3" name="Content Placeholder 2"/>
          <p:cNvSpPr>
            <a:spLocks noGrp="1"/>
          </p:cNvSpPr>
          <p:nvPr>
            <p:ph idx="1"/>
          </p:nvPr>
        </p:nvSpPr>
        <p:spPr/>
        <p:txBody>
          <a:bodyPr/>
          <a:lstStyle/>
          <a:p>
            <a:r>
              <a:rPr lang="en-NZ" dirty="0" smtClean="0"/>
              <a:t>Last week 16 students did their homework, this week 14 did their homework.</a:t>
            </a:r>
          </a:p>
          <a:p>
            <a:r>
              <a:rPr lang="en-NZ" dirty="0" smtClean="0"/>
              <a:t>What is the percentage decrease in the number of students who do their homework?</a:t>
            </a:r>
          </a:p>
          <a:p>
            <a:endParaRPr lang="en-NZ" dirty="0" smtClean="0"/>
          </a:p>
          <a:p>
            <a:r>
              <a:rPr lang="en-NZ" dirty="0" smtClean="0">
                <a:solidFill>
                  <a:srgbClr val="FF0000"/>
                </a:solidFill>
              </a:rPr>
              <a:t>12.5%</a:t>
            </a:r>
            <a:endParaRPr lang="en-NZ" dirty="0">
              <a:solidFill>
                <a:srgbClr val="FF0000"/>
              </a:solidFill>
            </a:endParaRPr>
          </a:p>
        </p:txBody>
      </p:sp>
      <p:sp>
        <p:nvSpPr>
          <p:cNvPr id="4" name="Action Button: Home 3">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Decimal Places</a:t>
            </a:r>
            <a:endParaRPr lang="en-NZ" dirty="0"/>
          </a:p>
        </p:txBody>
      </p:sp>
      <p:sp>
        <p:nvSpPr>
          <p:cNvPr id="3" name="Content Placeholder 2"/>
          <p:cNvSpPr>
            <a:spLocks noGrp="1"/>
          </p:cNvSpPr>
          <p:nvPr>
            <p:ph idx="1"/>
          </p:nvPr>
        </p:nvSpPr>
        <p:spPr/>
        <p:txBody>
          <a:bodyPr/>
          <a:lstStyle/>
          <a:p>
            <a:pPr>
              <a:buNone/>
            </a:pPr>
            <a:r>
              <a:rPr lang="fr-FR" dirty="0" smtClean="0"/>
              <a:t>Count all digits </a:t>
            </a:r>
            <a:r>
              <a:rPr lang="fr-FR" dirty="0" err="1" smtClean="0"/>
              <a:t>after</a:t>
            </a:r>
            <a:r>
              <a:rPr lang="fr-FR" dirty="0" smtClean="0"/>
              <a:t> the </a:t>
            </a:r>
            <a:r>
              <a:rPr lang="fr-FR" dirty="0" err="1" smtClean="0"/>
              <a:t>decimal</a:t>
            </a:r>
            <a:r>
              <a:rPr lang="fr-FR" dirty="0" smtClean="0"/>
              <a:t> point</a:t>
            </a:r>
          </a:p>
          <a:p>
            <a:pPr>
              <a:buNone/>
            </a:pPr>
            <a:r>
              <a:rPr lang="fr-FR" b="1" dirty="0" err="1" smtClean="0"/>
              <a:t>Examples</a:t>
            </a:r>
            <a:endParaRPr lang="fr-FR" b="1" dirty="0" smtClean="0"/>
          </a:p>
          <a:p>
            <a:r>
              <a:rPr lang="fr-FR" dirty="0" smtClean="0"/>
              <a:t>3.074    </a:t>
            </a:r>
            <a:r>
              <a:rPr lang="fr-FR" dirty="0">
                <a:solidFill>
                  <a:srgbClr val="FF0000"/>
                </a:solidFill>
              </a:rPr>
              <a:t>(3 </a:t>
            </a:r>
            <a:r>
              <a:rPr lang="fr-FR" dirty="0" err="1">
                <a:solidFill>
                  <a:srgbClr val="FF0000"/>
                </a:solidFill>
              </a:rPr>
              <a:t>dp</a:t>
            </a:r>
            <a:r>
              <a:rPr lang="fr-FR" dirty="0">
                <a:solidFill>
                  <a:srgbClr val="FF0000"/>
                </a:solidFill>
              </a:rPr>
              <a:t>)	</a:t>
            </a:r>
            <a:r>
              <a:rPr lang="fr-FR" dirty="0"/>
              <a:t>	</a:t>
            </a:r>
            <a:endParaRPr lang="fr-FR" dirty="0" smtClean="0"/>
          </a:p>
          <a:p>
            <a:r>
              <a:rPr lang="fr-FR" dirty="0" smtClean="0"/>
              <a:t>0.00273    </a:t>
            </a:r>
            <a:r>
              <a:rPr lang="fr-FR" dirty="0">
                <a:solidFill>
                  <a:srgbClr val="FF0000"/>
                </a:solidFill>
              </a:rPr>
              <a:t>(5 </a:t>
            </a:r>
            <a:r>
              <a:rPr lang="fr-FR" dirty="0" err="1">
                <a:solidFill>
                  <a:srgbClr val="FF0000"/>
                </a:solidFill>
              </a:rPr>
              <a:t>dp</a:t>
            </a:r>
            <a:r>
              <a:rPr lang="fr-FR" dirty="0">
                <a:solidFill>
                  <a:srgbClr val="FF0000"/>
                </a:solidFill>
              </a:rPr>
              <a:t>)</a:t>
            </a:r>
            <a:endParaRPr lang="en-NZ" dirty="0">
              <a:solidFill>
                <a:srgbClr val="FF0000"/>
              </a:solidFill>
            </a:endParaRPr>
          </a:p>
          <a:p>
            <a:endParaRPr lang="en-NZ" dirty="0"/>
          </a:p>
        </p:txBody>
      </p:sp>
      <p:sp>
        <p:nvSpPr>
          <p:cNvPr id="4" name="Rectangle 3"/>
          <p:cNvSpPr/>
          <p:nvPr/>
        </p:nvSpPr>
        <p:spPr>
          <a:xfrm>
            <a:off x="2071670" y="2786058"/>
            <a:ext cx="1143008"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Rectangle 4"/>
          <p:cNvSpPr/>
          <p:nvPr/>
        </p:nvSpPr>
        <p:spPr>
          <a:xfrm>
            <a:off x="2571736" y="3429000"/>
            <a:ext cx="1143008"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TextBox 5"/>
          <p:cNvSpPr txBox="1"/>
          <p:nvPr/>
        </p:nvSpPr>
        <p:spPr>
          <a:xfrm>
            <a:off x="3786182" y="3143248"/>
            <a:ext cx="4357718" cy="523220"/>
          </a:xfrm>
          <a:prstGeom prst="rect">
            <a:avLst/>
          </a:prstGeom>
          <a:noFill/>
          <a:ln w="19050" cmpd="thickThin">
            <a:solidFill>
              <a:srgbClr val="FF0000"/>
            </a:solidFill>
          </a:ln>
        </p:spPr>
        <p:txBody>
          <a:bodyPr wrap="square" rtlCol="0">
            <a:spAutoFit/>
          </a:bodyPr>
          <a:lstStyle/>
          <a:p>
            <a:r>
              <a:rPr lang="en-NZ" sz="2800" dirty="0" smtClean="0"/>
              <a:t>Ex  16.01 p 196 </a:t>
            </a:r>
            <a:r>
              <a:rPr lang="en-NZ" sz="2800" dirty="0" err="1" smtClean="0"/>
              <a:t>qn</a:t>
            </a:r>
            <a:r>
              <a:rPr lang="en-NZ" sz="2800" dirty="0" smtClean="0"/>
              <a:t> 1-2</a:t>
            </a:r>
            <a:endParaRPr lang="en-NZ" sz="2800" dirty="0"/>
          </a:p>
        </p:txBody>
      </p:sp>
      <p:sp>
        <p:nvSpPr>
          <p:cNvPr id="7" name="Action Button: Home 6">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Do Now – find amount</a:t>
            </a:r>
            <a:endParaRPr lang="en-NZ" dirty="0"/>
          </a:p>
        </p:txBody>
      </p:sp>
      <p:sp>
        <p:nvSpPr>
          <p:cNvPr id="3" name="Content Placeholder 2"/>
          <p:cNvSpPr>
            <a:spLocks noGrp="1"/>
          </p:cNvSpPr>
          <p:nvPr>
            <p:ph idx="1"/>
          </p:nvPr>
        </p:nvSpPr>
        <p:spPr/>
        <p:txBody>
          <a:bodyPr/>
          <a:lstStyle/>
          <a:p>
            <a:r>
              <a:rPr lang="en-NZ" dirty="0" smtClean="0"/>
              <a:t>70% of the Year 11 Maths class did their homework.</a:t>
            </a:r>
          </a:p>
          <a:p>
            <a:pPr lvl="1"/>
            <a:r>
              <a:rPr lang="en-NZ" dirty="0" smtClean="0"/>
              <a:t>If there are 20 people in the class, how many did their homework?</a:t>
            </a:r>
          </a:p>
          <a:p>
            <a:pPr lvl="1"/>
            <a:r>
              <a:rPr lang="en-NZ" dirty="0" smtClean="0">
                <a:solidFill>
                  <a:srgbClr val="FF0000"/>
                </a:solidFill>
              </a:rPr>
              <a:t>14 students</a:t>
            </a:r>
          </a:p>
          <a:p>
            <a:pPr lvl="1"/>
            <a:r>
              <a:rPr lang="en-NZ" dirty="0" smtClean="0"/>
              <a:t>If the class had 7 people who did their homework how big was the class</a:t>
            </a:r>
          </a:p>
          <a:p>
            <a:pPr lvl="1"/>
            <a:r>
              <a:rPr lang="en-NZ" dirty="0" smtClean="0">
                <a:solidFill>
                  <a:srgbClr val="FF0000"/>
                </a:solidFill>
              </a:rPr>
              <a:t>10 students</a:t>
            </a:r>
            <a:endParaRPr lang="en-NZ" dirty="0">
              <a:solidFill>
                <a:srgbClr val="FF0000"/>
              </a:solidFill>
            </a:endParaRPr>
          </a:p>
        </p:txBody>
      </p:sp>
      <p:sp>
        <p:nvSpPr>
          <p:cNvPr id="4" name="Action Button: Home 3">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Do Now – Sig Figures</a:t>
            </a:r>
            <a:endParaRPr lang="en-NZ" dirty="0"/>
          </a:p>
        </p:txBody>
      </p:sp>
      <p:sp>
        <p:nvSpPr>
          <p:cNvPr id="3" name="Content Placeholder 2"/>
          <p:cNvSpPr>
            <a:spLocks noGrp="1"/>
          </p:cNvSpPr>
          <p:nvPr>
            <p:ph idx="1"/>
          </p:nvPr>
        </p:nvSpPr>
        <p:spPr/>
        <p:txBody>
          <a:bodyPr/>
          <a:lstStyle/>
          <a:p>
            <a:pPr>
              <a:buNone/>
            </a:pPr>
            <a:r>
              <a:rPr lang="en-NZ" dirty="0" smtClean="0"/>
              <a:t>How many significant figures in</a:t>
            </a:r>
          </a:p>
          <a:p>
            <a:pPr lvl="1">
              <a:buNone/>
            </a:pPr>
            <a:r>
              <a:rPr lang="en-NZ" dirty="0" smtClean="0"/>
              <a:t>2.4560		</a:t>
            </a:r>
            <a:r>
              <a:rPr lang="en-NZ" dirty="0" smtClean="0">
                <a:solidFill>
                  <a:srgbClr val="FF0000"/>
                </a:solidFill>
              </a:rPr>
              <a:t>5</a:t>
            </a:r>
          </a:p>
          <a:p>
            <a:pPr lvl="1">
              <a:buNone/>
            </a:pPr>
            <a:r>
              <a:rPr lang="en-NZ" dirty="0" smtClean="0"/>
              <a:t>0.00456         	</a:t>
            </a:r>
            <a:r>
              <a:rPr lang="en-NZ" dirty="0" smtClean="0">
                <a:solidFill>
                  <a:srgbClr val="FF0000"/>
                </a:solidFill>
              </a:rPr>
              <a:t>3</a:t>
            </a:r>
          </a:p>
          <a:p>
            <a:pPr lvl="1">
              <a:buNone/>
            </a:pPr>
            <a:r>
              <a:rPr lang="en-NZ" dirty="0" smtClean="0"/>
              <a:t>1.056		</a:t>
            </a:r>
            <a:r>
              <a:rPr lang="en-NZ" dirty="0" smtClean="0">
                <a:solidFill>
                  <a:srgbClr val="FF0000"/>
                </a:solidFill>
              </a:rPr>
              <a:t>4</a:t>
            </a:r>
            <a:endParaRPr lang="en-NZ" dirty="0" smtClean="0"/>
          </a:p>
          <a:p>
            <a:pPr lvl="1">
              <a:buNone/>
            </a:pPr>
            <a:r>
              <a:rPr lang="en-NZ" dirty="0" smtClean="0"/>
              <a:t>4020		</a:t>
            </a:r>
            <a:r>
              <a:rPr lang="en-NZ" dirty="0" smtClean="0">
                <a:solidFill>
                  <a:srgbClr val="FF0000"/>
                </a:solidFill>
              </a:rPr>
              <a:t>3</a:t>
            </a:r>
            <a:endParaRPr lang="en-NZ" dirty="0" smtClean="0"/>
          </a:p>
          <a:p>
            <a:pPr lvl="1">
              <a:buNone/>
            </a:pPr>
            <a:r>
              <a:rPr lang="en-NZ" dirty="0" smtClean="0"/>
              <a:t>0.00405		</a:t>
            </a:r>
            <a:r>
              <a:rPr lang="en-NZ" dirty="0" smtClean="0">
                <a:solidFill>
                  <a:srgbClr val="FF0000"/>
                </a:solidFill>
              </a:rPr>
              <a:t>3</a:t>
            </a:r>
            <a:endParaRPr lang="en-NZ" dirty="0"/>
          </a:p>
        </p:txBody>
      </p:sp>
      <p:sp>
        <p:nvSpPr>
          <p:cNvPr id="4" name="Rectangle 3"/>
          <p:cNvSpPr/>
          <p:nvPr/>
        </p:nvSpPr>
        <p:spPr>
          <a:xfrm>
            <a:off x="3071802" y="2285992"/>
            <a:ext cx="500066"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Rectangle 4"/>
          <p:cNvSpPr/>
          <p:nvPr/>
        </p:nvSpPr>
        <p:spPr>
          <a:xfrm>
            <a:off x="3143240" y="2786058"/>
            <a:ext cx="500066"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Rectangle 5"/>
          <p:cNvSpPr/>
          <p:nvPr/>
        </p:nvSpPr>
        <p:spPr>
          <a:xfrm>
            <a:off x="3071802" y="3357562"/>
            <a:ext cx="500066"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 name="Rectangle 6"/>
          <p:cNvSpPr/>
          <p:nvPr/>
        </p:nvSpPr>
        <p:spPr>
          <a:xfrm>
            <a:off x="3000364" y="3857628"/>
            <a:ext cx="500066" cy="276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Rectangle 7"/>
          <p:cNvSpPr/>
          <p:nvPr/>
        </p:nvSpPr>
        <p:spPr>
          <a:xfrm>
            <a:off x="3071802" y="4357694"/>
            <a:ext cx="500066"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Action Button: Home 8">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Do Now - rounding</a:t>
            </a:r>
            <a:endParaRPr lang="en-NZ" dirty="0"/>
          </a:p>
        </p:txBody>
      </p:sp>
      <p:sp>
        <p:nvSpPr>
          <p:cNvPr id="3" name="Content Placeholder 2"/>
          <p:cNvSpPr>
            <a:spLocks noGrp="1"/>
          </p:cNvSpPr>
          <p:nvPr>
            <p:ph idx="1"/>
          </p:nvPr>
        </p:nvSpPr>
        <p:spPr/>
        <p:txBody>
          <a:bodyPr/>
          <a:lstStyle/>
          <a:p>
            <a:r>
              <a:rPr lang="en-NZ" dirty="0" smtClean="0"/>
              <a:t>54.564	to 2dp	</a:t>
            </a:r>
            <a:r>
              <a:rPr lang="en-NZ" dirty="0" smtClean="0">
                <a:solidFill>
                  <a:srgbClr val="FF0000"/>
                </a:solidFill>
              </a:rPr>
              <a:t>54.56</a:t>
            </a:r>
            <a:endParaRPr lang="en-NZ" dirty="0" smtClean="0"/>
          </a:p>
          <a:p>
            <a:r>
              <a:rPr lang="en-NZ" dirty="0" smtClean="0"/>
              <a:t>44500	to 2sf	</a:t>
            </a:r>
            <a:r>
              <a:rPr lang="en-NZ" dirty="0" smtClean="0">
                <a:solidFill>
                  <a:srgbClr val="FF0000"/>
                </a:solidFill>
              </a:rPr>
              <a:t>45000</a:t>
            </a:r>
            <a:endParaRPr lang="en-NZ" dirty="0" smtClean="0"/>
          </a:p>
          <a:p>
            <a:r>
              <a:rPr lang="en-NZ" dirty="0" smtClean="0"/>
              <a:t>342.795	to 2dp	</a:t>
            </a:r>
            <a:r>
              <a:rPr lang="en-NZ" dirty="0" smtClean="0">
                <a:solidFill>
                  <a:srgbClr val="FF0000"/>
                </a:solidFill>
              </a:rPr>
              <a:t>342.80</a:t>
            </a:r>
            <a:endParaRPr lang="en-NZ" dirty="0" smtClean="0"/>
          </a:p>
          <a:p>
            <a:r>
              <a:rPr lang="en-NZ" dirty="0" smtClean="0"/>
              <a:t>0.078	to 1 </a:t>
            </a:r>
            <a:r>
              <a:rPr lang="en-NZ" dirty="0" err="1" smtClean="0"/>
              <a:t>sf</a:t>
            </a:r>
            <a:r>
              <a:rPr lang="en-NZ" dirty="0" smtClean="0"/>
              <a:t>	</a:t>
            </a:r>
            <a:r>
              <a:rPr lang="en-NZ" dirty="0" smtClean="0">
                <a:solidFill>
                  <a:srgbClr val="FF0000"/>
                </a:solidFill>
              </a:rPr>
              <a:t>0.08</a:t>
            </a:r>
          </a:p>
          <a:p>
            <a:r>
              <a:rPr lang="en-NZ" dirty="0" smtClean="0"/>
              <a:t>$56.6723 to nearest cent		</a:t>
            </a:r>
            <a:r>
              <a:rPr lang="en-NZ" dirty="0" smtClean="0">
                <a:solidFill>
                  <a:srgbClr val="FF0000"/>
                </a:solidFill>
              </a:rPr>
              <a:t>$56.67</a:t>
            </a:r>
            <a:endParaRPr lang="en-NZ" dirty="0" smtClean="0"/>
          </a:p>
          <a:p>
            <a:r>
              <a:rPr lang="en-NZ" dirty="0" smtClean="0"/>
              <a:t>$56.6723 to nearest dollar	</a:t>
            </a:r>
            <a:r>
              <a:rPr lang="en-NZ" dirty="0" smtClean="0">
                <a:solidFill>
                  <a:srgbClr val="FF0000"/>
                </a:solidFill>
              </a:rPr>
              <a:t>$57</a:t>
            </a:r>
            <a:endParaRPr lang="en-NZ" dirty="0" smtClean="0"/>
          </a:p>
          <a:p>
            <a:endParaRPr lang="en-NZ" dirty="0" smtClean="0"/>
          </a:p>
          <a:p>
            <a:endParaRPr lang="en-NZ" dirty="0"/>
          </a:p>
        </p:txBody>
      </p:sp>
      <p:sp>
        <p:nvSpPr>
          <p:cNvPr id="5" name="Rectangle 4"/>
          <p:cNvSpPr/>
          <p:nvPr/>
        </p:nvSpPr>
        <p:spPr>
          <a:xfrm>
            <a:off x="4214810" y="1643050"/>
            <a:ext cx="1000132"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Rectangle 5"/>
          <p:cNvSpPr/>
          <p:nvPr/>
        </p:nvSpPr>
        <p:spPr>
          <a:xfrm>
            <a:off x="3857620" y="2214554"/>
            <a:ext cx="1428760"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 name="Rectangle 6"/>
          <p:cNvSpPr/>
          <p:nvPr/>
        </p:nvSpPr>
        <p:spPr>
          <a:xfrm>
            <a:off x="4214810" y="2786058"/>
            <a:ext cx="1357322"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Rectangle 7"/>
          <p:cNvSpPr/>
          <p:nvPr/>
        </p:nvSpPr>
        <p:spPr>
          <a:xfrm>
            <a:off x="4000496" y="3429000"/>
            <a:ext cx="1000132"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 name="Action Button: Home 9">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Rectangle 10"/>
          <p:cNvSpPr/>
          <p:nvPr/>
        </p:nvSpPr>
        <p:spPr>
          <a:xfrm>
            <a:off x="5786446" y="4071942"/>
            <a:ext cx="1428760"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 name="Rectangle 11"/>
          <p:cNvSpPr/>
          <p:nvPr/>
        </p:nvSpPr>
        <p:spPr>
          <a:xfrm>
            <a:off x="5857884" y="4572008"/>
            <a:ext cx="1428760"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1" grpId="0" animBg="1"/>
      <p:bldP spid="1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Do Now – proportional reasoning</a:t>
            </a:r>
            <a:endParaRPr lang="en-NZ" dirty="0"/>
          </a:p>
        </p:txBody>
      </p:sp>
      <p:sp>
        <p:nvSpPr>
          <p:cNvPr id="3" name="Content Placeholder 2"/>
          <p:cNvSpPr>
            <a:spLocks noGrp="1"/>
          </p:cNvSpPr>
          <p:nvPr>
            <p:ph idx="1"/>
          </p:nvPr>
        </p:nvSpPr>
        <p:spPr/>
        <p:txBody>
          <a:bodyPr/>
          <a:lstStyle/>
          <a:p>
            <a:pPr marL="514350" indent="-514350">
              <a:buFont typeface="+mj-lt"/>
              <a:buAutoNum type="arabicPeriod"/>
            </a:pPr>
            <a:r>
              <a:rPr lang="en-NZ" dirty="0" smtClean="0"/>
              <a:t>Ms Boomer can run a 8 km race in 36 minutes. If she runs at the same rate, how long should it take her to run a 5 km race?</a:t>
            </a:r>
          </a:p>
          <a:p>
            <a:pPr marL="514350" indent="-514350">
              <a:buFont typeface="+mj-lt"/>
              <a:buAutoNum type="arabicPeriod"/>
            </a:pPr>
            <a:endParaRPr lang="en-NZ" dirty="0" smtClean="0"/>
          </a:p>
          <a:p>
            <a:pPr marL="514350" indent="-514350">
              <a:buFont typeface="+mj-lt"/>
              <a:buAutoNum type="arabicPeriod"/>
            </a:pPr>
            <a:r>
              <a:rPr lang="en-NZ" dirty="0" smtClean="0"/>
              <a:t>If it takes 5 people 6 hours to wash the windows at the Sun Office building, how long will it take 4 people to do the job?</a:t>
            </a:r>
            <a:endParaRPr lang="en-NZ" dirty="0"/>
          </a:p>
        </p:txBody>
      </p:sp>
      <p:sp>
        <p:nvSpPr>
          <p:cNvPr id="4" name="TextBox 3"/>
          <p:cNvSpPr txBox="1"/>
          <p:nvPr/>
        </p:nvSpPr>
        <p:spPr>
          <a:xfrm>
            <a:off x="2500298" y="3143248"/>
            <a:ext cx="3214710" cy="461665"/>
          </a:xfrm>
          <a:prstGeom prst="rect">
            <a:avLst/>
          </a:prstGeom>
          <a:noFill/>
        </p:spPr>
        <p:txBody>
          <a:bodyPr wrap="square" rtlCol="0">
            <a:spAutoFit/>
          </a:bodyPr>
          <a:lstStyle/>
          <a:p>
            <a:r>
              <a:rPr lang="en-NZ" sz="2400" dirty="0" smtClean="0">
                <a:solidFill>
                  <a:srgbClr val="FF0000"/>
                </a:solidFill>
              </a:rPr>
              <a:t>22.5 minutes</a:t>
            </a:r>
            <a:endParaRPr lang="en-NZ" sz="2400" dirty="0">
              <a:solidFill>
                <a:srgbClr val="FF0000"/>
              </a:solidFill>
            </a:endParaRPr>
          </a:p>
        </p:txBody>
      </p:sp>
      <p:sp>
        <p:nvSpPr>
          <p:cNvPr id="5" name="TextBox 4"/>
          <p:cNvSpPr txBox="1"/>
          <p:nvPr/>
        </p:nvSpPr>
        <p:spPr>
          <a:xfrm>
            <a:off x="3000364" y="5357826"/>
            <a:ext cx="1928826" cy="461665"/>
          </a:xfrm>
          <a:prstGeom prst="rect">
            <a:avLst/>
          </a:prstGeom>
          <a:noFill/>
        </p:spPr>
        <p:txBody>
          <a:bodyPr wrap="square" rtlCol="0">
            <a:spAutoFit/>
          </a:bodyPr>
          <a:lstStyle/>
          <a:p>
            <a:r>
              <a:rPr lang="en-NZ" sz="2400" dirty="0" smtClean="0">
                <a:solidFill>
                  <a:srgbClr val="FF0000"/>
                </a:solidFill>
              </a:rPr>
              <a:t>7.5 hours</a:t>
            </a:r>
            <a:endParaRPr lang="en-NZ" sz="2400" dirty="0">
              <a:solidFill>
                <a:srgbClr val="FF0000"/>
              </a:solidFill>
            </a:endParaRPr>
          </a:p>
        </p:txBody>
      </p:sp>
      <p:sp>
        <p:nvSpPr>
          <p:cNvPr id="6" name="Action Button: Home 5">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Do Now - Ratios</a:t>
            </a:r>
            <a:endParaRPr lang="en-NZ" dirty="0"/>
          </a:p>
        </p:txBody>
      </p:sp>
      <p:sp>
        <p:nvSpPr>
          <p:cNvPr id="3" name="Content Placeholder 2"/>
          <p:cNvSpPr>
            <a:spLocks noGrp="1"/>
          </p:cNvSpPr>
          <p:nvPr>
            <p:ph idx="1"/>
          </p:nvPr>
        </p:nvSpPr>
        <p:spPr/>
        <p:txBody>
          <a:bodyPr/>
          <a:lstStyle/>
          <a:p>
            <a:pPr marL="514350" indent="-514350">
              <a:buAutoNum type="arabicPeriod"/>
            </a:pPr>
            <a:r>
              <a:rPr lang="en-NZ" dirty="0" err="1" smtClean="0"/>
              <a:t>Roi</a:t>
            </a:r>
            <a:r>
              <a:rPr lang="en-NZ" dirty="0" smtClean="0"/>
              <a:t> grows orchids for export. The ratio of flower stems to reject stems is 4:7. She exports 332 stems, How many stems are rejected?	</a:t>
            </a:r>
            <a:r>
              <a:rPr lang="en-NZ" dirty="0" smtClean="0">
                <a:solidFill>
                  <a:srgbClr val="FF0000"/>
                </a:solidFill>
              </a:rPr>
              <a:t>211 orchids</a:t>
            </a:r>
            <a:endParaRPr lang="en-NZ" dirty="0" smtClean="0"/>
          </a:p>
          <a:p>
            <a:pPr marL="514350" indent="-514350">
              <a:buAutoNum type="arabicPeriod"/>
            </a:pPr>
            <a:r>
              <a:rPr lang="en-NZ" dirty="0" smtClean="0"/>
              <a:t>Tessa bought 3 computer disks for $2.40. Kate bought 4 computer disks for $3.75. Whose was the best buy?	</a:t>
            </a:r>
          </a:p>
          <a:p>
            <a:pPr marL="514350" indent="-514350">
              <a:buNone/>
            </a:pPr>
            <a:r>
              <a:rPr lang="en-NZ" dirty="0" smtClean="0">
                <a:solidFill>
                  <a:srgbClr val="FF0000"/>
                </a:solidFill>
              </a:rPr>
              <a:t>Tessa’s is better value</a:t>
            </a:r>
            <a:endParaRPr lang="en-NZ" dirty="0"/>
          </a:p>
        </p:txBody>
      </p:sp>
      <p:sp>
        <p:nvSpPr>
          <p:cNvPr id="5" name="Rectangle 4"/>
          <p:cNvSpPr/>
          <p:nvPr/>
        </p:nvSpPr>
        <p:spPr>
          <a:xfrm>
            <a:off x="2928926" y="3071810"/>
            <a:ext cx="2357454"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Action Button: Home 5">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Do now - rates</a:t>
            </a:r>
            <a:endParaRPr lang="en-NZ" dirty="0"/>
          </a:p>
        </p:txBody>
      </p:sp>
      <p:sp>
        <p:nvSpPr>
          <p:cNvPr id="3" name="Content Placeholder 2"/>
          <p:cNvSpPr>
            <a:spLocks noGrp="1"/>
          </p:cNvSpPr>
          <p:nvPr>
            <p:ph idx="1"/>
          </p:nvPr>
        </p:nvSpPr>
        <p:spPr>
          <a:xfrm>
            <a:off x="457200" y="1285860"/>
            <a:ext cx="8229600" cy="4840303"/>
          </a:xfrm>
        </p:spPr>
        <p:txBody>
          <a:bodyPr/>
          <a:lstStyle/>
          <a:p>
            <a:pPr>
              <a:buNone/>
            </a:pPr>
            <a:r>
              <a:rPr lang="en-NZ" dirty="0" smtClean="0"/>
              <a:t>Helen is paid $25 per hour. If she works 5 hours, how much is she paid?</a:t>
            </a:r>
          </a:p>
          <a:p>
            <a:pPr>
              <a:buNone/>
            </a:pPr>
            <a:r>
              <a:rPr lang="en-NZ" dirty="0" smtClean="0">
                <a:solidFill>
                  <a:srgbClr val="FF0000"/>
                </a:solidFill>
              </a:rPr>
              <a:t>$125</a:t>
            </a:r>
          </a:p>
          <a:p>
            <a:pPr>
              <a:buNone/>
            </a:pPr>
            <a:r>
              <a:rPr lang="en-NZ" dirty="0" smtClean="0"/>
              <a:t>She pays tax of 30% on every dollar. How much does she pay?</a:t>
            </a:r>
          </a:p>
          <a:p>
            <a:pPr>
              <a:buNone/>
            </a:pPr>
            <a:r>
              <a:rPr lang="en-NZ" dirty="0" smtClean="0">
                <a:solidFill>
                  <a:srgbClr val="FF0000"/>
                </a:solidFill>
              </a:rPr>
              <a:t>$41.33</a:t>
            </a:r>
          </a:p>
          <a:p>
            <a:pPr>
              <a:buNone/>
            </a:pPr>
            <a:r>
              <a:rPr lang="en-NZ" dirty="0" smtClean="0"/>
              <a:t>How much does she get net (after tax)?</a:t>
            </a:r>
          </a:p>
          <a:p>
            <a:pPr>
              <a:buNone/>
            </a:pPr>
            <a:r>
              <a:rPr lang="en-NZ" dirty="0" smtClean="0">
                <a:solidFill>
                  <a:srgbClr val="FF0000"/>
                </a:solidFill>
              </a:rPr>
              <a:t>$83.67</a:t>
            </a:r>
            <a:endParaRPr lang="en-NZ" dirty="0">
              <a:solidFill>
                <a:srgbClr val="FF0000"/>
              </a:solidFill>
            </a:endParaRPr>
          </a:p>
        </p:txBody>
      </p:sp>
      <p:sp>
        <p:nvSpPr>
          <p:cNvPr id="4" name="Action Button: Home 3">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Multi-step Problems</a:t>
            </a:r>
            <a:endParaRPr lang="en-NZ" dirty="0"/>
          </a:p>
        </p:txBody>
      </p:sp>
      <p:sp>
        <p:nvSpPr>
          <p:cNvPr id="3" name="Content Placeholder 2"/>
          <p:cNvSpPr>
            <a:spLocks noGrp="1"/>
          </p:cNvSpPr>
          <p:nvPr>
            <p:ph idx="1"/>
          </p:nvPr>
        </p:nvSpPr>
        <p:spPr/>
        <p:txBody>
          <a:bodyPr>
            <a:normAutofit fontScale="85000" lnSpcReduction="20000"/>
          </a:bodyPr>
          <a:lstStyle/>
          <a:p>
            <a:r>
              <a:rPr lang="en-NZ" dirty="0" smtClean="0">
                <a:hlinkClick r:id="rId2" action="ppaction://hlinksldjump"/>
              </a:rPr>
              <a:t>Decimal and fractions</a:t>
            </a:r>
            <a:r>
              <a:rPr lang="en-NZ" dirty="0" smtClean="0"/>
              <a:t>  </a:t>
            </a:r>
            <a:r>
              <a:rPr lang="en-NZ" dirty="0" smtClean="0">
                <a:hlinkClick r:id="rId3" action="ppaction://hlinksldjump"/>
              </a:rPr>
              <a:t>Overseas</a:t>
            </a:r>
            <a:endParaRPr lang="en-NZ" dirty="0" smtClean="0"/>
          </a:p>
          <a:p>
            <a:r>
              <a:rPr lang="en-NZ" dirty="0" smtClean="0">
                <a:hlinkClick r:id="rId4" action="ppaction://hlinksldjump"/>
              </a:rPr>
              <a:t>Percentages</a:t>
            </a:r>
            <a:r>
              <a:rPr lang="en-NZ" dirty="0" smtClean="0"/>
              <a:t>	</a:t>
            </a:r>
            <a:r>
              <a:rPr lang="en-NZ" dirty="0" smtClean="0">
                <a:hlinkClick r:id="rId5" action="ppaction://hlinksldjump"/>
              </a:rPr>
              <a:t>harder GST</a:t>
            </a:r>
            <a:r>
              <a:rPr lang="en-NZ" dirty="0" smtClean="0"/>
              <a:t>   </a:t>
            </a:r>
            <a:r>
              <a:rPr lang="en-NZ" dirty="0" smtClean="0">
                <a:hlinkClick r:id="rId6" action="ppaction://hlinksldjump"/>
              </a:rPr>
              <a:t>Salmon</a:t>
            </a:r>
            <a:endParaRPr lang="en-NZ" dirty="0" smtClean="0"/>
          </a:p>
          <a:p>
            <a:r>
              <a:rPr lang="en-NZ" dirty="0" smtClean="0">
                <a:hlinkClick r:id="rId7" action="ppaction://hlinksldjump"/>
              </a:rPr>
              <a:t>Shopping(%)</a:t>
            </a:r>
            <a:r>
              <a:rPr lang="en-NZ" dirty="0" smtClean="0"/>
              <a:t>   </a:t>
            </a:r>
            <a:r>
              <a:rPr lang="en-NZ" dirty="0" smtClean="0">
                <a:hlinkClick r:id="rId8" action="ppaction://hlinksldjump"/>
              </a:rPr>
              <a:t>Muesli bar</a:t>
            </a:r>
            <a:endParaRPr lang="en-NZ" dirty="0" smtClean="0"/>
          </a:p>
          <a:p>
            <a:r>
              <a:rPr lang="en-NZ" dirty="0" smtClean="0">
                <a:hlinkClick r:id="rId9" action="ppaction://hlinksldjump"/>
              </a:rPr>
              <a:t>Bread</a:t>
            </a:r>
            <a:endParaRPr lang="en-NZ" dirty="0" smtClean="0"/>
          </a:p>
          <a:p>
            <a:r>
              <a:rPr lang="en-NZ" dirty="0" smtClean="0">
                <a:hlinkClick r:id="rId10" action="ppaction://hlinksldjump"/>
              </a:rPr>
              <a:t>Paper (std form)</a:t>
            </a:r>
            <a:endParaRPr lang="en-NZ" dirty="0" smtClean="0"/>
          </a:p>
          <a:p>
            <a:r>
              <a:rPr lang="en-NZ" dirty="0" smtClean="0">
                <a:hlinkClick r:id="rId11" action="ppaction://hlinksldjump"/>
              </a:rPr>
              <a:t>Rent and hessian (fractions)</a:t>
            </a:r>
            <a:endParaRPr lang="en-NZ" dirty="0" smtClean="0"/>
          </a:p>
          <a:p>
            <a:r>
              <a:rPr lang="en-NZ" dirty="0" smtClean="0">
                <a:hlinkClick r:id="rId12" action="ppaction://hlinksldjump"/>
              </a:rPr>
              <a:t>Pocket money(ratios proportion)</a:t>
            </a:r>
            <a:r>
              <a:rPr lang="en-NZ" dirty="0" smtClean="0"/>
              <a:t> </a:t>
            </a:r>
            <a:r>
              <a:rPr lang="en-NZ" dirty="0" smtClean="0">
                <a:hlinkClick r:id="rId13" action="ppaction://hlinksldjump"/>
              </a:rPr>
              <a:t>Apples and sick</a:t>
            </a:r>
            <a:endParaRPr lang="en-NZ" dirty="0" smtClean="0"/>
          </a:p>
          <a:p>
            <a:r>
              <a:rPr lang="en-NZ" dirty="0" smtClean="0">
                <a:hlinkClick r:id="rId14" action="ppaction://hlinksldjump"/>
              </a:rPr>
              <a:t>Clothing (GST)</a:t>
            </a:r>
            <a:endParaRPr lang="en-NZ" dirty="0" smtClean="0"/>
          </a:p>
          <a:p>
            <a:r>
              <a:rPr lang="en-NZ" dirty="0" smtClean="0">
                <a:hlinkClick r:id="rId15" action="ppaction://hlinksldjump"/>
              </a:rPr>
              <a:t>Bus (numeric reasoning)</a:t>
            </a:r>
            <a:r>
              <a:rPr lang="en-NZ" dirty="0" smtClean="0"/>
              <a:t> </a:t>
            </a:r>
            <a:r>
              <a:rPr lang="en-NZ" dirty="0" err="1" smtClean="0">
                <a:hlinkClick r:id="rId16" action="ppaction://hlinksldjump"/>
              </a:rPr>
              <a:t>Newletter</a:t>
            </a:r>
            <a:r>
              <a:rPr lang="en-NZ" dirty="0" smtClean="0"/>
              <a:t>  </a:t>
            </a:r>
            <a:r>
              <a:rPr lang="en-NZ" dirty="0" smtClean="0">
                <a:hlinkClick r:id="rId17" action="ppaction://hlinksldjump"/>
              </a:rPr>
              <a:t>Beach</a:t>
            </a:r>
            <a:endParaRPr lang="en-NZ" dirty="0" smtClean="0"/>
          </a:p>
          <a:p>
            <a:r>
              <a:rPr lang="en-NZ" dirty="0" smtClean="0">
                <a:hlinkClick r:id="rId18" action="ppaction://hlinksldjump"/>
              </a:rPr>
              <a:t>Farm (ratio)</a:t>
            </a:r>
            <a:endParaRPr lang="en-NZ" dirty="0" smtClean="0"/>
          </a:p>
          <a:p>
            <a:endParaRPr lang="en-NZ" dirty="0" smtClean="0"/>
          </a:p>
          <a:p>
            <a:endParaRPr lang="en-NZ" dirty="0" smtClean="0"/>
          </a:p>
          <a:p>
            <a:endParaRPr lang="en-NZ" dirty="0"/>
          </a:p>
        </p:txBody>
      </p:sp>
      <p:sp>
        <p:nvSpPr>
          <p:cNvPr id="4" name="Action Button: Back or Previous 3">
            <a:hlinkClick r:id="" action="ppaction://hlinkshowjump?jump=lastslideviewed" highlightClick="1"/>
          </p:cNvPr>
          <p:cNvSpPr/>
          <p:nvPr/>
        </p:nvSpPr>
        <p:spPr>
          <a:xfrm>
            <a:off x="8001024" y="5715016"/>
            <a:ext cx="785818" cy="78581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dirty="0"/>
          </a:p>
        </p:txBody>
      </p:sp>
      <p:sp>
        <p:nvSpPr>
          <p:cNvPr id="3" name="Content Placeholder 2"/>
          <p:cNvSpPr>
            <a:spLocks noGrp="1"/>
          </p:cNvSpPr>
          <p:nvPr>
            <p:ph idx="1"/>
          </p:nvPr>
        </p:nvSpPr>
        <p:spPr/>
        <p:txBody>
          <a:bodyPr>
            <a:normAutofit/>
          </a:bodyPr>
          <a:lstStyle/>
          <a:p>
            <a:pPr>
              <a:buNone/>
            </a:pPr>
            <a:r>
              <a:rPr lang="en-NZ" dirty="0" err="1" smtClean="0"/>
              <a:t>Bria</a:t>
            </a:r>
            <a:r>
              <a:rPr lang="en-NZ" dirty="0" smtClean="0"/>
              <a:t> made herself a birthday cake. Lynda ate a fifth of the cake and Elizabeth ate 0.4 of the remainder. How much of the cake was eaten?</a:t>
            </a:r>
          </a:p>
          <a:p>
            <a:pPr>
              <a:buNone/>
            </a:pPr>
            <a:r>
              <a:rPr lang="en-NZ" dirty="0" smtClean="0">
                <a:solidFill>
                  <a:srgbClr val="FF0000"/>
                </a:solidFill>
              </a:rPr>
              <a:t>1 – 1/5 = 4/5 cake left</a:t>
            </a:r>
          </a:p>
          <a:p>
            <a:pPr>
              <a:buNone/>
            </a:pPr>
            <a:r>
              <a:rPr lang="en-NZ" dirty="0" smtClean="0">
                <a:solidFill>
                  <a:srgbClr val="FF0000"/>
                </a:solidFill>
              </a:rPr>
              <a:t>0.4 x 4/5 = 8/25 eaten by Elizabeth</a:t>
            </a:r>
          </a:p>
          <a:p>
            <a:pPr>
              <a:buNone/>
            </a:pPr>
            <a:r>
              <a:rPr lang="en-NZ" dirty="0" smtClean="0">
                <a:solidFill>
                  <a:srgbClr val="FF0000"/>
                </a:solidFill>
              </a:rPr>
              <a:t>Total eaten: 1/5 + 8/25=13/25 </a:t>
            </a:r>
          </a:p>
          <a:p>
            <a:pPr>
              <a:buNone/>
            </a:pPr>
            <a:endParaRPr lang="en-NZ" dirty="0" smtClean="0">
              <a:solidFill>
                <a:srgbClr val="FF0000"/>
              </a:solidFill>
            </a:endParaRPr>
          </a:p>
        </p:txBody>
      </p:sp>
      <p:sp>
        <p:nvSpPr>
          <p:cNvPr id="4" name="Action Button: Back or Previous 3">
            <a:hlinkClick r:id="" action="ppaction://hlinkshowjump?jump=lastslideviewed" highlightClick="1"/>
          </p:cNvPr>
          <p:cNvSpPr/>
          <p:nvPr/>
        </p:nvSpPr>
        <p:spPr>
          <a:xfrm>
            <a:off x="6715140" y="5643578"/>
            <a:ext cx="1500198" cy="1000132"/>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161794" name="Picture 2" descr="http://t2.gstatic.com/images?q=tbn:ANd9GcQm6tbRhg9OXFH78Hz1_8Q4VKvTBQlGHrmEwsJkKF84jKR1iFML"/>
          <p:cNvPicPr>
            <a:picLocks noChangeAspect="1" noChangeArrowheads="1"/>
          </p:cNvPicPr>
          <p:nvPr/>
        </p:nvPicPr>
        <p:blipFill>
          <a:blip r:embed="rId2" cstate="print"/>
          <a:srcRect/>
          <a:stretch>
            <a:fillRect/>
          </a:stretch>
        </p:blipFill>
        <p:spPr bwMode="auto">
          <a:xfrm>
            <a:off x="7072330" y="0"/>
            <a:ext cx="1657727" cy="15716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pPr>
              <a:buNone/>
            </a:pPr>
            <a:r>
              <a:rPr lang="en-NZ" dirty="0" err="1" smtClean="0"/>
              <a:t>Bria’s</a:t>
            </a:r>
            <a:r>
              <a:rPr lang="en-NZ" dirty="0" smtClean="0"/>
              <a:t> cake was chocolate. She used 0.6 of a large block of chocolate to make the cake and grated one eighth of the block to decorate the top. She ate the chocolate that was left over. How much did she eat?</a:t>
            </a:r>
          </a:p>
          <a:p>
            <a:pPr>
              <a:buNone/>
            </a:pPr>
            <a:r>
              <a:rPr lang="en-NZ" dirty="0" smtClean="0">
                <a:solidFill>
                  <a:srgbClr val="FF0000"/>
                </a:solidFill>
              </a:rPr>
              <a:t>0.6 + 1/8 = 29/40</a:t>
            </a:r>
          </a:p>
          <a:p>
            <a:pPr>
              <a:buNone/>
            </a:pPr>
            <a:r>
              <a:rPr lang="en-NZ" dirty="0" smtClean="0">
                <a:solidFill>
                  <a:srgbClr val="FF0000"/>
                </a:solidFill>
              </a:rPr>
              <a:t>1 – 29/40 = 11/40 left</a:t>
            </a:r>
          </a:p>
          <a:p>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normAutofit/>
          </a:bodyPr>
          <a:lstStyle/>
          <a:p>
            <a:pPr>
              <a:buNone/>
            </a:pPr>
            <a:r>
              <a:rPr lang="en-GB" dirty="0" smtClean="0"/>
              <a:t>A recipe for </a:t>
            </a:r>
            <a:r>
              <a:rPr lang="en-GB" b="1" dirty="0" smtClean="0"/>
              <a:t>12 small cakes</a:t>
            </a:r>
            <a:r>
              <a:rPr lang="en-GB" dirty="0" smtClean="0"/>
              <a:t> uses </a:t>
            </a:r>
            <a:r>
              <a:rPr lang="en-GB" b="1" dirty="0" smtClean="0"/>
              <a:t>240 g</a:t>
            </a:r>
            <a:r>
              <a:rPr lang="en-GB" dirty="0" smtClean="0"/>
              <a:t> of flour. A bag contains </a:t>
            </a:r>
            <a:r>
              <a:rPr lang="en-GB" b="1" dirty="0" smtClean="0"/>
              <a:t>1.5 kg</a:t>
            </a:r>
            <a:r>
              <a:rPr lang="en-GB" dirty="0" smtClean="0"/>
              <a:t> of flour. What percentage of the flour is used to make </a:t>
            </a:r>
            <a:r>
              <a:rPr lang="en-GB" b="1" dirty="0" smtClean="0"/>
              <a:t>30 small cakes</a:t>
            </a:r>
            <a:r>
              <a:rPr lang="en-GB" dirty="0" smtClean="0"/>
              <a:t> ?</a:t>
            </a:r>
          </a:p>
          <a:p>
            <a:pPr>
              <a:buNone/>
            </a:pPr>
            <a:r>
              <a:rPr lang="en-NZ" dirty="0" smtClean="0">
                <a:solidFill>
                  <a:srgbClr val="FF0000"/>
                </a:solidFill>
              </a:rPr>
              <a:t>240 ÷ 12 = 20g per cake</a:t>
            </a:r>
          </a:p>
          <a:p>
            <a:pPr>
              <a:buNone/>
            </a:pPr>
            <a:r>
              <a:rPr lang="en-NZ" dirty="0" smtClean="0">
                <a:solidFill>
                  <a:srgbClr val="FF0000"/>
                </a:solidFill>
              </a:rPr>
              <a:t>20g x 30 cakes = 600g flour needed</a:t>
            </a:r>
          </a:p>
          <a:p>
            <a:pPr>
              <a:buNone/>
            </a:pPr>
            <a:r>
              <a:rPr lang="en-NZ" dirty="0" smtClean="0">
                <a:solidFill>
                  <a:srgbClr val="FF0000"/>
                </a:solidFill>
              </a:rPr>
              <a:t>600 ÷ 1500 x 100 = 40%</a:t>
            </a:r>
          </a:p>
        </p:txBody>
      </p:sp>
      <p:sp>
        <p:nvSpPr>
          <p:cNvPr id="4" name="Action Button: Back or Previous 3">
            <a:hlinkClick r:id="" action="ppaction://hlinkshowjump?jump=lastslideviewed" highlightClick="1"/>
          </p:cNvPr>
          <p:cNvSpPr/>
          <p:nvPr/>
        </p:nvSpPr>
        <p:spPr>
          <a:xfrm>
            <a:off x="7215206" y="5643578"/>
            <a:ext cx="1500198" cy="1000132"/>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160770" name="Picture 2" descr="http://t1.gstatic.com/images?q=tbn:ANd9GcQ7vh8L-GWeZ6L9EN5hADwxjxcnOlCbsydmaTh3uhQkwU8TThjE"/>
          <p:cNvPicPr>
            <a:picLocks noChangeAspect="1" noChangeArrowheads="1"/>
          </p:cNvPicPr>
          <p:nvPr/>
        </p:nvPicPr>
        <p:blipFill>
          <a:blip r:embed="rId2" cstate="print"/>
          <a:srcRect/>
          <a:stretch>
            <a:fillRect/>
          </a:stretch>
        </p:blipFill>
        <p:spPr bwMode="auto">
          <a:xfrm>
            <a:off x="7572396" y="214290"/>
            <a:ext cx="1190620" cy="1452557"/>
          </a:xfrm>
          <a:prstGeom prst="rect">
            <a:avLst/>
          </a:prstGeom>
          <a:noFill/>
        </p:spPr>
      </p:pic>
      <p:pic>
        <p:nvPicPr>
          <p:cNvPr id="160772" name="Picture 4" descr="http://t0.gstatic.com/images?q=tbn:ANd9GcSOQJlGOLeepdKnx4YJ0HDYhOxC7BrgEJqTSqRrluKJKVNShaVgIA"/>
          <p:cNvPicPr>
            <a:picLocks noChangeAspect="1" noChangeArrowheads="1"/>
          </p:cNvPicPr>
          <p:nvPr/>
        </p:nvPicPr>
        <p:blipFill>
          <a:blip r:embed="rId3" cstate="print"/>
          <a:srcRect/>
          <a:stretch>
            <a:fillRect/>
          </a:stretch>
        </p:blipFill>
        <p:spPr bwMode="auto">
          <a:xfrm>
            <a:off x="7236296" y="3933056"/>
            <a:ext cx="1285869" cy="128586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Rounding</a:t>
            </a:r>
            <a:endParaRPr lang="en-NZ" dirty="0"/>
          </a:p>
        </p:txBody>
      </p:sp>
      <p:sp>
        <p:nvSpPr>
          <p:cNvPr id="3" name="Content Placeholder 2"/>
          <p:cNvSpPr>
            <a:spLocks noGrp="1"/>
          </p:cNvSpPr>
          <p:nvPr>
            <p:ph idx="1"/>
          </p:nvPr>
        </p:nvSpPr>
        <p:spPr>
          <a:xfrm>
            <a:off x="457200" y="1285861"/>
            <a:ext cx="8229600" cy="4572032"/>
          </a:xfrm>
        </p:spPr>
        <p:txBody>
          <a:bodyPr>
            <a:normAutofit fontScale="85000" lnSpcReduction="10000"/>
          </a:bodyPr>
          <a:lstStyle/>
          <a:p>
            <a:pPr>
              <a:buNone/>
            </a:pPr>
            <a:r>
              <a:rPr lang="en-US" dirty="0"/>
              <a:t>To round a number to a given number of decimal places/significant figures:</a:t>
            </a:r>
            <a:endParaRPr lang="en-NZ" sz="4400" dirty="0"/>
          </a:p>
          <a:p>
            <a:pPr lvl="0"/>
            <a:r>
              <a:rPr lang="en-US" dirty="0"/>
              <a:t>Underline the </a:t>
            </a:r>
            <a:r>
              <a:rPr lang="en-US" dirty="0" smtClean="0"/>
              <a:t>required number </a:t>
            </a:r>
            <a:r>
              <a:rPr lang="en-US" dirty="0"/>
              <a:t>of digits after the decimal place/from the beginning of the number</a:t>
            </a:r>
            <a:endParaRPr lang="en-NZ" dirty="0"/>
          </a:p>
          <a:p>
            <a:pPr lvl="0"/>
            <a:r>
              <a:rPr lang="en-US" dirty="0"/>
              <a:t>Look at the next digit</a:t>
            </a:r>
            <a:endParaRPr lang="en-NZ" dirty="0"/>
          </a:p>
          <a:p>
            <a:pPr lvl="1"/>
            <a:r>
              <a:rPr lang="en-US" dirty="0"/>
              <a:t>if it is less than 5, </a:t>
            </a:r>
            <a:r>
              <a:rPr lang="en-US" dirty="0" smtClean="0"/>
              <a:t>the underlined digit is the last one!</a:t>
            </a:r>
            <a:endParaRPr lang="en-NZ" sz="4000" dirty="0"/>
          </a:p>
          <a:p>
            <a:pPr lvl="1"/>
            <a:r>
              <a:rPr lang="en-US" dirty="0"/>
              <a:t>if it is 5 or more, then add one to the last digit underlined and drop all other numbers</a:t>
            </a:r>
            <a:endParaRPr lang="en-NZ" dirty="0"/>
          </a:p>
          <a:p>
            <a:pPr lvl="0"/>
            <a:r>
              <a:rPr lang="en-US" dirty="0"/>
              <a:t>For significant figures, zeros may be needed as place </a:t>
            </a:r>
            <a:r>
              <a:rPr lang="en-US" dirty="0" smtClean="0"/>
              <a:t>holders</a:t>
            </a:r>
          </a:p>
          <a:p>
            <a:r>
              <a:rPr lang="en-NZ" dirty="0" smtClean="0">
                <a:hlinkClick r:id="rId2" tooltip="http://www.janbrett.com/piggybacks/rounding.htm"/>
              </a:rPr>
              <a:t>http://www.janbrett.com/piggybacks/rounding.htm</a:t>
            </a:r>
            <a:endParaRPr lang="en-NZ" dirty="0" smtClean="0"/>
          </a:p>
          <a:p>
            <a:pPr lvl="0">
              <a:buNone/>
            </a:pPr>
            <a:endParaRPr lang="en-NZ" dirty="0"/>
          </a:p>
          <a:p>
            <a:endParaRPr lang="en-NZ" dirty="0"/>
          </a:p>
        </p:txBody>
      </p:sp>
      <p:sp>
        <p:nvSpPr>
          <p:cNvPr id="4" name="TextBox 3"/>
          <p:cNvSpPr txBox="1"/>
          <p:nvPr/>
        </p:nvSpPr>
        <p:spPr>
          <a:xfrm>
            <a:off x="500034" y="5857892"/>
            <a:ext cx="8358214" cy="461665"/>
          </a:xfrm>
          <a:prstGeom prst="rect">
            <a:avLst/>
          </a:prstGeom>
          <a:noFill/>
        </p:spPr>
        <p:txBody>
          <a:bodyPr wrap="square" rtlCol="0">
            <a:spAutoFit/>
          </a:bodyPr>
          <a:lstStyle/>
          <a:p>
            <a:r>
              <a:rPr lang="en-NZ" sz="2400" dirty="0" smtClean="0">
                <a:solidFill>
                  <a:srgbClr val="00B050"/>
                </a:solidFill>
              </a:rPr>
              <a:t>Always round money to the nearest cent unless otherwise stated</a:t>
            </a:r>
            <a:endParaRPr lang="en-NZ" sz="2400" dirty="0">
              <a:solidFill>
                <a:srgbClr val="00B050"/>
              </a:solidFill>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normAutofit fontScale="85000" lnSpcReduction="20000"/>
          </a:bodyPr>
          <a:lstStyle/>
          <a:p>
            <a:pPr>
              <a:buNone/>
            </a:pPr>
            <a:r>
              <a:rPr lang="en-GB" dirty="0" smtClean="0"/>
              <a:t>A shop buys rugs from a factory. In July, each rug costs $ 100 and the shop buys 500. In August, the cost of each rug had increased by 13 % and the shop bought 34 % less. Calculate the difference between the amount the shop spend in July and August.</a:t>
            </a:r>
            <a:endParaRPr lang="en-NZ" dirty="0" smtClean="0"/>
          </a:p>
          <a:p>
            <a:pPr>
              <a:buNone/>
            </a:pPr>
            <a:r>
              <a:rPr lang="en-NZ" dirty="0" smtClean="0">
                <a:solidFill>
                  <a:srgbClr val="FF0000"/>
                </a:solidFill>
              </a:rPr>
              <a:t>July price: $100 x 500 = 50 000</a:t>
            </a:r>
          </a:p>
          <a:p>
            <a:pPr>
              <a:buNone/>
            </a:pPr>
            <a:r>
              <a:rPr lang="en-NZ" dirty="0" smtClean="0">
                <a:solidFill>
                  <a:srgbClr val="FF0000"/>
                </a:solidFill>
              </a:rPr>
              <a:t>August price: $100 + 13% x $100 = $113</a:t>
            </a:r>
          </a:p>
          <a:p>
            <a:pPr>
              <a:buNone/>
            </a:pPr>
            <a:r>
              <a:rPr lang="en-NZ" dirty="0" smtClean="0">
                <a:solidFill>
                  <a:srgbClr val="FF0000"/>
                </a:solidFill>
              </a:rPr>
              <a:t>August amount: 500 x (100% – 34%) = 500 x 66%= 330</a:t>
            </a:r>
          </a:p>
          <a:p>
            <a:pPr>
              <a:buNone/>
            </a:pPr>
            <a:r>
              <a:rPr lang="en-NZ" dirty="0" smtClean="0">
                <a:solidFill>
                  <a:srgbClr val="FF0000"/>
                </a:solidFill>
              </a:rPr>
              <a:t>August: 330 x $113 = 37 290</a:t>
            </a:r>
          </a:p>
          <a:p>
            <a:pPr>
              <a:buNone/>
            </a:pPr>
            <a:r>
              <a:rPr lang="en-NZ" dirty="0" smtClean="0">
                <a:solidFill>
                  <a:srgbClr val="FF0000"/>
                </a:solidFill>
              </a:rPr>
              <a:t>July – August amounts: </a:t>
            </a:r>
          </a:p>
          <a:p>
            <a:pPr>
              <a:buNone/>
            </a:pPr>
            <a:r>
              <a:rPr lang="en-NZ" dirty="0" smtClean="0">
                <a:solidFill>
                  <a:srgbClr val="FF0000"/>
                </a:solidFill>
              </a:rPr>
              <a:t>50 000 – 37 290 = 12 710</a:t>
            </a:r>
          </a:p>
          <a:p>
            <a:pPr>
              <a:buNone/>
            </a:pPr>
            <a:endParaRPr lang="en-NZ"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032"/>
          </a:xfrm>
        </p:spPr>
        <p:txBody>
          <a:bodyPr>
            <a:normAutofit fontScale="90000"/>
          </a:bodyPr>
          <a:lstStyle/>
          <a:p>
            <a:r>
              <a:rPr lang="en-NZ" dirty="0" smtClean="0"/>
              <a:t>Which is the best option?</a:t>
            </a:r>
            <a:endParaRPr lang="en-NZ" dirty="0"/>
          </a:p>
        </p:txBody>
      </p:sp>
      <p:sp>
        <p:nvSpPr>
          <p:cNvPr id="3" name="Content Placeholder 2"/>
          <p:cNvSpPr>
            <a:spLocks noGrp="1"/>
          </p:cNvSpPr>
          <p:nvPr>
            <p:ph idx="1"/>
          </p:nvPr>
        </p:nvSpPr>
        <p:spPr>
          <a:xfrm>
            <a:off x="285720" y="857232"/>
            <a:ext cx="8501122" cy="5643602"/>
          </a:xfrm>
        </p:spPr>
        <p:txBody>
          <a:bodyPr>
            <a:normAutofit fontScale="70000" lnSpcReduction="20000"/>
          </a:bodyPr>
          <a:lstStyle/>
          <a:p>
            <a:r>
              <a:rPr lang="en-GB" dirty="0" smtClean="0"/>
              <a:t>Anna is investigating the options available to purchase a </a:t>
            </a:r>
            <a:r>
              <a:rPr lang="en-GB" dirty="0" err="1" smtClean="0"/>
              <a:t>ipod</a:t>
            </a:r>
            <a:endParaRPr lang="en-NZ" dirty="0" smtClean="0"/>
          </a:p>
          <a:p>
            <a:r>
              <a:rPr lang="en-GB" dirty="0" smtClean="0"/>
              <a:t>Option A: Cost $ 399 including GST. Trade in of $70 on old </a:t>
            </a:r>
            <a:r>
              <a:rPr lang="en-GB" dirty="0" err="1" smtClean="0"/>
              <a:t>ipod</a:t>
            </a:r>
            <a:r>
              <a:rPr lang="en-GB" dirty="0" smtClean="0"/>
              <a:t>. Deposit of  $100. Interest of 20 % on the balance.</a:t>
            </a:r>
            <a:endParaRPr lang="en-NZ" dirty="0" smtClean="0"/>
          </a:p>
          <a:p>
            <a:r>
              <a:rPr lang="en-GB" dirty="0" smtClean="0"/>
              <a:t>Option B: Cost $ 352 excluding GST. Trade in of $50 on old </a:t>
            </a:r>
            <a:r>
              <a:rPr lang="en-GB" dirty="0" err="1" smtClean="0"/>
              <a:t>ipod</a:t>
            </a:r>
            <a:r>
              <a:rPr lang="en-GB" dirty="0" smtClean="0"/>
              <a:t>. Deposit of  $150. Interest of 13 % on the balance.</a:t>
            </a:r>
            <a:endParaRPr lang="en-NZ" dirty="0" smtClean="0"/>
          </a:p>
          <a:p>
            <a:r>
              <a:rPr lang="en-GB" dirty="0" smtClean="0"/>
              <a:t>Which option should Anna accept?</a:t>
            </a:r>
          </a:p>
          <a:p>
            <a:pPr>
              <a:buNone/>
            </a:pPr>
            <a:endParaRPr lang="en-GB" dirty="0" smtClean="0"/>
          </a:p>
          <a:p>
            <a:pPr>
              <a:buNone/>
            </a:pPr>
            <a:r>
              <a:rPr lang="en-GB" b="1" dirty="0" smtClean="0">
                <a:solidFill>
                  <a:srgbClr val="FF0000"/>
                </a:solidFill>
              </a:rPr>
              <a:t>Option A:</a:t>
            </a:r>
            <a:endParaRPr lang="en-NZ" b="1" dirty="0" smtClean="0">
              <a:solidFill>
                <a:srgbClr val="FF0000"/>
              </a:solidFill>
            </a:endParaRPr>
          </a:p>
          <a:p>
            <a:pPr>
              <a:buNone/>
            </a:pPr>
            <a:r>
              <a:rPr lang="en-GB" dirty="0" smtClean="0">
                <a:solidFill>
                  <a:srgbClr val="FF0000"/>
                </a:solidFill>
              </a:rPr>
              <a:t>Cost less trade in = 329</a:t>
            </a:r>
            <a:r>
              <a:rPr lang="en-NZ" dirty="0" smtClean="0">
                <a:solidFill>
                  <a:srgbClr val="FF0000"/>
                </a:solidFill>
              </a:rPr>
              <a:t>	</a:t>
            </a:r>
            <a:r>
              <a:rPr lang="en-GB" dirty="0" smtClean="0">
                <a:solidFill>
                  <a:srgbClr val="FF0000"/>
                </a:solidFill>
              </a:rPr>
              <a:t>Deposit = 100</a:t>
            </a:r>
            <a:r>
              <a:rPr lang="en-NZ" dirty="0" smtClean="0">
                <a:solidFill>
                  <a:srgbClr val="FF0000"/>
                </a:solidFill>
              </a:rPr>
              <a:t>	</a:t>
            </a:r>
            <a:r>
              <a:rPr lang="en-GB" dirty="0" smtClean="0">
                <a:solidFill>
                  <a:srgbClr val="FF0000"/>
                </a:solidFill>
              </a:rPr>
              <a:t>Leaving 229</a:t>
            </a:r>
            <a:endParaRPr lang="en-NZ" dirty="0" smtClean="0">
              <a:solidFill>
                <a:srgbClr val="FF0000"/>
              </a:solidFill>
            </a:endParaRPr>
          </a:p>
          <a:p>
            <a:pPr>
              <a:buNone/>
            </a:pPr>
            <a:r>
              <a:rPr lang="en-GB" dirty="0" smtClean="0">
                <a:solidFill>
                  <a:srgbClr val="FF0000"/>
                </a:solidFill>
              </a:rPr>
              <a:t>Plus interest = 229 x 1.2 = 274.80</a:t>
            </a:r>
            <a:endParaRPr lang="en-NZ" dirty="0" smtClean="0">
              <a:solidFill>
                <a:srgbClr val="FF0000"/>
              </a:solidFill>
            </a:endParaRPr>
          </a:p>
          <a:p>
            <a:pPr>
              <a:buNone/>
            </a:pPr>
            <a:r>
              <a:rPr lang="en-GB" dirty="0" smtClean="0">
                <a:solidFill>
                  <a:srgbClr val="FF0000"/>
                </a:solidFill>
              </a:rPr>
              <a:t>TOTAL = 374.80</a:t>
            </a:r>
            <a:endParaRPr lang="en-NZ" dirty="0" smtClean="0">
              <a:solidFill>
                <a:srgbClr val="FF0000"/>
              </a:solidFill>
            </a:endParaRPr>
          </a:p>
          <a:p>
            <a:pPr>
              <a:buNone/>
            </a:pPr>
            <a:r>
              <a:rPr lang="en-GB" b="1" dirty="0" smtClean="0">
                <a:solidFill>
                  <a:srgbClr val="FF0000"/>
                </a:solidFill>
              </a:rPr>
              <a:t>Option B:</a:t>
            </a:r>
            <a:endParaRPr lang="en-NZ" b="1" dirty="0" smtClean="0">
              <a:solidFill>
                <a:srgbClr val="FF0000"/>
              </a:solidFill>
            </a:endParaRPr>
          </a:p>
          <a:p>
            <a:pPr>
              <a:buNone/>
            </a:pPr>
            <a:r>
              <a:rPr lang="en-GB" dirty="0" smtClean="0">
                <a:solidFill>
                  <a:srgbClr val="FF0000"/>
                </a:solidFill>
              </a:rPr>
              <a:t>Cost less trade in = 352 x 1.15 – 50 = 354.80</a:t>
            </a:r>
            <a:r>
              <a:rPr lang="en-NZ" dirty="0" smtClean="0">
                <a:solidFill>
                  <a:srgbClr val="FF0000"/>
                </a:solidFill>
              </a:rPr>
              <a:t>	</a:t>
            </a:r>
            <a:r>
              <a:rPr lang="en-GB" dirty="0" smtClean="0">
                <a:solidFill>
                  <a:srgbClr val="FF0000"/>
                </a:solidFill>
              </a:rPr>
              <a:t>Deposit = 150</a:t>
            </a:r>
            <a:r>
              <a:rPr lang="en-NZ" dirty="0" smtClean="0">
                <a:solidFill>
                  <a:srgbClr val="FF0000"/>
                </a:solidFill>
              </a:rPr>
              <a:t>	</a:t>
            </a:r>
            <a:r>
              <a:rPr lang="en-GB" dirty="0" smtClean="0">
                <a:solidFill>
                  <a:srgbClr val="FF0000"/>
                </a:solidFill>
              </a:rPr>
              <a:t>Leaving 204.80</a:t>
            </a:r>
            <a:endParaRPr lang="en-NZ" dirty="0" smtClean="0">
              <a:solidFill>
                <a:srgbClr val="FF0000"/>
              </a:solidFill>
            </a:endParaRPr>
          </a:p>
          <a:p>
            <a:pPr>
              <a:buNone/>
            </a:pPr>
            <a:r>
              <a:rPr lang="en-GB" dirty="0" smtClean="0">
                <a:solidFill>
                  <a:srgbClr val="FF0000"/>
                </a:solidFill>
              </a:rPr>
              <a:t>Plus interest: 204.8 + .13 X 204.8 = 231.42</a:t>
            </a:r>
            <a:endParaRPr lang="en-NZ" dirty="0" smtClean="0">
              <a:solidFill>
                <a:srgbClr val="FF0000"/>
              </a:solidFill>
            </a:endParaRPr>
          </a:p>
          <a:p>
            <a:pPr>
              <a:buNone/>
            </a:pPr>
            <a:r>
              <a:rPr lang="en-GB" dirty="0" smtClean="0">
                <a:solidFill>
                  <a:srgbClr val="FF0000"/>
                </a:solidFill>
              </a:rPr>
              <a:t>TOTAL </a:t>
            </a:r>
            <a:r>
              <a:rPr lang="en-GB" smtClean="0">
                <a:solidFill>
                  <a:srgbClr val="FF0000"/>
                </a:solidFill>
              </a:rPr>
              <a:t>= 231.42 + 150 = 381.43</a:t>
            </a:r>
            <a:endParaRPr lang="en-NZ" dirty="0" smtClean="0">
              <a:solidFill>
                <a:srgbClr val="FF0000"/>
              </a:solidFill>
            </a:endParaRPr>
          </a:p>
          <a:p>
            <a:pPr>
              <a:buNone/>
            </a:pPr>
            <a:r>
              <a:rPr lang="en-GB" b="1" dirty="0" smtClean="0">
                <a:solidFill>
                  <a:srgbClr val="FF0000"/>
                </a:solidFill>
              </a:rPr>
              <a:t>Choose Option A</a:t>
            </a:r>
            <a:endParaRPr lang="en-NZ" b="1" dirty="0" smtClean="0">
              <a:solidFill>
                <a:srgbClr val="FF0000"/>
              </a:solidFill>
            </a:endParaRPr>
          </a:p>
          <a:p>
            <a:pPr>
              <a:buNone/>
            </a:pPr>
            <a:endParaRPr lang="en-NZ" dirty="0"/>
          </a:p>
        </p:txBody>
      </p:sp>
      <p:sp>
        <p:nvSpPr>
          <p:cNvPr id="4" name="Action Button: Back or Previous 3">
            <a:hlinkClick r:id="" action="ppaction://hlinkshowjump?jump=lastslideviewed" highlightClick="1"/>
          </p:cNvPr>
          <p:cNvSpPr/>
          <p:nvPr/>
        </p:nvSpPr>
        <p:spPr>
          <a:xfrm>
            <a:off x="6715140" y="5643578"/>
            <a:ext cx="1500198" cy="1000132"/>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159746" name="Picture 2" descr="http://t3.gstatic.com/images?q=tbn:ANd9GcRxPLcI_zAGBfW4te5T7nStK1djJKxpLdsT7J4t4i7jcLVwefcArg"/>
          <p:cNvPicPr>
            <a:picLocks noChangeAspect="1" noChangeArrowheads="1"/>
          </p:cNvPicPr>
          <p:nvPr/>
        </p:nvPicPr>
        <p:blipFill>
          <a:blip r:embed="rId2" cstate="print"/>
          <a:srcRect/>
          <a:stretch>
            <a:fillRect/>
          </a:stretch>
        </p:blipFill>
        <p:spPr bwMode="auto">
          <a:xfrm>
            <a:off x="7072330" y="2357431"/>
            <a:ext cx="1514473" cy="213949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normAutofit fontScale="90000"/>
          </a:bodyPr>
          <a:lstStyle/>
          <a:p>
            <a:r>
              <a:rPr lang="en-NZ" dirty="0" smtClean="0"/>
              <a:t>Shopping</a:t>
            </a:r>
            <a:endParaRPr lang="en-NZ" dirty="0"/>
          </a:p>
        </p:txBody>
      </p:sp>
      <p:sp>
        <p:nvSpPr>
          <p:cNvPr id="3" name="Content Placeholder 2"/>
          <p:cNvSpPr>
            <a:spLocks noGrp="1"/>
          </p:cNvSpPr>
          <p:nvPr>
            <p:ph idx="1"/>
          </p:nvPr>
        </p:nvSpPr>
        <p:spPr>
          <a:xfrm>
            <a:off x="428596" y="1142984"/>
            <a:ext cx="6715172" cy="4525963"/>
          </a:xfrm>
        </p:spPr>
        <p:txBody>
          <a:bodyPr>
            <a:normAutofit fontScale="85000" lnSpcReduction="20000"/>
          </a:bodyPr>
          <a:lstStyle/>
          <a:p>
            <a:pPr marL="0" indent="0">
              <a:buNone/>
            </a:pPr>
            <a:r>
              <a:rPr lang="en-NZ" dirty="0" smtClean="0"/>
              <a:t>Mum bought a skirt which was reduced to ⅔ of the original price. Dad bought a shirt in a 35% off sale. Who got the better percentage reduction and by how much?</a:t>
            </a:r>
          </a:p>
          <a:p>
            <a:pPr marL="0" indent="0">
              <a:buNone/>
            </a:pPr>
            <a:r>
              <a:rPr lang="en-NZ" dirty="0" smtClean="0">
                <a:solidFill>
                  <a:srgbClr val="FF0000"/>
                </a:solidFill>
              </a:rPr>
              <a:t>Dad by 1.67% (2dp)</a:t>
            </a:r>
          </a:p>
          <a:p>
            <a:pPr marL="0" indent="0">
              <a:buNone/>
            </a:pPr>
            <a:endParaRPr lang="en-NZ" dirty="0" smtClean="0">
              <a:solidFill>
                <a:srgbClr val="FF0000"/>
              </a:solidFill>
            </a:endParaRPr>
          </a:p>
          <a:p>
            <a:pPr marL="0" indent="0">
              <a:buNone/>
            </a:pPr>
            <a:endParaRPr lang="en-NZ" dirty="0" smtClean="0">
              <a:solidFill>
                <a:srgbClr val="FF0000"/>
              </a:solidFill>
            </a:endParaRPr>
          </a:p>
          <a:p>
            <a:pPr marL="0" indent="0">
              <a:buNone/>
            </a:pPr>
            <a:r>
              <a:rPr lang="en-NZ" dirty="0" smtClean="0"/>
              <a:t>Julie bought an iPod and an iPod case for a total price of $261. If the case cost $19, what percentage of the total price was the iPod?</a:t>
            </a:r>
          </a:p>
          <a:p>
            <a:pPr marL="0" indent="0">
              <a:buNone/>
            </a:pPr>
            <a:r>
              <a:rPr lang="en-NZ" dirty="0" smtClean="0">
                <a:solidFill>
                  <a:srgbClr val="FF0000"/>
                </a:solidFill>
              </a:rPr>
              <a:t>92.7%</a:t>
            </a:r>
            <a:endParaRPr lang="en-NZ" dirty="0">
              <a:solidFill>
                <a:srgbClr val="FF0000"/>
              </a:solidFill>
            </a:endParaRPr>
          </a:p>
        </p:txBody>
      </p:sp>
      <p:pic>
        <p:nvPicPr>
          <p:cNvPr id="178178" name="Picture 2" descr="http://t1.gstatic.com/images?q=tbn:ANd9GcRGfDjo4UwYYlRzKSMJ66OTFUTvCFtGCjH4Nzm6Nzj-1IXp2hTT"/>
          <p:cNvPicPr>
            <a:picLocks noChangeAspect="1" noChangeArrowheads="1"/>
          </p:cNvPicPr>
          <p:nvPr/>
        </p:nvPicPr>
        <p:blipFill>
          <a:blip r:embed="rId2" cstate="print"/>
          <a:srcRect/>
          <a:stretch>
            <a:fillRect/>
          </a:stretch>
        </p:blipFill>
        <p:spPr bwMode="auto">
          <a:xfrm>
            <a:off x="6858016" y="571480"/>
            <a:ext cx="2057400" cy="2219326"/>
          </a:xfrm>
          <a:prstGeom prst="rect">
            <a:avLst/>
          </a:prstGeom>
          <a:noFill/>
        </p:spPr>
      </p:pic>
      <p:pic>
        <p:nvPicPr>
          <p:cNvPr id="178180" name="Picture 4" descr="http://t3.gstatic.com/images?q=tbn:ANd9GcScsEFI1R636u5ZbZkBv0dflmnmuey8mj65RD4_prKiyQUXh5El"/>
          <p:cNvPicPr>
            <a:picLocks noChangeAspect="1" noChangeArrowheads="1"/>
          </p:cNvPicPr>
          <p:nvPr/>
        </p:nvPicPr>
        <p:blipFill>
          <a:blip r:embed="rId3" cstate="print"/>
          <a:srcRect/>
          <a:stretch>
            <a:fillRect/>
          </a:stretch>
        </p:blipFill>
        <p:spPr bwMode="auto">
          <a:xfrm>
            <a:off x="6643702" y="3500438"/>
            <a:ext cx="2257425" cy="2028826"/>
          </a:xfrm>
          <a:prstGeom prst="rect">
            <a:avLst/>
          </a:prstGeom>
          <a:noFill/>
        </p:spPr>
      </p:pic>
      <p:sp>
        <p:nvSpPr>
          <p:cNvPr id="6" name="Action Button: Back or Previous 5">
            <a:hlinkClick r:id="" action="ppaction://hlinkshowjump?jump=lastslideviewed" highlightClick="1"/>
          </p:cNvPr>
          <p:cNvSpPr/>
          <p:nvPr/>
        </p:nvSpPr>
        <p:spPr>
          <a:xfrm>
            <a:off x="7215206" y="5643578"/>
            <a:ext cx="1000132" cy="7143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5470"/>
          </a:xfrm>
        </p:spPr>
        <p:txBody>
          <a:bodyPr>
            <a:normAutofit fontScale="90000"/>
          </a:bodyPr>
          <a:lstStyle/>
          <a:p>
            <a:r>
              <a:rPr lang="en-NZ" dirty="0" smtClean="0"/>
              <a:t>Rent and hessian</a:t>
            </a:r>
            <a:endParaRPr lang="en-NZ" dirty="0"/>
          </a:p>
        </p:txBody>
      </p:sp>
      <p:sp>
        <p:nvSpPr>
          <p:cNvPr id="3" name="Content Placeholder 2"/>
          <p:cNvSpPr>
            <a:spLocks noGrp="1"/>
          </p:cNvSpPr>
          <p:nvPr>
            <p:ph idx="1"/>
          </p:nvPr>
        </p:nvSpPr>
        <p:spPr>
          <a:xfrm>
            <a:off x="457200" y="1142984"/>
            <a:ext cx="7400948" cy="4983179"/>
          </a:xfrm>
        </p:spPr>
        <p:txBody>
          <a:bodyPr>
            <a:normAutofit lnSpcReduction="10000"/>
          </a:bodyPr>
          <a:lstStyle/>
          <a:p>
            <a:pPr marL="0" indent="0">
              <a:buNone/>
            </a:pPr>
            <a:r>
              <a:rPr lang="en-NZ" dirty="0" smtClean="0"/>
              <a:t>Millie spent 2/5 of her wages on rent and ½ of her remaining wages on other household expenses. What fraction of her wages is left after wages and household expenses?</a:t>
            </a:r>
          </a:p>
          <a:p>
            <a:pPr marL="0" indent="0">
              <a:buNone/>
            </a:pPr>
            <a:r>
              <a:rPr lang="en-NZ" dirty="0" smtClean="0">
                <a:solidFill>
                  <a:srgbClr val="FF0000"/>
                </a:solidFill>
              </a:rPr>
              <a:t>3/10</a:t>
            </a:r>
          </a:p>
          <a:p>
            <a:pPr marL="0" indent="0">
              <a:buNone/>
            </a:pPr>
            <a:endParaRPr lang="en-NZ" dirty="0" smtClean="0">
              <a:solidFill>
                <a:srgbClr val="FF0000"/>
              </a:solidFill>
            </a:endParaRPr>
          </a:p>
          <a:p>
            <a:pPr marL="0" indent="0">
              <a:buNone/>
            </a:pPr>
            <a:r>
              <a:rPr lang="en-NZ" dirty="0" smtClean="0"/>
              <a:t>7/10 of a metre of hessian costs $3.50. What is the cost of 	m of hessian?</a:t>
            </a:r>
          </a:p>
          <a:p>
            <a:pPr marL="0" indent="0">
              <a:buNone/>
            </a:pPr>
            <a:r>
              <a:rPr lang="en-NZ" dirty="0" smtClean="0">
                <a:solidFill>
                  <a:srgbClr val="FF0000"/>
                </a:solidFill>
              </a:rPr>
              <a:t>$8.50</a:t>
            </a:r>
            <a:endParaRPr lang="en-NZ" dirty="0">
              <a:solidFill>
                <a:srgbClr val="FF0000"/>
              </a:solidFill>
            </a:endParaRPr>
          </a:p>
        </p:txBody>
      </p:sp>
      <p:graphicFrame>
        <p:nvGraphicFramePr>
          <p:cNvPr id="4" name="Object 3"/>
          <p:cNvGraphicFramePr>
            <a:graphicFrameLocks noChangeAspect="1"/>
          </p:cNvGraphicFramePr>
          <p:nvPr/>
        </p:nvGraphicFramePr>
        <p:xfrm>
          <a:off x="3714744" y="4929198"/>
          <a:ext cx="425452" cy="599501"/>
        </p:xfrm>
        <a:graphic>
          <a:graphicData uri="http://schemas.openxmlformats.org/presentationml/2006/ole">
            <p:oleObj spid="_x0000_s182274" name="Equation" r:id="rId3" imgW="279360" imgH="393480" progId="Equation.3">
              <p:embed/>
            </p:oleObj>
          </a:graphicData>
        </a:graphic>
      </p:graphicFrame>
      <p:pic>
        <p:nvPicPr>
          <p:cNvPr id="182276" name="Picture 4" descr="http://t2.gstatic.com/images?q=tbn:ANd9GcRQ1QXxyb-5mxd3A7Lf1UHbXvMXC7nK9hlL31YftSybv77faTvOzQ"/>
          <p:cNvPicPr>
            <a:picLocks noChangeAspect="1" noChangeArrowheads="1"/>
          </p:cNvPicPr>
          <p:nvPr/>
        </p:nvPicPr>
        <p:blipFill>
          <a:blip r:embed="rId4" cstate="print"/>
          <a:srcRect/>
          <a:stretch>
            <a:fillRect/>
          </a:stretch>
        </p:blipFill>
        <p:spPr bwMode="auto">
          <a:xfrm>
            <a:off x="6357950" y="3000372"/>
            <a:ext cx="2505073" cy="1470555"/>
          </a:xfrm>
          <a:prstGeom prst="rect">
            <a:avLst/>
          </a:prstGeom>
          <a:noFill/>
        </p:spPr>
      </p:pic>
      <p:pic>
        <p:nvPicPr>
          <p:cNvPr id="182278" name="Picture 6" descr="http://t0.gstatic.com/images?q=tbn:ANd9GcT7_iFpw9Szydxe2N3C7UYYn-8V3LJ73niKViVkAjhhf19-FtQE"/>
          <p:cNvPicPr>
            <a:picLocks noChangeAspect="1" noChangeArrowheads="1"/>
          </p:cNvPicPr>
          <p:nvPr/>
        </p:nvPicPr>
        <p:blipFill>
          <a:blip r:embed="rId5" cstate="print"/>
          <a:srcRect/>
          <a:stretch>
            <a:fillRect/>
          </a:stretch>
        </p:blipFill>
        <p:spPr bwMode="auto">
          <a:xfrm>
            <a:off x="6572264" y="5000636"/>
            <a:ext cx="2285984" cy="1521219"/>
          </a:xfrm>
          <a:prstGeom prst="rect">
            <a:avLst/>
          </a:prstGeom>
          <a:noFill/>
        </p:spPr>
      </p:pic>
      <p:sp>
        <p:nvSpPr>
          <p:cNvPr id="7" name="Action Button: Back or Previous 6">
            <a:hlinkClick r:id="" action="ppaction://hlinkshowjump?jump=lastslideviewed" highlightClick="1"/>
          </p:cNvPr>
          <p:cNvSpPr/>
          <p:nvPr/>
        </p:nvSpPr>
        <p:spPr>
          <a:xfrm>
            <a:off x="2000232" y="5643578"/>
            <a:ext cx="1500198" cy="1000132"/>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r>
              <a:rPr lang="en-NZ" dirty="0" smtClean="0"/>
              <a:t>Pocket money</a:t>
            </a:r>
            <a:endParaRPr lang="en-NZ" dirty="0"/>
          </a:p>
        </p:txBody>
      </p:sp>
      <p:sp>
        <p:nvSpPr>
          <p:cNvPr id="3" name="Content Placeholder 2"/>
          <p:cNvSpPr>
            <a:spLocks noGrp="1"/>
          </p:cNvSpPr>
          <p:nvPr>
            <p:ph idx="1"/>
          </p:nvPr>
        </p:nvSpPr>
        <p:spPr>
          <a:xfrm>
            <a:off x="457200" y="1071546"/>
            <a:ext cx="8229600" cy="5054617"/>
          </a:xfrm>
        </p:spPr>
        <p:txBody>
          <a:bodyPr>
            <a:normAutofit fontScale="70000" lnSpcReduction="20000"/>
          </a:bodyPr>
          <a:lstStyle/>
          <a:p>
            <a:pPr marL="0" indent="0">
              <a:buNone/>
            </a:pPr>
            <a:r>
              <a:rPr lang="en-NZ" dirty="0" smtClean="0"/>
              <a:t>Mum gives out pocket money to her three children in the ratio 3:5:7. The older a child is, the greater the amount of pocket money received. If Mum gives out $90 per month, how much pocket money does the oldest child receive per month?</a:t>
            </a:r>
          </a:p>
          <a:p>
            <a:pPr>
              <a:buNone/>
            </a:pPr>
            <a:r>
              <a:rPr lang="en-NZ" dirty="0" smtClean="0">
                <a:solidFill>
                  <a:srgbClr val="FF0000"/>
                </a:solidFill>
              </a:rPr>
              <a:t>$42</a:t>
            </a:r>
          </a:p>
          <a:p>
            <a:pPr>
              <a:buNone/>
            </a:pPr>
            <a:endParaRPr lang="en-NZ" dirty="0" smtClean="0"/>
          </a:p>
          <a:p>
            <a:pPr>
              <a:buNone/>
            </a:pPr>
            <a:endParaRPr lang="en-NZ" dirty="0" smtClean="0"/>
          </a:p>
          <a:p>
            <a:pPr>
              <a:buNone/>
            </a:pPr>
            <a:endParaRPr lang="en-NZ" dirty="0" smtClean="0"/>
          </a:p>
          <a:p>
            <a:pPr marL="0" indent="0">
              <a:buNone/>
            </a:pPr>
            <a:r>
              <a:rPr lang="en-NZ" dirty="0" smtClean="0"/>
              <a:t>The time taken to fill a swimming pool with water is inversely proportional to the rate at which the water is delivered to the pool. It takes 9.6 hours to fill the pool when the water is delivered at 12.5 cubic metres per hour. How long would it take to fill the pool if water is delivered at 15 cubic metres per hour?</a:t>
            </a:r>
          </a:p>
          <a:p>
            <a:pPr marL="0" indent="0">
              <a:buNone/>
            </a:pPr>
            <a:r>
              <a:rPr lang="en-NZ" dirty="0" smtClean="0">
                <a:solidFill>
                  <a:srgbClr val="FF0000"/>
                </a:solidFill>
              </a:rPr>
              <a:t>8 hours</a:t>
            </a:r>
            <a:endParaRPr lang="en-NZ" dirty="0">
              <a:solidFill>
                <a:srgbClr val="FF0000"/>
              </a:solidFill>
            </a:endParaRPr>
          </a:p>
        </p:txBody>
      </p:sp>
      <p:pic>
        <p:nvPicPr>
          <p:cNvPr id="183298" name="Picture 2" descr="http://t1.gstatic.com/images?q=tbn:ANd9GcRcOYFH-XTfK8JfT769-c_LAOwDsoeyhMx02_RcNBPQMsj-_cOCjQ"/>
          <p:cNvPicPr>
            <a:picLocks noChangeAspect="1" noChangeArrowheads="1"/>
          </p:cNvPicPr>
          <p:nvPr/>
        </p:nvPicPr>
        <p:blipFill>
          <a:blip r:embed="rId2" cstate="print"/>
          <a:srcRect/>
          <a:stretch>
            <a:fillRect/>
          </a:stretch>
        </p:blipFill>
        <p:spPr bwMode="auto">
          <a:xfrm>
            <a:off x="6357950" y="2214554"/>
            <a:ext cx="1895470" cy="1272870"/>
          </a:xfrm>
          <a:prstGeom prst="rect">
            <a:avLst/>
          </a:prstGeom>
          <a:noFill/>
        </p:spPr>
      </p:pic>
      <p:pic>
        <p:nvPicPr>
          <p:cNvPr id="183300" name="Picture 4" descr="http://t2.gstatic.com/images?q=tbn:ANd9GcTQjGnrwEMivVRdes1mAcTDX4HcQb0a1IrDIC568kQ8yHyPaze93nML6b9D"/>
          <p:cNvPicPr>
            <a:picLocks noChangeAspect="1" noChangeArrowheads="1"/>
          </p:cNvPicPr>
          <p:nvPr/>
        </p:nvPicPr>
        <p:blipFill>
          <a:blip r:embed="rId3" cstate="print"/>
          <a:srcRect/>
          <a:stretch>
            <a:fillRect/>
          </a:stretch>
        </p:blipFill>
        <p:spPr bwMode="auto">
          <a:xfrm>
            <a:off x="5357818" y="4786322"/>
            <a:ext cx="1919289" cy="1436786"/>
          </a:xfrm>
          <a:prstGeom prst="rect">
            <a:avLst/>
          </a:prstGeom>
          <a:noFill/>
        </p:spPr>
      </p:pic>
      <p:sp>
        <p:nvSpPr>
          <p:cNvPr id="6" name="Action Button: Back or Previous 5">
            <a:hlinkClick r:id="" action="ppaction://hlinkshowjump?jump=lastslideviewed" highlightClick="1"/>
          </p:cNvPr>
          <p:cNvSpPr/>
          <p:nvPr/>
        </p:nvSpPr>
        <p:spPr>
          <a:xfrm>
            <a:off x="7572396" y="5715016"/>
            <a:ext cx="1143008" cy="78581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Bus </a:t>
            </a:r>
            <a:endParaRPr lang="en-NZ" dirty="0"/>
          </a:p>
        </p:txBody>
      </p:sp>
      <p:sp>
        <p:nvSpPr>
          <p:cNvPr id="3" name="Content Placeholder 2"/>
          <p:cNvSpPr>
            <a:spLocks noGrp="1"/>
          </p:cNvSpPr>
          <p:nvPr>
            <p:ph idx="1"/>
          </p:nvPr>
        </p:nvSpPr>
        <p:spPr>
          <a:xfrm>
            <a:off x="457200" y="1285860"/>
            <a:ext cx="8229600" cy="4840303"/>
          </a:xfrm>
        </p:spPr>
        <p:txBody>
          <a:bodyPr/>
          <a:lstStyle/>
          <a:p>
            <a:pPr marL="0" indent="0">
              <a:buNone/>
            </a:pPr>
            <a:r>
              <a:rPr lang="en-NZ" dirty="0" smtClean="0"/>
              <a:t>Jane takes the bus to school every day. Hannah takes the bus every third day and Cleo takes the bus every fourth day. One day all the three friends are on the bus together. How many bus trips before this will happen again?</a:t>
            </a:r>
          </a:p>
          <a:p>
            <a:pPr marL="0" indent="0">
              <a:buNone/>
            </a:pPr>
            <a:r>
              <a:rPr lang="en-NZ" dirty="0" smtClean="0">
                <a:solidFill>
                  <a:srgbClr val="FF0000"/>
                </a:solidFill>
              </a:rPr>
              <a:t>12</a:t>
            </a:r>
            <a:endParaRPr lang="en-NZ" dirty="0">
              <a:solidFill>
                <a:srgbClr val="FF0000"/>
              </a:solidFill>
            </a:endParaRPr>
          </a:p>
        </p:txBody>
      </p:sp>
      <p:sp>
        <p:nvSpPr>
          <p:cNvPr id="211971" name="AutoShape 3" descr="data:image/jpg;base64,/9j/4AAQSkZJRgABAQAAAQABAAD/2wBDAAkGBwgHBgkIBwgKCgkLDRYPDQwMDRsUFRAWIB0iIiAdHx8kKDQsJCYxJx8fLT0tMTU3Ojo6Iys/RD84QzQ5Ojf/2wBDAQoKCg0MDRoPDxo3JR8lNzc3Nzc3Nzc3Nzc3Nzc3Nzc3Nzc3Nzc3Nzc3Nzc3Nzc3Nzc3Nzc3Nzc3Nzc3Nzc3Nzf/wAARCACXAKwDASIAAhEBAxEB/8QAGwAAAQUBAQAAAAAAAAAAAAAABgACAwQFAQf/xABOEAACAQMCAwQGBQQOCAcAAAABAgMABBEFIRIxQQYTUWEUIlJxgZEVMqHB0RYjQrEHJDM1U1Vyc4KSk5TC0iU0YqKy4fDxQ2R0lcTT1P/EABoBAAMBAQEBAAAAAAAAAAAAAAABAgQDBQb/xAAvEQACAQMBBwIEBwEAAAAAAAAAAQIDBBEhBRIxQVFSkRMUMmFx8BUiQoGhscHh/9oADAMBAAIRAxEAPwDTvtQg063ae5bCjkBzb3Vkt22sVDcMUxxjhzgZNCGp6pLqbLNOPWQYCgeqBvvjxqgGyyhiDnxFbKl02/yGOFssfm4hUO3GqrxDFuF3wSnL7ail7XazNwhbtY/HgjA5/Chd2/OGPGQdhirIVU4WJOfLas7qzfM7qlDoX7zVby5w93dTScJz6x2+A6Vrdne1tzpOY3hFzAWLFGYg9dlPTnmhwMjq3rE7Y3p9pDJNIIYo3dydo1UsSfLFRvtPeyNwi1jAcdrNQGsRWU+lzLJb5Amt2YKYW35nnvy8NqGNTgW0leAxyRlSCoYYyh3BODg1uaL2A1q7zNeNHYJggd6eJ8Hb6o5fEit6LsFpFsqnUtankIAGA6RDA6b5NZK20qC0csvydIW0+SPO+9dLTuuPERcEpk7nzqwsy3Lz95cKg4SI+M5XPgfx8q9GTQ+xFsMS8ExH8Lcs/wDwnFcuYexiWcyWdrZRTFCIpBCz8LdDuD1rN+K0uSZ3VnUfI8yv5IpXzbxJEq4BWNyysRzYZ/7VA8qgZLDI69c16YH7PnQO4ZLEak0JBnFmMd4d/Z5Z291RXidnZdBWCCPT11MRoe/a0wGcEZ/R5HfpQtp0+j+/2K9nUPMi3eDgAYsQQfKoC3dn1fqnOMV7DFpvYWSNVeC0D8IDOveR8R6nYjFV5uxXY27x6PevCeYC3YYfJsmiO1aOcNNEu1qLkeWA5IC45bg5zXGRVdWTdcEHyxXol5+xergvpetozY2WeP8AxKfuoS1bsfrmkcTXtpI1uvOaD84g8yRy+OK1UryhV+GX+HKVOUeKMSSUcS+v19YVKDj1j7XP4VCyKvC+xByM8vdXZZFIQKN8etWkgnMiFTjmdtqruOYK8R5e+uqshHEuAPIc6f3MgUM6sCMnODtQIrFnXCsrZzzHKpA/QkA+RxTQ4fK8TeQxTHkfOAvLypgSNxetjG3OnxsXK4UAdRUDMrMwX1cZzxCpUyAFXAxzNICQ7fVjywq/pGlarrUpXTrGW43AJRfVTPi3IUbdgex2n3djHrPaBlkgckwW5OFYA44m8RzwOvM+FGDduNEsI54LaNkjtjwqEQBWGAfVxtj5U1FsWQb0j9jBLWNZ+0F8FAOTDa9Nurn7h8a5rGsW3Zy2uV7PadFBHboDNMBlj0ALHck5H4VndqO3dxqd5CtsLiG2jzxxHh9c/A+7nVftFrWmal2We1W4S3upeAmPjDEYYE5xt08a8q/VR1oQxmD4/wDTdbRh6cpPiDt5257QTHilliwdwGBOPtxXLftFqrKtxcwW80IPrIq8DEeRzsfhWT9Go4/fC2x/K/51NHaMkZiW+teE/pE8vtrQ7S2x8C8BGvXT+I9CudPtZ4NPvLaWeG0uCpkdsMUDAcHEOgzsSN9xyrNuIUg02O+4pn9IE/DEqcXdcKycPTJAwuSfA9DWrHcaA+nWdpLq+1vEsbd3IqiQAAEEE8jgefnXWfs66ujau3dsZCsfepwpxhgwXfb67H5dBivCpzlTWGno3y5G+X5tcmXDbLPNGnEUF3O8SkYJhCShMjxyM8871a0e1t7zTbueVD3saBkCsQAe5Vj/ALxNWcdn1d5I9WeNi3FGVkT8y3EHJXJ6sAd81JafQlqkqQaq4hljCNGWjI2UJnnnOAOtVVrOUWop+AhBp6swrdEe1LlpCQjkF14G2EJ3Xp+6NjxGDWtZabbJDeSajdSRm3Y94hUL3QGTnzUjBB58/cHi20AIq/Sjkg+s7OmXXCjhPTGEQbYO3Oq+s/Rn0LqMVrqbT3NzGIwZmVsAE4Gx5DJ8T50TmquIRys/L5hHMNQdu+1NzalpdOsAltxeo8zEMR5gYx7qktP2SdbiIbuUMQO44mO3xzWFNYXEyBDcQAY6E7/ZVb6KmCd2J4APHJr2FY2uPhMMrmu3qw61Sxsu0elzanp1qtrfpCJntgPUnUjPEB0bG/n8jQPGWWMlBs3PkQMV6jDfabpmm2bR8Vw8MUcBeJQ5wAP0VJ2yK8ynMBvZTEFjQK3qLkjyx1HuPKuezatSe9GSeFwyK6pwjhx5kkd7jHDgAjHCV2BqUmWYHEpYcm8qz0KRkNKgJPQ+FXlkjSPvYvV6YO+/lXpMxlORgN05jffb/rlUZdGALSFTitN0Eir+bRXK4Uj9I1jS3CcZEsPEw23ppiLrNGCytucetnxqtcy8IJXAyOmx2rpgPHxBQwbGd9xUN3wjAxvv8KY0FaSXBsrdL7VbW3iWNeFJrjjYDHsLk/YK61rY3enXskF9cTvbICzNF3ak7Y4QTk9fD3UMxxngUhT47Dyrf0Yf6H1kHH7iG+StTWW9RS0RX7VWy212LZGODw7AnxwSP+utDjwsrHAyATyos7Zr/pe3YY9dVO38uh9l9aVvByPtpNajWqKPA3s0gjeyatYByQnLnvTkXiOFjz/SNGAKnA3s10Ruf0a0ZLZFj4uRAzzqFd+dAyqsLZHEu2d6eYCCfUOOlWwi7fWJ8c09FLMBjb30YEUBbkn6p+VSpaEn6h+VaDxBSuPCrcEa9yWc48KYZMV7M+wflUXocjH1UPyrcdAQDnrUiKiDJOSeXlTwhZB7uZYzk8SEfpA8q1dGtzd6tFF3jKJnwzjfApmogCNAObA1Y7NQNFrtq/F9aQnY+Tc6Ipbw23ulvUdIis7UTd+SXmWPAQDGYUkPj7RHwrOhRuBs5Azt1oi7QnOmycTMMX2QRvk+jxDFDha4iGYuKQYBLdB5UVElLCIg21qTKhbhZX4TUMlvDK2ZnlLL6uxHSqxupZZgQWViccOM5q3bqwj9dSCT1rmWZhuJI8q3MU8TRS8InQcv0fHzqtKzOxdh6x5jlW7rlpZWEOnG2gdZLi3Er5bIbOMHy61QFUDAAXYdPtq5b6h6BZXymPiWePuyc/V57/bU0NlbGNC1w2eEHHCv31N6BbEb3JAPTCn/ABUZApahqf0vdRzGPgEQVRucHDrv9pqCz07UNUubmHTrSa6dXLMkKFiBnntUhgitryXDAxxtk5QYIHCRtkg7gUR2GpaddzJHFpFm0khCjigUZbwwOVcKtWcFmMcnSEIyeG8GA/ZftDHktomogdf2s/4VHHoeuKTw6TqIPlaSH7qONGEGqaybS30ywSOGBpJW7s/WJAUZ+Z+FE47P25wGtbaMg/8Ahpz+dYKm14UmlOL1+hoVnJ5w0eRroWsyHE+n3ydfzlpLv8kNTN2X1hEEhspuBvqnuZAT8CoNexvpFtPAIWtwIgfqqeEfEAb01ez1gpJWxhBPvzXJ7cpdrD2cuqPGH0XVYELPayBFBLEjAA+NXbbSbmWGN1ichxkEQyH9S162+gWDqVaxiOdt2Y/fUadm9PjHCllEoHRSw++j8dpL9L/gPZy6o8yTQb11IWJiwPIxSDPuyu9Nk0LU0UEWk7jOCEhkP61Fenns7p5OTYxE+OT+NSW2jQWpcQQhQ4ORxZHyO3zprbtHtYvYy7keUfQ+rEfvXe88/wCqv+FdttGvu9Cz2d1bxnOZJYGCjbzFenS6FAA7JZwOScgNlQB15Vn3ekmNGI0WzlUDkJD+qh7bpPKSf8FRsJtcUeZ65atb3UcDZP5viVuHAYHw8fCqltK1hJLLlmKk/VOOWR99egT2eQHj7O2IIGMu2D9tefXFtKJyGDFzueHwO/6jy863Wl166yuX0/w417d0dJEt1qSzWvo8Rdo1mEg2G54Av+H9VVYpJCQ6SBSeS8q6YntXVeEqOY4hz8/OnO4Y57tTjO1bG8mdJLgSiQoweGNFYn1jvvVzvBwJxKucdNsbms8yIyrnI8qc0mcLjZRgVLQyHUNMu7aaSK4gkjkTZlZCCDVW69JdYzO7t3caqpZs8K+G9eqLPb3tsLe+AKoOGKUDLxY6H2l8uY6VmXOjcLd28PGpHqyJ6yMOh91EpOPFE7xgwW4a3QM5LBQrYI8KnFtHwqWkYYO3EDgcupFSSGESuvBgg426Ee6kEByY5GGOqnl8R+NTgrJkpAJ9Tks3YcDEjiUD2V+/B+FX/wAnbzT2tpjJHdo8qpHAoYcR3Jz4bKeXjVW0BHaA5OSWzn3qtGt8bm1k0maOCWROKRwsS8Tt6hUYHnxGvPu7irTqRhDg0zfb0ac4Ny4kXZ2+9EluWSExyzvlyRhgV2CkHljliiyw7QROwS42blz61jvoXpEKalIk1r6QSsqSjBibOFYjoDyPvU9DWfdWlzY3iR3MbKwb6x5Gvn7ndqT3uB6VKMHHdD251K3tIWnEUs+Fz3cKgu3uBqgna6JiAvZ7Wif5qMf4qy9Z4G0acS8BTuiG4+74cbc+P1fntQUkenI2eHT852x9F/iTWnZtKFWDclzMd1H05JJno83bKCJip7PavkHGeGLH/HVf8sLZ2Oez+qDAJ3kiH+OgCdrBZpCTY/WPM6X4/Ouwy2Pr49C+ofqtpn3Ct7tqXRff7mZSYfr20iGAvZ7V8dMd0f8AFUv5YxmPi+gtX54x3UZPy4q82LWTE+rZf1tL/CnFbE2+62GOPqumkcveB99S7Oj0+/I1Js9MtO00N5cLC2kanbh8/nJ7cKgx4nNW9Qvra0tzLzOPq+15V5v2bSzXWLcwpZh8nHdxWQbkeRict8hRdqwaWNYgpYvsAOleTe040aqjHgbraG/HLGRSR3duJH7pXfJ4Mjx6V49dLO1y8cmRhgjYGCAPV+4V6pL2el0O8+l2Z58xKhjiUllY4Bx0x+NefdrRLcau93LGYkmCkcWeWwOc/pDqOh2r1dkJU6klHVPHnocL6SnBPozKibijdeImPi9QkYzz3H2Vx2GeHHT6w61HKAjGQOT5HfFQpNglX5Dka988snkBYh85VRuKZJKEbBIG3LJpAesojyeLfAG9Tm0jX91ZuM7k880AFZvpgeJUX4VpaN2hnsblJ4Qdj68YfAYeFOOkWOofnez98iyNzsLhuFx5KTz/AOt6zLmzktZu7vIJLaUchIMZ9x5GudOvCppnXo+IODRma3OWku7wLwl5S45bZfl9tOMb5OBxY896ratbyDSZHZTwiXhLHl9f/lWkYpQhmjWQRMcFsbfOnnAYMKS6exv57nhV3ibiCuSQcBdj4164NWibtAs8axmGSwjNueJQoZiSc+G3D8K8Z1Zy0kxYYJcA/DH4UVaK0UumacbiMmNoWUv3fHhgcAf7tedtGkpRUvqjbaay3T1LSZLmWxkXUpLaUvkEO4IKkYPLbBp/odvLpotbyWKUozd23GCVXJ4RnqQMCsLsHp+lm4vpby3h7kyYhWaIAchnAPv+ytDU9K0+61pLuzgt4o4IwCFUIrnJxgdTjP2V5cLGnLT1Es/fU7TnKMsqPAp6z+a064CuBwxnhbjK4/pAEj34NCDXU4ZcXm2QNtQlP/x6MZcyKvBLJDIm6tE3CR+uucd5j999R/tR/lrPZXcLaEoS6mq4t5VmpIC5rq5Ez/ts44iNr+fx/mKUN1cEuDdufUbb0+b/AOijbivCMHVtQx/Or/lpp9KI/fW//tF/y1pe1KXI5exqfIBzdzHndt/7hL/+epfSJfReI3LY4+ZvpPDx7ijMC6/jW/8A7Rf8tLFz/Gd9nx41/wAtS9qU+g1YzBfs/cO2r269/wAQJO3pTvnY9DCufnXoVhFCZVkmK5XkCedYhWZjiTUbx16q0g3/AN2rQs4dStriGXuw3CCrMQMHc4FZpOF7cR1wsHR05UaLNOcSLLPduUuJFJ9GjzjuxjoOrHfJznoMdQ/ttC+qaJ3UloWvhI0wYRjMEYBLEkHGDhQfMUcS2miPo7wx29uHaEqC0OGDYx785rzOK2ulimjtYXS5MMocsnACpOCMnbG4rfTpejUjNTTefvmZYrfhJYwedRKc5fr0zzqX0KSQ8SR4zyGeda0fZXWIpQRpkkij2HV/jsTVi40HXEhVjpV02R+ihOflX0Wp5hlJFHaF0Z+J+bHw+NRSQ5I4JTjHs5qe407ViR6TpV9GuT6wtm2+yoxDe247v0O5HXeFvwowwCX9rsfWBBPlWpa6xewx90t530OMd3cIJF+2sQnNNJK7g05U4T+JZJUmuBzXLV5baWSN0SLiMroMhQOew/VW1YdoDbWFtBaQwSxxhjgndiSSDjkenKsC+nb6PuFPWNh9lCcM8sDloWK+XQ/ChxXApZZo66xe5lY9Xydsc8mu2mq3cNrDbx3kscUTMyIIlbhJ58z1p2pIHs47huIyuFdi3mo+znWXI5LcR3+6pcU9Gik2uAQjtNqcRxHqEmcbg20e32009rdXTlqL4/8ASx0Pce+a7xAnBAPhmuTtaD/QvCOnr1e5hB+V+r7E6i+3/lY/xrq9rdYIPDqRAHQ2yDNDoZeZQEfH8a7xDoAB4Ype0t+xeB+vV7n5CP8AK7Wf40b+7J+NL8rdZ/jQ/G1ShviHjXeKj2lDsXgXr1e5+Qj/ACt1rpqp/uyUh2t1snH0qP7utDnFmlnHTPlR7S37F4D16vc/IQN2u1oEg6mpIPP0ZfwpHtdrStvqi/3dfwofyv6SZ8+IikCh5rk+/FHtbfsXgfr1e5+QiHavXeY1JAP5hf8ALU9t2lvpRMt9qPEXUoAsI3U8wcAY6UMceBttVrSIjdapbRARnMgLCRuFSoOTk9B0qo21BaqC8EutVfGQVSaYi4YAA55E46VGlsR3gUyLw74D+fhijV54JRxv2YMgGeF7O7jlwDjkAM9KyNRv9HhfMel6hDOy8J9IYRLz67ZNdFKRywscQb7y5t24oru4jH+xIwI+Rqwup6uo9XU7zH86341uomiTWuDq8STlfV7yB1jBznnw58ajPZ63kVWi1vRXBG5adhv5Dh2FVvMWDBDjxqJ723QlXYgjyNQZqOeJJl9cb9D1qxDry9tntZVWTJKHAweeKGiQDV27tXhOTup24hVQoaktGtHKTpbEyJgKE2GWHLp54rIJzSViD6rEHGNjjakRSGc+BPuqzHKiSdy8sk1pxAlVPDn3g1Wru+KYyS5MbTyNACIixKAjGB4U6CO2cDv5pIzxb4TIxUFKgRbuIbUJxW92HxuVZcZ9xqpnGM9a7nauDyoBFi7jjiMHczrLxQqz8II4GOcqc9Rj7ar0q0tKk0lQ6arb3LksCssEoHCOoKkbj4g1Le6hohtZNPigLXNvLPPvgcfCgG2M43qvPI0zmR+EEnZUwAo8MdKPNP0zsZqMYCd/HJ7Udwc/GOTn/Rcmo+0PZRYNMurqyu7O5jt4i7Ljupo1BGT3bDPx3rirmDe69H8wcWAda/Z6QpegAKTjbiGcH8dqyOW2c/Ctvs0VSeV2B2UBT760CYT+lEHMkQJ8cVah1eVF4UurhB7JkJX5HaqKzRuPvrjJG9UczQa6imOZYLObxL26qT8UCmozHpTHL6XHxf7F1Io+Rz+uqDQew320zEw2BbHvoGZqnNdpimn5pIDjLxKV2weeRmqjabCckMyknpV0U4YBBoYGHcWEqse7QsOh2qu0EwO8Un9U0TcK+OK6UXxFIeWC3dSfwb/1TXO7k9hv6pooKD2qaVxQPIMlG9k/KucDeyflRPgeFLA8KeBbwMcDeyflS4W9k/KikKvjTwgxyFIeQTwfZPypYPhRb3Q8BXO4XyPwoHvAmOJTkZB8RWjFrd8lpJaO4lgkUqUkUNj3ZGx8xW0bceA+VMNuo8PlScU+IbwL7+deh9juzFpd9njd3r31rLJKeGdIeOIKMABgNx1OdhisIwqOaqfhWlo+uapozg6feSon8ETxIf6J2rlXhUlHFN4Y1JczVu+x2qxxekac0GpW/SS1kDH4j/vWE5mt5DFMjxyDmjqVI+Bo10ztZpt+5m1iBNPuxt6XYytG7eZAG/xz7qIUkt9ctiI30/XoQN1kAinT7s/Bawe9r0nirH7/AK/ov04v4WeVrceNO9IFGOo9kNHml4La5uNJuG5Q36+ox8FfOD8GNY112F1+CYolsk681eOUYI+ODWqF7QktXj6kOnJAmBT1HWlSrWiGO6V3GBmlSqiR6g1IM0qVTzKO8JPXFcK0qVNoBpQ9KZjJpUqAwdAINOHLNKlUj5EgNPXB8fkKVKmiWdxnl+oUiufH7KVKqwIaYxUTRedKlQMYVrkZeNxJG5R1OQynBHuPSlSqeKGEulduNVs0MF/walanYxXIBOP5XX45rbg7T9lmjDMuo6ex5wQSyKg8wFYD7BSpVkqWFGbzjH0KVWSP/9k=">
            <a:hlinkClick r:id="rId2"/>
          </p:cNvPr>
          <p:cNvSpPr>
            <a:spLocks noChangeAspect="1" noChangeArrowheads="1"/>
          </p:cNvSpPr>
          <p:nvPr/>
        </p:nvSpPr>
        <p:spPr bwMode="auto">
          <a:xfrm>
            <a:off x="0" y="0"/>
            <a:ext cx="1257300" cy="1095375"/>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211972" name="AutoShape 4" descr="data:image/jpg;base64,/9j/4AAQSkZJRgABAQAAAQABAAD/2wBDAAkGBwgHBgkIBwgKCgkLDRYPDQwMDRsUFRAWIB0iIiAdHx8kKDQsJCYxJx8fLT0tMTU3Ojo6Iys/RD84QzQ5Ojf/2wBDAQoKCg0MDRoPDxo3JR8lNzc3Nzc3Nzc3Nzc3Nzc3Nzc3Nzc3Nzc3Nzc3Nzc3Nzc3Nzc3Nzc3Nzc3Nzc3Nzc3Nzf/wAARCACdAKUDASIAAhEBAxEB/8QAHAAAAQUBAQEAAAAAAAAAAAAABgADBAUHAgEI/8QAVBAAAQMDAgMFBAUGBgwPAAAAAQIDBAAFEQYhEhMxB0FRYXEUIoGRFSMyQqEWM1JigrEXJHJzwdElN0N0daKys8Ph8PEmNDVGU1RVV3aSlJW0wtL/xAAaAQACAwEBAAAAAAAAAAAAAAAAAgEDBAUG/8QANhEAAgEDAQUFBgMJAAAAAAAAAAECAwQRIQUSEzFBUWFxsdEigZGhweEGMvAUFUJSYnKSstL/2gAMAwEAAhEDEQA/ANx6V4VAUM611vatHRG3LiXHH38hiMyAVuY79zsOm58e+g1Nx7Q9YDjjBnS9sWPdUtPHIUnx3GR8k1TWr0qMd6pLCJSb5GozJsWCyXpshqO0nq48sISPidqF5XaRppDqmIMp+5yAccq3R1vnrjqBj8aGLfo/SjFx5N+uqb1eEYK03CaFKBO+zXFtniHXPUUdQ4saGwlmGy0wyPsoaQEp+QrjXO3qdPSnBvvehYqTfNg85rHU0sLNn0ZIDZALbtxlNsE+qdz3+NMc/tLlFSVO6cgIUoe8hDrq0jPdnY/Gi7hGa9rk1PxDdP8AKkvmWcKICvaf1/KWDI1yloJB4RHhJTn1xiuPyU1v/wB4EnP96j+uj2lisz25ffz/ACXoTwomf/QvaZFZSmJrKI8eLf2iKnI+JQo/CvW5natbj9Yix3VOQDvyz37/AHB+B9OtH1LFPH8Q3seeH7vTAcKIAHX+t7a4FXnRCnGe9cFwqIGPLiqZE7Z9LreDU5q429ecESI2yfXhJP4UZYqHcLXAubfLuMNiUjwebC8fOtdL8TyWlWn8H6iuj2E6zajst7SDabpElnrwtugqHqnqPlVrkZxWTXfsk09KXzrWqTa5CTxIUw4VJB9DuPgRUJmP2maR3gT2tQQk9GXiSsDbpxEKHTuUR5V2rbbdlX0UsPsen2K3SkjZ6VZrYe160vP+w6kiyLHPTstMlJ5efXGR+0B61okaSzKZbejOtutODiQ42oKSoeII2NdVNNZRWPUqVKpAVKlSoAVKlSoAyXU7SZHbpZ0OJC0ptRUkKAISoc7BGe8ED5VdotepEqUYWrkSAnPEmVb2l+96tlGPxqFcm0L7cYylpBKLFlJI6HmrGfkT86a0bo603HTztzSZcK5OSpfFLhSltLVwvuAZAPCdgB07q4l3bTubmUYyxiK5pPm32lkWksjs+3X2UT9L6a05ek7e+lwtr79/rEHu8+/rVWIrMJAxZdVaf4sBSrc9z2hjplKVLGP2RXOmb7q5arQyhcS8mfbDPLb4EdxICgkpC05SdztkDr5Zona1lCZkpiX6LLskonCRPQEtrP6joJQr51zq1veW61p5X9Lfly+RYpRfUqIF9mOq5Vr1Zap7uDwxrpGMZ4nbvSUn/Eq5/KC5xMC76dmoST+egKTLRjuOBhf+LVrPt1uvEblT4saYwsZHMQFg+YJ/eKpho1mCeOwXS4Wo/wDRNu81k+rbmR8iK53Ftqmk44fh9Y4/1Y2GiztOorPdlFuBcGHXh1ZKuFxPqhWFD5VaZFBt0t16fbUm8WWz39tJ91TJMd8D9IceQD06LT61WNXCPb3EtNX266fWD/xS+Mc5jwwlxR6eGHKR2MKmtOX18tfkG8aLXlQ3pLzHszQZVILg+seRhDbYAHEoknbrsNyfQE1Q6rgPOR50263CSq1MMlYt0X6nm4G4cc+0cnuHCAMZrHTtt+SUnj9frngbeLO66lstpPDcLpFZWejfMys+iRlR+VVzes48tfDbbPe5qSCQ43CLaD4e8spG+KYs8JMKbDiWez2q3lLKH5xQOYVJUopSEOAAqOEqVxHwA781Ae1LcZUIH62LlpzjfLaUpIVIbbCkEkn3EqJ4uhPjg42wsaTeIxy+94+S9Rd5lo5qDUBVmPo+aW8DBdmsIVn0yf314i/6jUpIXo2QEZwSm4MHHwobXOcXLje0XB/gjgfRrjkghbyxMU0e/wCsPLCAc5yFZ780XaUnxHYZhtSWlyW3pBcaC8qSOcvqO7qKi6toUIb3DT/y/wCiYyz1Ky8yIV1j8rUGj7o42CQlXsyHinbqC0sqHfuKEYkKRYpav4PNUcC+MqVZbnlvj8eFLgGfkD50S3OZMTqyRKafdbjQZcViRiThKWloB/Nn3TlTmCeoCcjNWsyY1cXDElwo0xhc5yPwPNhWG22uJex6q4gQPIitNvXq2m66ecNZwnldvJ580Q0pcyLp3tWhSJotWqIjtiug90pf2aUfJR3Tnz28zWjpUCkEEEHcHPUVktq03aNWWd0TYcpqL0itqkB4MggHiaWRxJ70qQSQFAjBxVCl/UnZTKWqI+b1p7OFsqX7zHqBnlnz+ydsgGvR2u1KNao6MtJroUSg0sm9UqotIaotuq7WmfbHDj7LrK8BbSv0VD+nvq9rqCCpUqVAGbXD+3gx/gH/AEqqtOzdwnTlyj7cEa5TW0HvI5hVv8VGqq4bdt7P+Af9KqoUJ2dpK53C2Wacze0uqXIdtT7galtqX73E2s/nNjuD4eOa5fFhTvpKTxmK82Pj2Tjs6H9mNI/+GXP86minWkdmXqPSMOU0h6M7NfU404kKSspjuEZB60F9mVwYk6nsMJonn2/T7jEpCkFKmnOanKSCOvT50capP/DDRv8Afkn/AOMuuoIB+jbC+zof6cs11lQHiJL4jk82OtCVr4UqaVsk4TjKSPjRtp+e7c7Bbbg8lCXZURp5aU/ZBUkEgZ9aG9OrU32HPLQopUm3SyFJOCPecq5tylRdERVx8NqataFIIH2SGgRt615vb1KniDS1b5l1JvUiRNfabkLCFXFMfKiG1Sm1NIdAOMoWocKh6GiJpxiSyFsrbeaV0UkhST8RtQPMCGewWM2kEh23MNpJ3wpxSRn0yqpN7sFu0vqTTsyxNJgJmTTElMMOlKHkltRB4OmxHXzFLc7Bpwg50pNY117gVV5wwV1/cLhJt1kbvnFGiSI63H28FpC3woAJVvthO4B9d8bWvZzcVxdM3Jx99AtzbvDAXOe4Gle77yQtWTwcXke/GelFcK7LXZbpcLly1NRJEr3UoxhtlSgM9cnCSc+fSoul9JRL1Eh6i1OwLhcZTKXkMvjLMVKhkIQ2dthjJOSTk0WtF3lOVBx3VF6vvznQvnXSpKG6s9vUHrTdtMw1wls3R1cyPzApm0MuPtctSy4GchByhJIAxjv6AkVZs32JwhuLo7ULzaWlNEG3nHAs5UkhStwSKOLVLjOPTIMdj2ZcFwNrZAAHCRlChj7pHT0I7qfjT2H58uEApL8YIUpK044krGQpPiMhQ9Umug9j0ZPM5Nvxx5GbiMC2rlc+UxyNBXANND6gFcdBbHdgFXu7Y27q5ZvuqeMBzQs1LeTkpmsE/LIrQFLQgArUlIJAGTjc7AV0MGoexLJrDj836hxZGZ3CaRIauN00DczJaILbzbDL608PTdCiRjO2fhUdy96fRJlzpMG72iVJaUj2p+A6jhJGCpOApIVsnJwM4T1xWqYpqRIYYCBIdQjmrDaOM44lHoB5mklsO2/hcl7/AFyHFZnmm5ESRaJ7Fr1JEn3GXxuBxASjgcUgAHlg5HQE95JJ76DNJaZujeqIbci0vsCOtXt8l1IKHklJCk8R/OBZ/DetevekbDfTx3O1x3nR0fSngdT6LTg/jVBDYnae1OxZnrjIuECZFcejGUQp5hTZSFJK9ipJCxud9vnnr2NWzpVKlJ72eedGummNPdgup3DScccwR7C2fYtX6sgthTbLK+FLeTgcLiwPkO+trrHuyT+2Rrf+fV/nVVrbMuO+paWHm3FNnCwhQJSfA46dDXepPNOLfYjM+Y9SpZzSqwgzW479t7P+AP8ASqojvdhtt8YS3co4cU2eJp5J4XGleKFjdJ9KpJKEq7Z1rUAVI08kpPq+RRdXj9tVJQvMweHhGimvZMzv9juNtlMy5ypk9iOfqLzAATcIg8HEgYebHftnrXC9Q3Bm62K93l6NcrLATJ5d2hAlC1uIAQXWx+bUMEE4x73dvWnkeVC920spMh256ZcRb7msHmoUCY8rxDrY2/aG/rT2W15RxGX2+3ivgRKmQLbwRuwlxWSoKtDyz5FYUrHwKqmXd+XbNJW22R2W3Z81DNubyTwJUpvClnG5ACVHbyoQvNoc/Ju+uw4Vw07ORFUZkNv34MsEYJR93fxGCO8d5LNTg/lDo1vBKxPWspx3JZVxH4VvuatO7rUY46vPwT+AsU4plPK0Xq1Wl2rE3qWE/FaDYQy7B5eyCFJTxpJVjKeuM9akSb2vUE3R0qTHSxKausqPIaSriSlxttaTwnG42B+PlR2AeEd3dWHuPl3U6ja2buxeVX5/2PPCYBwvDh3+9wcXFjxFdiut6jNdz8itcwukSVOdnusUgcPJk3BsEHqCon/7EUcyrguyaUiS2GEONsNxw4kkgJaJSlStgfsglXwrP3FJR2f65KlBKfb54BJ8SAPj0FF0e2anuFtSy/c7S1AdZ4AyLep1SminASoqcwdjvgVg2ZFR4nj9EPPoT78v6HucS+DPs6imJPx0DalfVuH+Qs4P6rivCnb6BClxL4nZMYFqX3ZYWRkn+QoJV6cfjQ7bLVfZ8abp+5aiBMLDK0CE2r2iOpOEKUVEncZBxg8STv3nq2uamZtcxuRKi3g28rjyoL8bluPJAyClaSQStBBAKcHOCRua6pWF94tyLta3ojiyjmJyhxO5bWDlKx5pUAR6Vxp+e5cLa07IQluUnLcltPRDqTwrHpkHHkRVZoy5CRBTDLrjoZbQ5GecGC/GWMtKPmB7is75SSeop6Sv6Iv6Hj7sS6KDTiugbkAYQT/LSOH1Skd9AF8TioN5tyLrbZENai2XE5Q4nq2sHKFjzSoAj0qouqpt4v6rPFlvwoceMl+U9GKQ64palBCEqOSkYQpRIGfsgEb17+RFkJJcbnOKPVblykqJ+PMoAtLFPXcLa068kIkpy3JbH3HUnC0+mQceIIPfQ/qE519p/H/UJv72ahXDS0G3Xdke03ZiFcTyi41dJALMgY4DusghQHDvnBSkD7VOLtP0Vquxtm4T53G3MUFzXQ4pAwz7oOAcbZ+NZL7W2qeDGjzRmMF64J1HqO2x3248O8ahRCkrSsh/HG4ohGNgCMgnzFaQrs/sLQSuzR1WichQ5UyG4pK2z6EkKHiCN/xoE0vAhOXS13TlMOyJOrZIS/jKi0GyQMnu4ve+NbKCE4KiAARknuxV9JYpxXciHzIuhru/f9J225y0oEh9rLnAMJKgSkkDzxmlVf2SEfwd2Y5/uSv8tVKrCCtZzI7Xbq6fdEW0MMAdeLiWV5z3eFF+aAe0Ky6itOoPyy0qr2ghhLU2AQVcxCc7gd4xjYbjGRnJq70drG16rt/tEJzlvNp+vjuKHG0f6U/rf7q8rtu0qurxlrF4XgX05LGCbetSWexrbRdZ7UdboJQhWSpQHfgAnHn0qXbbjDusJqZbpCJEZ0ZQ62cg/wC3hWd6aWu4IlX+T70i5PLWk4+wyCUtpHlgZ+NWWhf4hqy/WxkYjPNtTkoB91taiUrwPMgH4Ut1seNG1dTOZLn2BGpmWC07TAs6LuIbzxq5KQE9Tl5Ax8c4+Neah9/WmkkJ3UhUxak94TyCM+mSB6mne0ErGnFIbQVqdlxUADru+3/VTd/+r13pZ0blwTWCD0A5XHkeeUAfE0uy8cSl4y8kTPkwnT1T61mOn+THf0o+6S5Jl3e6nJO4yVpJH/lT8600qCBxqICU7kk4AA6/hWEaVU/Om2BcRi9N3ZU1ctsuqHsPKU4S6tAVvjgIBx1J8evprlJ0ZRb5p+RRHmFr7IV2fa25icj2+c4nOcHhUkg/NP4Vq1tWpy3xVqOVKZQonGNyB3Vl4cL/AGRXySpzme0JnOhRG5Becx+6tOtZxa4f8wj/ACRWPZjb4n930Q0+hT6gSbbd7ffkbNN5iTeHA+pWocKznuQvB8gpZru5ZtuoYdxbStTE7hhSghJPCoElpZx0GSpBP66fCq+ZrCTLlPw9LWhy5raUULmLWGoiFjYjjO6yO/hB9aZRbdVzwV3TUyYeR+ZtURCQP23OInp3AVqrXtCi8TlqKotlloNhpGmoBSoPqaS4yh8gFSm0uqA3HdgDypvWl7tTMddmlpmyJklnjRGgMKdeSM+64MfZwoZBJG6fKqiJ2eWqPHTHenXiUwlPCGnbg4lGOuOFBAG+9QpGlZul7iq86NaQ+kshuXbZDq1F9IJIKHFEkK36Hbasv71oz9mHPpnRDbj6j0DWlvgXyfOvcG7WtqW2w2h+dAWhJKAvOSnIG6jRK9qtlah9EW24XhvCSX4KEFrcZGFrUlKtv0ScdDilY7vDvsASYhOMlDzLg4VsrGykOJ7lDwPw2NBGttOJsMljUFklzrXC56fpNm3OctIQducE9Mg44hjBHxJmhtHfnuVI4YOHYHbM+3aniSre4h9l5AAkRZCC0+zk5SrB8xkKGRkbHaoWpF8rVdid2PBFmq3PgGjQ7Ktus4l0ttzal26+JhcXvlAiyHmlJPE2VDKCD7p7t0g7VC1FrCLdbkhv2SVDnwrXcC9Dmo5axlCOHB3CgeEkEZ6VfVq069KUYPOhCTTB3s5lQlq0hHalNLmG4XB95hLgK2wplYGR1AISOtbFLH8Vf/m1f5JrH9LxJNm0/o7Uky4RFWqNJUh5KIgSqMl4LRxLcCsq3I6gY4h1rWbtLbjWWbMKgtpuK47xAjCgEE7Hpv49K1ijPZmkJ0BYeEAD2JB/ClTnZ2yuPoaxNOY4hBaJwfFOf6aVSARKGRWVdqGi0W9uRrHTb5ttzipLskNbIkJ2CtugPjthXfvvWrVRa6h+36NvcYAlS4L3CAcZUEkj8QKhpPRgZnpTje0NAEZ0pcMMpQtGMpVuM77ZB8af0DK9q1dDlPkB+Xp1ta98cauYMnFVvZ5JUdCMqSRlkPJTjyUpW/zqVoH/AJe0uepNgXk/FFY79ZtamewaPNBnrVZ4LMzxYS/eIqFdMkBRVt8UioXaU09Hs7N/hO8ufZ3OdHBTxJc48IUgjvyFY/31J1w2pT+mlpxhF6YznzChXXaEnmaa5PEEqdmw0Jye8yG68vbScJ0ZR7fqXvVMp7zqLVkB2LanrFbJUy4JdbZXHnFKVFKck8K05Gx/S6+tUbKJ2l71py2x7b7bdRYlx22UOe426p1JUtSu5IAVkj0HkY3VvndodjClcIYgy3hgdSS2jHphWfhULs/bN1nXfVjwKlT5CmIhP3YzZ4U49SCfhXSqX0501OospL4ttpeom7qQbR2f3pOmxZ7nqh8RlMltUaLHb4RxElWVqBUrcnfapVxsGuGbI/BganYnocZLJbkxEsrCSMe4tJODjYEijZiSxI4uQ824EnCuBYVg+eKeG9YIbSuacm117kNuRYLaQvtvdSixiG5aZ8JoJNtkJCVBI70EbLTtnI8fOikb1U6isMa9xOBaizLa9+LLbH1kdzuUk/vHQ1H0neJE5qVAuiEN3e3LDUtCBhK8jKHE/qrG48NxVc4RqJ1Ie9fXw8ieWjL+kRtSG9e0kUAH39v6C1Xar3GHA1cn0W+4ISNnCoHlLO3UKHDnwIFE90iNT7XLhyEhTT7K21g94Ukg/vof7TW3PyQlSWQS5Bcalp4eo5biVHB7tgd6IFzY67cuYh1JjFkuh0H3SjGc58Mb1ueZQhPqtPQUoezSe7cdD2l99XE4lksqVj7XAooz8kiu9d6Wj6psT8RaEiUhBVFe2BQ5jYZ/RPQjz8qY7LWCxoK0JUhSCtpTmFDBPEtSgfiCD8aKzVdabp3EpQ6MlLKMYsmiHJFiF10dOfgTcKYnWuYoOMLcT7q2lgjxB+0D1HTrV9ovTOm9TWd5lbVzgOR3eVcbOmc6GW3R1HATuk4yPl3VfW1Qga+ukADDVwiNz0DoOYkltzHmQEE/Cq29K/JrtJs92YymLex7BOH3S4MctXr0HoD512LS9nKtw5vR6r0K5RWDSWm0NNIbbQlCEJCUpSMAAdABSrsdKVdcrFTMplMhhxlYBS4goIIyCCMU9XhGelAHzn2fSVQLFf4LrbzqoLxHC02VKJUCnYDqcozVpL9t07pi03xhZZuFoiIQWVpBQ4F8tK0L78bdx617MaRpTtausaStDMS7I57ClHhTxE8XU9Pe5g+XjTOvZiLw1D09a5DT0ia+kuhpQVwNJ3KiRsB3/CllFSTT6gFCL8rV71jYYjqiXGHcGZc2E8sJUGglR40E4407jpvv0q418jmx7FHzgPXuKkqxnGCpX700I6uiBxu0w7eFN3Nya0xBeayHWRkcSknwCRvnbeiZT70edbrXrcI57MpL0C5NDgYlOJCgAodELwo+6dj3Vwrmw4Eo1aazGOdOuvmWqWdGMaglKj61nvNkFcfTD7qEk54TzCc47s4Hrihm6OXFGidJ6Wtbvs7tyihcxbZ95DAAKj6HiPrjHeavdUNvmZraUtlbaG7G2w07wkBYIcUrCvU4OPCqiwkTLuH1DPsNogxEEjOCpsOLx4H3kjx2qbGjGe73Yfy+4SbRCFrhaEmWy9WnnIS3JQxMCnSrnNLyDkbDIOD3DatQv9/ZsoYaEeRNnSlFMaHFRxOOkdTvsEjIyo7DNZd2hXNl2wXWExxqdjBlbqwnKEErGE5/Sxvjwo90yrna5uLswhcn6JhqjqI/uZ4+Zw+quHPwrXd2cK9eDl3ixk0hyXeNVwWxMl6ZZchJHE83EnB2Q2nG54SkJUR4Amovt8R3WWnbtbXA4xeobzClJ2CwhPNQT5jC04O4zjuo9PQjvrE7kmdBvCY1k5CUQ9VlMUvJPKbLzIUWzjokEq6bjPpUVdn0o601jp8fuCm+psY6ZrqgpOpdUxUlNx0Y+6pKc8yDNbcSv0Bwa6d165HUlL2j9VBZTkhFvSsfMLrkPZ9xHTdLN9Bg80280tp5IW2tJSpKhkEHYigw6CWmOu1tX+4N2Bat7aEoOEZyWw79oIPh4HFMR+1CHJW6iPpnU7qmV8t1LdvCi2r9FQC9j5GpR7SLYgASLVfmHPvNu21YUnyOKtp0LukvZiRmLC9ltLTSG20hKEAJSkDYAdK7oKb7TrI9K9kZhXlyTw8YZRb1lZHjw9cV0vVt8mIAs2jbmePGF3FxEZIz3kZJqr9huJv8pO8hzUD7cHXthkurDLRgzUuOHoQkIXj4cJPwNZ/rfUepL5Zod5TaERdOpnNvxpXV9vgUQFq32Bz4Y2G575GuGtSJnRJt7nxS+5DnpYgQgopYT7M5lWTuonpnHdWi3RmErszksjl+xfQx4B93hDOUkfIGu1a2caeJVFmSXw1ZXKWQwScjIOx6UqH9CPyJOi7I9KBDyoTRVlOM+6MbemKVdEQIaVKlQAMa70bbtZWoxJw5T7eTHlJSCppX9IPeO/1rONO9m+sNNl5NvTp97mK/PurcDhT4dNht0rbqVAANpHRcu33Y3zUU5qdcw2W2G2UFLMVJ+1wZ3JPeTjvFFl3tkK729+Bco6H4z6eFbaxsf6j3g1NpUAZFrBF10lp25Wye69crFKiOMxJqklTsRZB4W3cfaSdgF467Huqo7P5qblCuFwII50sAg7YShptIHw3rb5DLchlbLzaXGnElK0LSCFA9QQeorGbYxHtKdUswmUtx4lylFpobABLaSB6VTCjTg24rGSctgzfVH+DaXMUghy5Si+sn9Z33f8VKfnWuTLI9Oi2q4WyWYN1iMJDMjgC0rSpI4m3E/eQcDpuDuKx/VSUN9nWn2FEnjWwcdMjgUT++tY1yJJgWmywH1xkXCWmM842cLSwltSlgHuyEYz51ivt91aUabw8v6DR5PI8ZuuHY3JRG0+3I4sGSmQ6tKU+Ib4ck+RNC+trNabPp+yW+7yEvMSb429PkSFcBfKgsuLURjA3HToMVZK0LZWQF2huRa5aB9XKiSHAtJ8wVEK889aqjdXbrctOWy98h252+7rjy08IKXhyFFLnD4KBB9c086Vw6sHKWYp9mAysFjb9KIQxz9IasuMZk/ZQ2+iYwO7orI/GpC7TrVZKUauhcB2CvolvIHj160/K0Jp99Zejw12989Xrc8phR2/V27/D/AF8HSlzaQtMPWV9QCrI55be4R4bpz08xW8QhXO2O2i2W6yQrjJ9qvN0xNnghDzgUFLdUCNknCUgeA8a41BpWHpmzPXvTrk6NOtqA/n2xxaXkpIK0rSo4IKeLpimZ9pudo1FpiVcdQzLowq5coIeZQkIUtpYB93c53/GiXX7iGtD30rWEj2F0ZJ7yMD5kgfGgBm+aeeu8uNebNdpFruAZ5YkNth1LjKjxBK0K2OCcg/6sV0+BqmMy6q4a4hw4yRu99GNNqCc+KlYHwr2DoWEphh6Reb+tTjSVKSq5LABIGcYxSXorR1nT7fcYrJ5acl+5SVObePvnB+VAAvbHNPO9oFk9iuUq8SMyUzblMWVoWnkLw2CcJx9o4Ax5mnb1ZZjl/tWg7bqB5VhmJXJcjkJKmWEkngDgyVJylQAPTAzmpzzNt1zf4qI7CHdOWhBKSloobkvq24UggZQkDO2xO3Sp3Z5ZoVp7SNSMRIzbaBFYcYxn6pK/eUhI7gVb4HgKr4b4u+npjkTnQ02LFZiRmo0dAQy0gIQgfdSBgD5UqeHSlVpAqVKlQAqVKlQAqVKlQB4elZE0w2bzquIshYXc3StJ22cbRt++terKL2y5be0u5pfWA3dorMiNjvLSeWtPr3+lQwM41NJQ9om0NKWkPW+UmPKbz7za0pUncefASK1zXcxCLTZ79GVzosKe1IccaJI5KgpClbdwC/66pL7Z4t6tr8KTlKXMK428cSVDcHz7+vnWdWfRdxfk3WFGvamYsd/2Zwo4sPbb5SDjoeh8azVqHEnCaeN0lPCN5QtLiErbWlbak8SVpOQoHoQe8Gqa76Xtd1mtz3G3Y9xaxy5sV0tPI/aHX4g1naLbqnR9sdds+oW3YMdtTqo8lrIAAyQkHix39CN6uLFq3XEq2x7g5pEXCE+niQ9CXwqI4uE+7lW+QdsD+mtJASfQ2oGSExNYS+WBjEmCy8rv+97p+de/RuqR/wA8D/7Sz/8AqqVPajaWHEt3m3XS2Onql+PkfvB/CrOP2g6TkDKL0wn3sYdQtH70jagDmZpe63IsLueq5zi48hMhgsxWWQ2tIwCAAfE9+N+ldXPS0+6QXYU7VVzdjugBxHKZTxAHIGQgHqKlnWGmv+3rd/6hNMO650s0rhXfYZV+qVKHzAIoA9c05cHxwSdW3xSMEcLK22fmUopyLo6xsSBJeiKnSQc8+e6qQsHxHESPwqFJ7RtJxxk3ZDmxIDLTijt+zj5kVVyO1O2vZbsVsuNzfIwEpa4Egnpk5J7vDuNABzMlR7fDelSnEsxWEFbij0QkeX+3dVB2QiTd59/1ZKZU0zcHUsxUqG/KbyP6ht3g0LWi137tG1E7b9TvG3W+C02+uBF+9xH3Qo5ODgHckkdwFbdb4Ua3wmYcJlDMdlIQ22gYCUjuqQJNKlSoAVKlSoAVKlSoAVKlSoAVBPalpqTfbKiVaMpvFtc58RSeqv0kb+I/EDxo2rzAoAwaJr62qtTj04ez3FgFLkJaSFKcHcnyJ8enf03s9MsIgWpPtEhlUqQtUl8pcSRxrOSM53xsPhWi37Q2mtQyDJu9pZfkFPCXgVIWR5lJBNDLvYvo1T5WmPMQknPAmUcDy3yfxqMAZ/rW/N3VtGnLCv2yfNdS0rknIAz9ni6bnGcbAZzW6aZtKbHYLfa0qC/ZY6GisfeIG5+JyfjUTTujdPaaUpdmtjUd1QwXSStZHhxKJOPjV8BgVIDUmKxKbLUllp5s9UupCgfgapXtE6XfUFO6etZIGBiKgfuAogpUABWo+zPTl1s0mFCtsOBIcT9VJZZAU2oHI6d22CPA1lSLUjS4Fv1hploBscLVxjxi80+B4kd/4+IHWvoqvOEefzoA+ao87Td5uLKWWbdbrVFc5iy8ltt2QsdEgdQjvO+/Taip3UcZ3+JadT9LXFWQ1FiDiT6qI2Skd5/3jW12K0uLUty2QlKUcqUqMgknxO1SYkGJCSpMOMywlRyQ02lAPrgUAUOgtNK07a3DMcS9dJrntE15I2LhH2U/qp6D4nvomrwACvaAFSpUqAP/2Q==">
            <a:hlinkClick r:id="rId3"/>
          </p:cNvPr>
          <p:cNvSpPr>
            <a:spLocks noChangeAspect="1" noChangeArrowheads="1"/>
          </p:cNvSpPr>
          <p:nvPr/>
        </p:nvSpPr>
        <p:spPr bwMode="auto">
          <a:xfrm>
            <a:off x="0" y="0"/>
            <a:ext cx="1114425" cy="1057275"/>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211970" name="AutoShape 2" descr="data:image/jpg;base64,/9j/4AAQSkZJRgABAQAAAQABAAD/2wBDAAkGBwgHBgkIBwgKCgkLDRYPDQwMDRsUFRAWIB0iIiAdHx8kKDQsJCYxJx8fLT0tMTU3Ojo6Iys/RD84QzQ5Ojf/2wBDAQoKCg0MDRoPDxo3JR8lNzc3Nzc3Nzc3Nzc3Nzc3Nzc3Nzc3Nzc3Nzc3Nzc3Nzc3Nzc3Nzc3Nzc3Nzc3Nzc3Nzf/wAARCACHAMADASIAAhEBAxEB/8QAHAAAAQQDAQAAAAAAAAAAAAAABAADBQYBAgcI/8QARxAAAgEDAgMECAMEBggHAQAAAQIDAAQRBSEGEjETQVFhBxQicYGRobEjMsFCUmLRFTNykuHwFiQ0Q1NzotIlRGNkgrLC8f/EABoBAAMBAQEBAAAAAAAAAAAAAAABAgMEBQb/xAAkEQACAgICAgICAwAAAAAAAAAAAQIRAyESMQRBIlETMmGBkf/aAAwDAQACEQMRAD8AigtZ5aeCVkJ5V6p5wzyUgtP8lZEfjTAGkXEb/wBk/atlTYUULOe4R1toJJnKkBYkLH6Cpm14R1u4AK2LIPGVgv0JzUOcU9spRb6RXeSs8tXKHgDVXH4ktpH5FyT9BW11wQbCDt7/AFOGKPIXKQO+58hUvNBexrFN+ioKn4Mn/wAfvTfJV8HA8ZVo4tYgZ2A9kx7nfw5s0Bd8DatBvEIbhR/w3wfkcVMc0L7HLFKuipclZC1K3ei6jZ73NlPGPEocfMbUFyb47/dWyafTMnFoH5aXLUhbaddXQzb200uOvZxlvsKVxp91bf7TbSxf8xCv3o5L7Hxf0R/LS5aJMflWOz8qZIPy0uWn+SlyUAMctLlojkrHJQFDHLS5af5KXJ5UBQPy0uWiOSsclAUbclFWGn3F9MIrWPnckDdgB8Sa15KrPHN9eWVraxWtzLCkjsXEbFckADqPIn51lOTStGkUm6Z0JtA0rTED8Ra9Z2g69msi83zP6A0PJxl6OtH/AKhZNRlX9oQtJn+9gfKuF5LMXfdz1PeaVckpTfbOpRjHpHaLv032sCcmk6C/L3GaVUH91QfvVfv/AEzcTXGRax2Nop6csRc/9RI+lc3pb1nSLss17x9xXfAi4128UHqIXEY/6cVB3WrX9yzG5vrqYnqXmY/c0LTTH2z76dIQVFKysrqeVgcgjY/OvRHAnEqLwZpV1q9+qvIGi7Wd8FirHAJPfj7V5v5sAZ8a6BNKZvQ7Blh/q+qkfAg/91ROi4nfrbVbacZgnikH8Dg/atpIbC4YNPaQO3i0YJryPFdyREGKZkPdyORUvZcWa9Z49X1W7UDu7UsPkaSi10wtPtHqyN4lUIgVV7gBgVtIQykYVvJumK83WfpR4otvzXccw/8AVhX9MVNWnpk1NAPWdPtZfEozIf1FHGQWjs11w/pF1ky2EIY9WQcp+mKhr3gjTeUvDPcQ/DnH2zVOs/TJaMB6zpdyniY5Vf8AlUzaelfh6fHaTXUB8JICf/rmqU8kfZLjB9kbrugTaPMvMwlgf8kgGAT4Y7jUT2fkfjV7XjbhnUkEcmpWMqk/1c+30anBZ8N6hvAtsc99vNj6A4roh5VKpIwlg+igdnS5Ku8/Cunvvb3U8PhzKGH6UBNwlcDJgureUeeVP2rZeRBmbxTRVuzpdnU3Nw/qUX/lWceMZD/begZLaWIkSxOhH7wxWqmn0yOLQFyVjs6KMffisFPKnYhNbamnXSLv+43/AG1TfSHFdNFZdtaTQYZwOdTv08QKvdx6Tr23geVbrh6UqpPZpeSZbHcPZ61UOKOPpuMNEWK6tord7e5UhVlLFgytv08R9a8tZMj7ejteOKWkc+AI/ZNL4qPjT88LqzZU7Hwocg+B+VXdiRnP8XyFYz/arG/TB+VIc2RtQFmcnuz8SaXIG3PX31sy8p26e7FbK4UA5xipboaDNNs1LCckjsXU7eORUpf3/wD4S1pGJCrFS5aQnJHgCcVE2Tg+sHmcBUDYB2O4p6aTtISVzyk5BqLt7NF0BeqZAJIUMMjmOM1qLUc/KfDNTttHI+nQsAeVO89NzihLuPs5YmwBlpAfg1VaoVbAYbCeYF4VZkBIyK1eJo+cPkEDpUzpcebfGRgyt1HuoLVk5bp8AAFMjH+fKhP0DQCrHHWt1kb941I2kCyRLzdCorHq6i5ZcZAUGrUiWgESM3U599OpIy45Tj3bU7coFPQDBHxp+55UMbqufa/Z+NPkl2TX0OWus6na49X1C6iHgkzAfepi1434igxjVJXx3Sqr/cVBHErhwAAQ2M9+1NxqxZRsBilzgPjIusXpM1yEK0/qko6HniIP0NStn6VZpfw7ixik26JMfsQa552LEJk7f4VqqkOhGxOanlFBUjqScbaFdf7Tpckbd7Ki/dSKcbUNFvVA02eTtuvZOCNu/qO731ym5uJIOXlI9rIORmj9CvpXv1RsovZOxeM4bYZ6/CtI5EvZDg2UsT/w/ejrdQOyK5DMOY71Ybv0c6vYJE97PZRdtII41EjyM7nOFARCSdqDTS5Ld1WOWOWONMmRQ4DgNggcyg5B26fsmsXdWujUba+t+1IDFs+XSsSNbSRkq6knpg0Db2UlxJMVSR+zAzyKCACcbkkY6jx61s1qYoyZfYYAkKXHMcbdB+tJdAZt1Qybn9nxrE0qKcKQWHWtZoFhkiZJo2VsgsCcL8v87U7LbxdsFee2CHDdqsjMNxncBcjw6UNtDULAppHeNmBxjfamO2ON6N1O2NlJLbrJFLsuWiOV3AOx7+tRpU53G9CdhRM6CqT3E0Lg4eMjmB6DIqxaHollcS6/byyymSysGuLYAgB2C5Ofdnuqn2Ny9qzSoPa5Coz3Z2zVo4Luzc6xfewqdrYSJyp0/KBSadlIJggYaDEyN3ZIwN/bqO1UcrRqXVmWaUYX51Hx3xEkETqBFHJlmT2XYZzgn/CiLq8S5YKkZU9sz8xx3jpSVh7JTRxH6vKHkKlZDtn3VGa46m8IQ834GeufGtYr02/aIFTOeYcw8h/Km7p3nuA8gPtJ7KqMbf5zQk7sNDls6G2TOWbHQGmWnVblvZ25d9jmtGeS2l7HsWgKruJFw4+dPNZ3D+0AMnvbJ+tCbBxNHftQzJkDrvtmiXe2Z40nacFgpLJjAz8fPwrEemy8rNLKQAuwUfzqQgso71Y7bsO0lUFVKHLsB7vDFO3VvoVL0QfrRg5o1iX2Sc5Ykg/SnEupGX9j2vyhc5FTV/wvfsZ7n1R0TPM3M4GO7OOvU1M6P6N7q4EF1PdWqwsA/KpdiR18BUQyQn+rspwklbRUDcSlUzFgg8wbJ2+dHRh2EeMFjn2cjc1etf4SttO0KS4jdTNEw5SI84y2D1O/U1XuHbC3vNQijvLVZ4xHKxQqAXZVJGSDnqBtVoghdQt5UERmjjAAye0kC5PgN6J4fsxearHbEJ2MsTK5RiceyT1z7qvJ09o0Qrp9vEqjAJt1PJ0wBtnxB3rMl5KkNxZ8oHLbOWwuMnkJ/XwokkhpWSr2trxla2VzJM8aW5YyW4G4crjc57uoqA4w0y10Wz0+2WZ3JjWJAUUDCHJJx0zzHPniho9WtOGtWW5tb6CS2l2kgEwJA71O/Udx/wAakeJZf9MOwk4WkS+Nordui+wy8+CuzYz+VunhXPhzyyY0jq8rx4Y5coO0yiLG9pLNNb8irIoEiPnkfBBGQCOhwf0qEktzkF2ZmbOSTn71M6wmpWB9RvbGSKZvxArRsGI8h3jb6Gt9N1g29qsdzasRgjBbG3uIrdWclEDaxLI7QNkqckE9xzWptxG3eGB2I6+8VK3BtWKPFFIG5QpO2Pft37UPeck0ImiBEifm26+P8/n4UFKxtYAq5PKxO/tDPX9aN0fS7XU9SW3uufkZWPNH1GBmg4545I1wcbb99Seg3tvZarBcTSsiITllG42PTY0MAOXTdM0viSa0v5Lg6fG2GeMe2RgEd3ifCp3hq3048ZxrowuPU5IWUdv+bJG/1qF4puYb7V5rm2kaRZWBLkYP5RnbA7811D0b6LHoVjb3+owubzVeVYQy/wBXFkEE56E9fcB40XoIx2cfksXd2YAjwrKWjxlZGBwD0qXVQ5dCOU8xwR9qbnQrCQcjcbGm7Q0rYPaac1/OVQnIA7vKirrTfVHi52YsxGSeoB276f0LKtK2SCAoBHxp/WSWMZJOwXNO9UTWzo0no30i4u3ub64u7iR9mwwjBxt0A/WpW24Q0O2VQlgrlenasz/c1Nq4ZFbxANNXN3BawtNcTRwxDGXkYKAfjWa1pGj2cg4t0MadrdxCnswue0iBJ2Vu4e45HwqO0uN7C/guVyeycMVx1HePiM1f+OoodS0yHU7SVJlhblZo2BBU+fvx86ooBzv1769LFNTxUzinHjOy+ywrMrxFgySKV5h3qR1+xo3hJ3OleryE9pbuYyD3DqPvj4VE6Hces6XCS3tRjsm+HT6Y+VSWkP6vrckZ/LdRhgP4h1//AF86+T8KL8fyZ4H9nuSl+XBf9m3GmRw5dEZzlOnX8wqh8Fdr/pJAMggxvlTnI23P3roXGJA4fuSwBGUO/wDaFUThaZE1cTLgckUzhxnAPKcb9K9w80l+F9WvtR1nVILxvZVhLAu2EjJIC/b45p/UreeC6u7tAgHZFYy7YDOVwB49ftVej12DQdbnleJ7iSS2RAFONyxJJJq4abMmuW63E1ldWwI9nnYAN5gfqRvUyboEVq19FunJ/tOo3Mn/AC0VP51c+EeHtN4caYab2v4yjtDI+ScdPua37ZMbGjdNuI+do5ERww6OPsetZRcr2zR1RH8Q8P2moazbXYt1V13mnUnmI7gN/AH509b6+LlIorjR4zzMIwjuuxJVR+ZemWUb+NThWIPyqZYx3EPzD65+9bm3aRcdrBKD3SIV/wC4VumvZmVv1rhK+Cm50S2PO3Lk2qDfGc522xn5HGdqqXF2j8OyJHNoJit2lQSKqc2BvgHG4wa6SdMAdX/o+IsvRoXXPQjuKnoSPcaF/oTS45Ukl02WPl29uNyCObm3zkHJPjRJqvijTGot/PopHC3B3D76L6zrtowkefsYmt5nzI3f7ONsHPyonUeGPRzZzi3utSu7ablDcpkZiAfH2DirNq7tcagJUjAtraM9kisuXc7s2PHoB7zXM5OHde1nXOabT7iJ7mbeRozyxg95PgBj5VHi8s2eUZahFf6/4KzKMMcXHcmdC4a9HvCFwYtStHl1GFW9jtD+GWB7xgc2PlROs6lqQ4xgsopYxbLcwqYxAGPIwXm9rGRuc+4Hwq36VaQafp8FnaKFhgQIg8gO/wA++ojVdFNzxDZ6q1zOBbgAQq+Iycncjv6/SqUkpOuiEnR5+kHLNOo6CVh9axM3NbNz5JHQ+WafvQF1C9X/ANw+P7xpiX+pYY7qdiHdF/NKP4R9zRGsj/V0Pl+tCaZKsUsnMDuvd76I1SZZrUcmcKuNx50Adltorlr2GbtXNs1soEQI5efbf31x/j3WLriHWbhbbnk0+yYxxBASux3c+8jr4Yrq9/fGy4SkvUOHj0/nU/xdnt9cVz/SNLszawdjIJHj3dVJBD9+T3nYd23ic1PWwe9Eb6O79jey6PdOTbXsbR8p7mxsacnhe2uJIJRh42Kt8KHsbD1LjSGOHaOK4XBPgRsPkfpVj9IItdP1Vbh5kBmTLIDluYbZx13GPrXTgyKLoyyxtGOFrgLcy25ziQcyju5hv9s/IVM6ndRaetveyyLGIJQSWbGVPUf58a5meIbiKZW0+Ps3U5EjrzEH3dPnRmm8P65xLMtxcPIUP+/nJxj+Hx+AxXn+V4sZ+Ss0XWtnRgzPHDi0WPjDjyzv7GXTtKt2nDkBp5lwuxB2Xqenfj41XtJ4Y13W2Wac9lBjKvPlFx/Co/QYroOgcEafpfJI6iacdZJVG39le76mrL2MSnC8xb96tnP6Iplf0XhawsRHNcp67fAe1O428sAk4xU+CRssYHmSK2WJR13PlWsjKmwyT347qjbHRHcifu/EbViSO1JTtbhrdxIDFI+68wB2I26/p304AR3itsqUZHSOVGHtJIuVb/HzG9C0DJV154SyyMJIzuyDIx7qUEs5H4ZhmA68rcp+W9RP9L2OmvHbGRLUlcIjy5yPInfHvo1ryPsXnkjWZUBbMfXl8j7vOrJD/WGQfiQTJ5heYfMZrZL+NThbkIfAsVP1qPttX0+QZS7lhI2xJ3fMEfWpMLK6gpLDKp/eXGfkTSKNxfuQfxBIMZ7jmtoIYVQCS3gZzuzdmMknrvQ/IFlUNBCjdcpjcfId9B6ompc6SWlrJPE0bKVQ5wxxg4B69ae2GkWKJI+XAQr5BiB96jeIOWPT5CmQQ0ZzzE/trVXOn8QFJB6pcFnAIblb2fHvxUzewyWnCYS4XluFQNJnrzc4O/wxSodnFL+I/wBL6hGqklbqQYH9o0NdwmGNhIyq2NlzvRHEk01txBq0UUjIDeS82DjPtn+dQTyYYDdmY7Abk1paolXYVHKYmJCgkjbNJ53ZCGIxjoBT3qCpEs2oXKWURGQGXnkf+ymcj3nAoS51SxhUxadZlydjcXR53+A/KvyPvrNZFJ1FWW412dh1iQP6PpMHLDT4mIx1/Ievuqv6VMotHlkkj5dmDCPkAUjx7yMbn7VR77i/VtRs4rGWcxWkcaxiGL2VYAADmPU9PdRWk6brWvRx2lkJTbA4LttGN9/ax9Bn3VUkiUwHVdUnn1aW5s5HiHal42U4YbYH0H1p/R+GdV12UzIjFCctcTMcE+87tXUNO4O0mztLeKe2inniGTKyYLnx8x5Hyqcjj5CEQLyjuAxik50qQcd7Kxw/wLYacFlnQ3U4/akA5QfJf55q3xRrCuSFyOhrJPIAN+buA7qQDEZb81Ztt9j6Mjmbr7I8e81kYAwAMeNIM2/Ny7d9NvKB7Kg48TQIUkg6J18aYJPca2JB3xitDTAZxjqPgTTVy8qQSerBBMVPJz9ObG2fLNO8jsc947q3WPn2JHvxSGci12w1pJpJ7+CZ+Y5aUe2D8R3VF2+p6lYlvVbqaEHYhW2Pw6V3X1OPALnIG+xxUJq/Dmj6iMNaASHrKnst8xt9K0WX0yeJzez4wvIF7O4ghlXOSyryHPw2+lXjTfSTo8/ZC8ilt3Q5UsuVBwR1HkT1FQGpej6QczWF0jg5xHKOUj4jY/SqzqHDmpWBJntJFX99RzL8xVXFhtHcdN17TtS/Es7uGVSMDDgke/v+lb366t60DpN1bTQmPPLI6hlfJ8cZHTvrzv2bxtkEhh3jqKOtNe1izx6vqVyoHQGQn6GhRFZ3SE8bPMI1XToYid5WKtyjvOAxzUzxHkaFdrz8xERy3jj/APlcKt/SDxLAoBvVkA/4kYP2xRcnpK1y5tZba6aMxyLyns0AOO/c5qVBlcrBeKorVuJdWlvLvsIhdyYWNeZ3PMScdwHmaiG1w2qNFo0AtFOzTj2pm979R7hgUJqE8mo3813KDzzOWbLFtz4k1NaJwbqWp8rlfV4D/vZcj5Dqf8705Ri18hKTXRWystw5d2LuxyWbfNWDRODdV1VRJFB2cP8AxZvYU+7bJ+AroWi8IaZpfLIY/WJx/vJRkD3L0H1qzosgwcZ8yah5PSHxvbKhoPAlpprCW5kNxPjG6Dsx8CPrVgvTBo9o089wVCjCooILeQ86lVeVN1VM+JO4oS/sLbUT/rttFIenOSc/eo5NvZVEHDxTp7YzNJFnveMn6jNH2+t2sx5Yr2Bs+LgH64oWXhLTpXIh7WMjp+JkfUUDdcIcoxb3KN48w/lV/Fi2WeO4XsyygkfvLuPmKyt5ERntCPfVUsuH7uC6UzuBEu5KN+byqx9jERkxnPkcUOhBPrcUg5FbHv76RZf3vrQpgjOyhlHvzSFuv7LHI8aACeY47qRJx3Gh+SVejg+WayRKR+UH3GnQg0lY8kg48qbkZ5BjdF8e+lSqGUhoYHR3J8zmsl2YDmwfhSpUhmAsfezZ8OorBUHuwfKlSpARGo6Bpt/k3FrGX/fQcrfMVXrz0f28gZrO6eM/uygMPmMUqVUpNA0iJm4A1ND+EbeRfEPj7isQ8B6ozAObdBnclyfsKVKr5shpFv0LhfT9KRGMSXFyBvNIucH+Ed3386nQRnpSpVk229mlJD6ScmOVFz4kb1t2snViKVKgDHbvWvasfD5UqVMRpJMxyBgZ6476a5vfSpVQhK7A9acEhA33pUqYGvbY6itgxYZG9KlQIw8rKv5RWiykr0+tKlTQH//Z">
            <a:hlinkClick r:id="rId4"/>
          </p:cNvPr>
          <p:cNvSpPr>
            <a:spLocks noChangeAspect="1" noChangeArrowheads="1"/>
          </p:cNvSpPr>
          <p:nvPr/>
        </p:nvSpPr>
        <p:spPr bwMode="auto">
          <a:xfrm>
            <a:off x="142875" y="0"/>
            <a:ext cx="1504950" cy="1057275"/>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211975" name="AutoShape 7" descr="data:image/jpg;base64,/9j/4AAQSkZJRgABAQAAAQABAAD/2wBDAAkGBwgHBgkIBwgKCgkLDRYPDQwMDRsUFRAWIB0iIiAdHx8kKDQsJCYxJx8fLT0tMTU3Ojo6Iys/RD84QzQ5Ojf/2wBDAQoKCg0MDRoPDxo3JR8lNzc3Nzc3Nzc3Nzc3Nzc3Nzc3Nzc3Nzc3Nzc3Nzc3Nzc3Nzc3Nzc3Nzc3Nzc3Nzc3Nzf/wAARCACXAKwDASIAAhEBAxEB/8QAGwAAAQUBAQAAAAAAAAAAAAAABgACAwQFAQf/xABOEAACAQMCAwQGBQQOCAcAAAABAgMABBEFIRIxQQYTUWEUIlJxgZEVMqHB0RYjQrEHJDM1U1Vyc4KSk5TC0iU0YqKy4fDxQ2R0lcTT1P/EABoBAAMBAQEBAAAAAAAAAAAAAAABAgQDBQb/xAAvEQACAQMBBwIEBwEAAAAAAAAAAQIDBBEhBRIxQVFSkRMUMmFx8BUiQoGhscHh/9oADAMBAAIRAxEAPwDTvtQg063ae5bCjkBzb3Vkt22sVDcMUxxjhzgZNCGp6pLqbLNOPWQYCgeqBvvjxqgGyyhiDnxFbKl02/yGOFssfm4hUO3GqrxDFuF3wSnL7ail7XazNwhbtY/HgjA5/Chd2/OGPGQdhirIVU4WJOfLas7qzfM7qlDoX7zVby5w93dTScJz6x2+A6Vrdne1tzpOY3hFzAWLFGYg9dlPTnmhwMjq3rE7Y3p9pDJNIIYo3dydo1UsSfLFRvtPeyNwi1jAcdrNQGsRWU+lzLJb5Amt2YKYW35nnvy8NqGNTgW0leAxyRlSCoYYyh3BODg1uaL2A1q7zNeNHYJggd6eJ8Hb6o5fEit6LsFpFsqnUtankIAGA6RDA6b5NZK20qC0csvydIW0+SPO+9dLTuuPERcEpk7nzqwsy3Lz95cKg4SI+M5XPgfx8q9GTQ+xFsMS8ExH8Lcs/wDwnFcuYexiWcyWdrZRTFCIpBCz8LdDuD1rN+K0uSZ3VnUfI8yv5IpXzbxJEq4BWNyysRzYZ/7VA8qgZLDI69c16YH7PnQO4ZLEak0JBnFmMd4d/Z5Z291RXidnZdBWCCPT11MRoe/a0wGcEZ/R5HfpQtp0+j+/2K9nUPMi3eDgAYsQQfKoC3dn1fqnOMV7DFpvYWSNVeC0D8IDOveR8R6nYjFV5uxXY27x6PevCeYC3YYfJsmiO1aOcNNEu1qLkeWA5IC45bg5zXGRVdWTdcEHyxXol5+xergvpetozY2WeP8AxKfuoS1bsfrmkcTXtpI1uvOaD84g8yRy+OK1UryhV+GX+HKVOUeKMSSUcS+v19YVKDj1j7XP4VCyKvC+xByM8vdXZZFIQKN8etWkgnMiFTjmdtqruOYK8R5e+uqshHEuAPIc6f3MgUM6sCMnODtQIrFnXCsrZzzHKpA/QkA+RxTQ4fK8TeQxTHkfOAvLypgSNxetjG3OnxsXK4UAdRUDMrMwX1cZzxCpUyAFXAxzNICQ7fVjywq/pGlarrUpXTrGW43AJRfVTPi3IUbdgex2n3djHrPaBlkgckwW5OFYA44m8RzwOvM+FGDduNEsI54LaNkjtjwqEQBWGAfVxtj5U1FsWQb0j9jBLWNZ+0F8FAOTDa9Nurn7h8a5rGsW3Zy2uV7PadFBHboDNMBlj0ALHck5H4VndqO3dxqd5CtsLiG2jzxxHh9c/A+7nVftFrWmal2We1W4S3upeAmPjDEYYE5xt08a8q/VR1oQxmD4/wDTdbRh6cpPiDt5257QTHilliwdwGBOPtxXLftFqrKtxcwW80IPrIq8DEeRzsfhWT9Go4/fC2x/K/51NHaMkZiW+teE/pE8vtrQ7S2x8C8BGvXT+I9CudPtZ4NPvLaWeG0uCpkdsMUDAcHEOgzsSN9xyrNuIUg02O+4pn9IE/DEqcXdcKycPTJAwuSfA9DWrHcaA+nWdpLq+1vEsbd3IqiQAAEEE8jgefnXWfs66ujau3dsZCsfepwpxhgwXfb67H5dBivCpzlTWGno3y5G+X5tcmXDbLPNGnEUF3O8SkYJhCShMjxyM8871a0e1t7zTbueVD3saBkCsQAe5Vj/ALxNWcdn1d5I9WeNi3FGVkT8y3EHJXJ6sAd81JafQlqkqQaq4hljCNGWjI2UJnnnOAOtVVrOUWop+AhBp6swrdEe1LlpCQjkF14G2EJ3Xp+6NjxGDWtZabbJDeSajdSRm3Y94hUL3QGTnzUjBB58/cHi20AIq/Sjkg+s7OmXXCjhPTGEQbYO3Oq+s/Rn0LqMVrqbT3NzGIwZmVsAE4Gx5DJ8T50TmquIRys/L5hHMNQdu+1NzalpdOsAltxeo8zEMR5gYx7qktP2SdbiIbuUMQO44mO3xzWFNYXEyBDcQAY6E7/ZVb6KmCd2J4APHJr2FY2uPhMMrmu3qw61Sxsu0elzanp1qtrfpCJntgPUnUjPEB0bG/n8jQPGWWMlBs3PkQMV6jDfabpmm2bR8Vw8MUcBeJQ5wAP0VJ2yK8ynMBvZTEFjQK3qLkjyx1HuPKuezatSe9GSeFwyK6pwjhx5kkd7jHDgAjHCV2BqUmWYHEpYcm8qz0KRkNKgJPQ+FXlkjSPvYvV6YO+/lXpMxlORgN05jffb/rlUZdGALSFTitN0Eir+bRXK4Uj9I1jS3CcZEsPEw23ppiLrNGCytucetnxqtcy8IJXAyOmx2rpgPHxBQwbGd9xUN3wjAxvv8KY0FaSXBsrdL7VbW3iWNeFJrjjYDHsLk/YK61rY3enXskF9cTvbICzNF3ak7Y4QTk9fD3UMxxngUhT47Dyrf0Yf6H1kHH7iG+StTWW9RS0RX7VWy212LZGODw7AnxwSP+utDjwsrHAyATyos7Zr/pe3YY9dVO38uh9l9aVvByPtpNajWqKPA3s0gjeyatYByQnLnvTkXiOFjz/SNGAKnA3s10Ruf0a0ZLZFj4uRAzzqFd+dAyqsLZHEu2d6eYCCfUOOlWwi7fWJ8c09FLMBjb30YEUBbkn6p+VSpaEn6h+VaDxBSuPCrcEa9yWc48KYZMV7M+wflUXocjH1UPyrcdAQDnrUiKiDJOSeXlTwhZB7uZYzk8SEfpA8q1dGtzd6tFF3jKJnwzjfApmogCNAObA1Y7NQNFrtq/F9aQnY+Tc6Ipbw23ulvUdIis7UTd+SXmWPAQDGYUkPj7RHwrOhRuBs5Azt1oi7QnOmycTMMX2QRvk+jxDFDha4iGYuKQYBLdB5UVElLCIg21qTKhbhZX4TUMlvDK2ZnlLL6uxHSqxupZZgQWViccOM5q3bqwj9dSCT1rmWZhuJI8q3MU8TRS8InQcv0fHzqtKzOxdh6x5jlW7rlpZWEOnG2gdZLi3Er5bIbOMHy61QFUDAAXYdPtq5b6h6BZXymPiWePuyc/V57/bU0NlbGNC1w2eEHHCv31N6BbEb3JAPTCn/ABUZApahqf0vdRzGPgEQVRucHDrv9pqCz07UNUubmHTrSa6dXLMkKFiBnntUhgitryXDAxxtk5QYIHCRtkg7gUR2GpaddzJHFpFm0khCjigUZbwwOVcKtWcFmMcnSEIyeG8GA/ZftDHktomogdf2s/4VHHoeuKTw6TqIPlaSH7qONGEGqaybS30ywSOGBpJW7s/WJAUZ+Z+FE47P25wGtbaMg/8Ahpz+dYKm14UmlOL1+hoVnJ5w0eRroWsyHE+n3ydfzlpLv8kNTN2X1hEEhspuBvqnuZAT8CoNexvpFtPAIWtwIgfqqeEfEAb01ez1gpJWxhBPvzXJ7cpdrD2cuqPGH0XVYELPayBFBLEjAA+NXbbSbmWGN1ichxkEQyH9S162+gWDqVaxiOdt2Y/fUadm9PjHCllEoHRSw++j8dpL9L/gPZy6o8yTQb11IWJiwPIxSDPuyu9Nk0LU0UEWk7jOCEhkP61Fenns7p5OTYxE+OT+NSW2jQWpcQQhQ4ORxZHyO3zprbtHtYvYy7keUfQ+rEfvXe88/wCqv+FdttGvu9Cz2d1bxnOZJYGCjbzFenS6FAA7JZwOScgNlQB15Vn3ekmNGI0WzlUDkJD+qh7bpPKSf8FRsJtcUeZ65atb3UcDZP5viVuHAYHw8fCqltK1hJLLlmKk/VOOWR99egT2eQHj7O2IIGMu2D9tefXFtKJyGDFzueHwO/6jy863Wl166yuX0/w417d0dJEt1qSzWvo8Rdo1mEg2G54Av+H9VVYpJCQ6SBSeS8q6YntXVeEqOY4hz8/OnO4Y57tTjO1bG8mdJLgSiQoweGNFYn1jvvVzvBwJxKucdNsbms8yIyrnI8qc0mcLjZRgVLQyHUNMu7aaSK4gkjkTZlZCCDVW69JdYzO7t3caqpZs8K+G9eqLPb3tsLe+AKoOGKUDLxY6H2l8uY6VmXOjcLd28PGpHqyJ6yMOh91EpOPFE7xgwW4a3QM5LBQrYI8KnFtHwqWkYYO3EDgcupFSSGESuvBgg426Ee6kEByY5GGOqnl8R+NTgrJkpAJ9Tks3YcDEjiUD2V+/B+FX/wAnbzT2tpjJHdo8qpHAoYcR3Jz4bKeXjVW0BHaA5OSWzn3qtGt8bm1k0maOCWROKRwsS8Tt6hUYHnxGvPu7irTqRhDg0zfb0ac4Ny4kXZ2+9EluWSExyzvlyRhgV2CkHljliiyw7QROwS42blz61jvoXpEKalIk1r6QSsqSjBibOFYjoDyPvU9DWfdWlzY3iR3MbKwb6x5Gvn7ndqT3uB6VKMHHdD251K3tIWnEUs+Fz3cKgu3uBqgna6JiAvZ7Wif5qMf4qy9Z4G0acS8BTuiG4+74cbc+P1fntQUkenI2eHT852x9F/iTWnZtKFWDclzMd1H05JJno83bKCJip7PavkHGeGLH/HVf8sLZ2Oez+qDAJ3kiH+OgCdrBZpCTY/WPM6X4/Ouwy2Pr49C+ofqtpn3Ct7tqXRff7mZSYfr20iGAvZ7V8dMd0f8AFUv5YxmPi+gtX54x3UZPy4q82LWTE+rZf1tL/CnFbE2+62GOPqumkcveB99S7Oj0+/I1Js9MtO00N5cLC2kanbh8/nJ7cKgx4nNW9Qvra0tzLzOPq+15V5v2bSzXWLcwpZh8nHdxWQbkeRict8hRdqwaWNYgpYvsAOleTe040aqjHgbraG/HLGRSR3duJH7pXfJ4Mjx6V49dLO1y8cmRhgjYGCAPV+4V6pL2el0O8+l2Z58xKhjiUllY4Bx0x+NefdrRLcau93LGYkmCkcWeWwOc/pDqOh2r1dkJU6klHVPHnocL6SnBPozKibijdeImPi9QkYzz3H2Vx2GeHHT6w61HKAjGQOT5HfFQpNglX5Dka988snkBYh85VRuKZJKEbBIG3LJpAesojyeLfAG9Tm0jX91ZuM7k880AFZvpgeJUX4VpaN2hnsblJ4Qdj68YfAYeFOOkWOofnez98iyNzsLhuFx5KTz/AOt6zLmzktZu7vIJLaUchIMZ9x5GudOvCppnXo+IODRma3OWku7wLwl5S45bZfl9tOMb5OBxY896ratbyDSZHZTwiXhLHl9f/lWkYpQhmjWQRMcFsbfOnnAYMKS6exv57nhV3ibiCuSQcBdj4164NWibtAs8axmGSwjNueJQoZiSc+G3D8K8Z1Zy0kxYYJcA/DH4UVaK0UumacbiMmNoWUv3fHhgcAf7tedtGkpRUvqjbaay3T1LSZLmWxkXUpLaUvkEO4IKkYPLbBp/odvLpotbyWKUozd23GCVXJ4RnqQMCsLsHp+lm4vpby3h7kyYhWaIAchnAPv+ytDU9K0+61pLuzgt4o4IwCFUIrnJxgdTjP2V5cLGnLT1Es/fU7TnKMsqPAp6z+a064CuBwxnhbjK4/pAEj34NCDXU4ZcXm2QNtQlP/x6MZcyKvBLJDIm6tE3CR+uucd5j999R/tR/lrPZXcLaEoS6mq4t5VmpIC5rq5Ez/ts44iNr+fx/mKUN1cEuDdufUbb0+b/AOijbivCMHVtQx/Or/lpp9KI/fW//tF/y1pe1KXI5exqfIBzdzHndt/7hL/+epfSJfReI3LY4+ZvpPDx7ijMC6/jW/8A7Rf8tLFz/Gd9nx41/wAtS9qU+g1YzBfs/cO2r269/wAQJO3pTvnY9DCufnXoVhFCZVkmK5XkCedYhWZjiTUbx16q0g3/AN2rQs4dStriGXuw3CCrMQMHc4FZpOF7cR1wsHR05UaLNOcSLLPduUuJFJ9GjzjuxjoOrHfJznoMdQ/ttC+qaJ3UloWvhI0wYRjMEYBLEkHGDhQfMUcS2miPo7wx29uHaEqC0OGDYx785rzOK2ulimjtYXS5MMocsnACpOCMnbG4rfTpejUjNTTefvmZYrfhJYwedRKc5fr0zzqX0KSQ8SR4zyGeda0fZXWIpQRpkkij2HV/jsTVi40HXEhVjpV02R+ihOflX0Wp5hlJFHaF0Z+J+bHw+NRSQ5I4JTjHs5qe407ViR6TpV9GuT6wtm2+yoxDe247v0O5HXeFvwowwCX9rsfWBBPlWpa6xewx90t530OMd3cIJF+2sQnNNJK7g05U4T+JZJUmuBzXLV5baWSN0SLiMroMhQOew/VW1YdoDbWFtBaQwSxxhjgndiSSDjkenKsC+nb6PuFPWNh9lCcM8sDloWK+XQ/ChxXApZZo66xe5lY9Xydsc8mu2mq3cNrDbx3kscUTMyIIlbhJ58z1p2pIHs47huIyuFdi3mo+znWXI5LcR3+6pcU9Gik2uAQjtNqcRxHqEmcbg20e32009rdXTlqL4/8ASx0Pce+a7xAnBAPhmuTtaD/QvCOnr1e5hB+V+r7E6i+3/lY/xrq9rdYIPDqRAHQ2yDNDoZeZQEfH8a7xDoAB4Ype0t+xeB+vV7n5CP8AK7Wf40b+7J+NL8rdZ/jQ/G1ShviHjXeKj2lDsXgXr1e5+Qj/ACt1rpqp/uyUh2t1snH0qP7utDnFmlnHTPlR7S37F4D16vc/IQN2u1oEg6mpIPP0ZfwpHtdrStvqi/3dfwofyv6SZ8+IikCh5rk+/FHtbfsXgfr1e5+QiHavXeY1JAP5hf8ALU9t2lvpRMt9qPEXUoAsI3U8wcAY6UMceBttVrSIjdapbRARnMgLCRuFSoOTk9B0qo21BaqC8EutVfGQVSaYi4YAA55E46VGlsR3gUyLw74D+fhijV54JRxv2YMgGeF7O7jlwDjkAM9KyNRv9HhfMel6hDOy8J9IYRLz67ZNdFKRywscQb7y5t24oru4jH+xIwI+Rqwup6uo9XU7zH86341uomiTWuDq8STlfV7yB1jBznnw58ajPZ63kVWi1vRXBG5adhv5Dh2FVvMWDBDjxqJ723QlXYgjyNQZqOeJJl9cb9D1qxDry9tntZVWTJKHAweeKGiQDV27tXhOTup24hVQoaktGtHKTpbEyJgKE2GWHLp54rIJzSViD6rEHGNjjakRSGc+BPuqzHKiSdy8sk1pxAlVPDn3g1Wru+KYyS5MbTyNACIixKAjGB4U6CO2cDv5pIzxb4TIxUFKgRbuIbUJxW92HxuVZcZ9xqpnGM9a7nauDyoBFi7jjiMHczrLxQqz8II4GOcqc9Rj7ar0q0tKk0lQ6arb3LksCssEoHCOoKkbj4g1Le6hohtZNPigLXNvLPPvgcfCgG2M43qvPI0zmR+EEnZUwAo8MdKPNP0zsZqMYCd/HJ7Udwc/GOTn/Rcmo+0PZRYNMurqyu7O5jt4i7Ljupo1BGT3bDPx3rirmDe69H8wcWAda/Z6QpegAKTjbiGcH8dqyOW2c/Ctvs0VSeV2B2UBT760CYT+lEHMkQJ8cVah1eVF4UurhB7JkJX5HaqKzRuPvrjJG9UczQa6imOZYLObxL26qT8UCmozHpTHL6XHxf7F1Io+Rz+uqDQew320zEw2BbHvoGZqnNdpimn5pIDjLxKV2weeRmqjabCckMyknpV0U4YBBoYGHcWEqse7QsOh2qu0EwO8Un9U0TcK+OK6UXxFIeWC3dSfwb/1TXO7k9hv6pooKD2qaVxQPIMlG9k/KucDeyflRPgeFLA8KeBbwMcDeyflS4W9k/KikKvjTwgxyFIeQTwfZPypYPhRb3Q8BXO4XyPwoHvAmOJTkZB8RWjFrd8lpJaO4lgkUqUkUNj3ZGx8xW0bceA+VMNuo8PlScU+IbwL7+deh9juzFpd9njd3r31rLJKeGdIeOIKMABgNx1OdhisIwqOaqfhWlo+uapozg6feSon8ETxIf6J2rlXhUlHFN4Y1JczVu+x2qxxekac0GpW/SS1kDH4j/vWE5mt5DFMjxyDmjqVI+Bo10ztZpt+5m1iBNPuxt6XYytG7eZAG/xz7qIUkt9ctiI30/XoQN1kAinT7s/Bawe9r0nirH7/AK/ov04v4WeVrceNO9IFGOo9kNHml4La5uNJuG5Q36+ox8FfOD8GNY112F1+CYolsk681eOUYI+ODWqF7QktXj6kOnJAmBT1HWlSrWiGO6V3GBmlSqiR6g1IM0qVTzKO8JPXFcK0qVNoBpQ9KZjJpUqAwdAINOHLNKlUj5EgNPXB8fkKVKmiWdxnl+oUiufH7KVKqwIaYxUTRedKlQMYVrkZeNxJG5R1OQynBHuPSlSqeKGEulduNVs0MF/walanYxXIBOP5XX45rbg7T9lmjDMuo6ex5wQSyKg8wFYD7BSpVkqWFGbzjH0KVWSP/9k=">
            <a:hlinkClick r:id="rId2"/>
          </p:cNvPr>
          <p:cNvSpPr>
            <a:spLocks noChangeAspect="1" noChangeArrowheads="1"/>
          </p:cNvSpPr>
          <p:nvPr/>
        </p:nvSpPr>
        <p:spPr bwMode="auto">
          <a:xfrm>
            <a:off x="0" y="0"/>
            <a:ext cx="1257300" cy="1095375"/>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211976" name="AutoShape 8" descr="data:image/jpg;base64,/9j/4AAQSkZJRgABAQAAAQABAAD/2wBDAAkGBwgHBgkIBwgKCgkLDRYPDQwMDRsUFRAWIB0iIiAdHx8kKDQsJCYxJx8fLT0tMTU3Ojo6Iys/RD84QzQ5Ojf/2wBDAQoKCg0MDRoPDxo3JR8lNzc3Nzc3Nzc3Nzc3Nzc3Nzc3Nzc3Nzc3Nzc3Nzc3Nzc3Nzc3Nzc3Nzc3Nzc3Nzc3Nzf/wAARCACdAKUDASIAAhEBAxEB/8QAHAAAAQUBAQEAAAAAAAAAAAAABgADBAUHAgEI/8QAVBAAAQMDAgMFBAUGBgwPAAAAAQIDBAAFEQYhEhMxB0FRYXEUIoGRFSMyQqEWM1JigrEXJHJzwdElN0N0daKys8Ph8PEmNDVGU1RVV3aSlJW0wtL/xAAaAQACAwEBAAAAAAAAAAAAAAAAAgEDBAUG/8QANhEAAgEDAQUFBgMJAAAAAAAAAAECAwQRIQUSEzFBUWFxsdEigZGhweEGMvAUFUJSYnKSstL/2gAMAwEAAhEDEQA/ANx6V4VAUM611vatHRG3LiXHH38hiMyAVuY79zsOm58e+g1Nx7Q9YDjjBnS9sWPdUtPHIUnx3GR8k1TWr0qMd6pLCJSb5GozJsWCyXpshqO0nq48sISPidqF5XaRppDqmIMp+5yAccq3R1vnrjqBj8aGLfo/SjFx5N+uqb1eEYK03CaFKBO+zXFtniHXPUUdQ4saGwlmGy0wyPsoaQEp+QrjXO3qdPSnBvvehYqTfNg85rHU0sLNn0ZIDZALbtxlNsE+qdz3+NMc/tLlFSVO6cgIUoe8hDrq0jPdnY/Gi7hGa9rk1PxDdP8AKkvmWcKICvaf1/KWDI1yloJB4RHhJTn1xiuPyU1v/wB4EnP96j+uj2lisz25ffz/ACXoTwomf/QvaZFZSmJrKI8eLf2iKnI+JQo/CvW5natbj9Yix3VOQDvyz37/AHB+B9OtH1LFPH8Q3seeH7vTAcKIAHX+t7a4FXnRCnGe9cFwqIGPLiqZE7Z9LreDU5q429ecESI2yfXhJP4UZYqHcLXAubfLuMNiUjwebC8fOtdL8TyWlWn8H6iuj2E6zajst7SDabpElnrwtugqHqnqPlVrkZxWTXfsk09KXzrWqTa5CTxIUw4VJB9DuPgRUJmP2maR3gT2tQQk9GXiSsDbpxEKHTuUR5V2rbbdlX0UsPsen2K3SkjZ6VZrYe160vP+w6kiyLHPTstMlJ5efXGR+0B61okaSzKZbejOtutODiQ42oKSoeII2NdVNNZRWPUqVKpAVKlSoAVKlSoAyXU7SZHbpZ0OJC0ptRUkKAISoc7BGe8ED5VdotepEqUYWrkSAnPEmVb2l+96tlGPxqFcm0L7cYylpBKLFlJI6HmrGfkT86a0bo603HTztzSZcK5OSpfFLhSltLVwvuAZAPCdgB07q4l3bTubmUYyxiK5pPm32lkWksjs+3X2UT9L6a05ek7e+lwtr79/rEHu8+/rVWIrMJAxZdVaf4sBSrc9z2hjplKVLGP2RXOmb7q5arQyhcS8mfbDPLb4EdxICgkpC05SdztkDr5Zona1lCZkpiX6LLskonCRPQEtrP6joJQr51zq1veW61p5X9Lfly+RYpRfUqIF9mOq5Vr1Zap7uDwxrpGMZ4nbvSUn/Eq5/KC5xMC76dmoST+egKTLRjuOBhf+LVrPt1uvEblT4saYwsZHMQFg+YJ/eKpho1mCeOwXS4Wo/wDRNu81k+rbmR8iK53Ftqmk44fh9Y4/1Y2GiztOorPdlFuBcGHXh1ZKuFxPqhWFD5VaZFBt0t16fbUm8WWz39tJ91TJMd8D9IceQD06LT61WNXCPb3EtNX266fWD/xS+Mc5jwwlxR6eGHKR2MKmtOX18tfkG8aLXlQ3pLzHszQZVILg+seRhDbYAHEoknbrsNyfQE1Q6rgPOR50263CSq1MMlYt0X6nm4G4cc+0cnuHCAMZrHTtt+SUnj9frngbeLO66lstpPDcLpFZWejfMys+iRlR+VVzes48tfDbbPe5qSCQ43CLaD4e8spG+KYs8JMKbDiWez2q3lLKH5xQOYVJUopSEOAAqOEqVxHwA781Ae1LcZUIH62LlpzjfLaUpIVIbbCkEkn3EqJ4uhPjg42wsaTeIxy+94+S9Rd5lo5qDUBVmPo+aW8DBdmsIVn0yf314i/6jUpIXo2QEZwSm4MHHwobXOcXLje0XB/gjgfRrjkghbyxMU0e/wCsPLCAc5yFZ780XaUnxHYZhtSWlyW3pBcaC8qSOcvqO7qKi6toUIb3DT/y/wCiYyz1Ky8yIV1j8rUGj7o42CQlXsyHinbqC0sqHfuKEYkKRYpav4PNUcC+MqVZbnlvj8eFLgGfkD50S3OZMTqyRKafdbjQZcViRiThKWloB/Nn3TlTmCeoCcjNWsyY1cXDElwo0xhc5yPwPNhWG22uJex6q4gQPIitNvXq2m66ecNZwnldvJ580Q0pcyLp3tWhSJotWqIjtiug90pf2aUfJR3Tnz28zWjpUCkEEEHcHPUVktq03aNWWd0TYcpqL0itqkB4MggHiaWRxJ70qQSQFAjBxVCl/UnZTKWqI+b1p7OFsqX7zHqBnlnz+ydsgGvR2u1KNao6MtJroUSg0sm9UqotIaotuq7WmfbHDj7LrK8BbSv0VD+nvq9rqCCpUqVAGbXD+3gx/gH/AEqqtOzdwnTlyj7cEa5TW0HvI5hVv8VGqq4bdt7P+Af9KqoUJ2dpK53C2Wacze0uqXIdtT7galtqX73E2s/nNjuD4eOa5fFhTvpKTxmK82Pj2Tjs6H9mNI/+GXP86minWkdmXqPSMOU0h6M7NfU404kKSspjuEZB60F9mVwYk6nsMJonn2/T7jEpCkFKmnOanKSCOvT50capP/DDRv8Afkn/AOMuuoIB+jbC+zof6cs11lQHiJL4jk82OtCVr4UqaVsk4TjKSPjRtp+e7c7Bbbg8lCXZURp5aU/ZBUkEgZ9aG9OrU32HPLQopUm3SyFJOCPecq5tylRdERVx8NqataFIIH2SGgRt615vb1KniDS1b5l1JvUiRNfabkLCFXFMfKiG1Sm1NIdAOMoWocKh6GiJpxiSyFsrbeaV0UkhST8RtQPMCGewWM2kEh23MNpJ3wpxSRn0yqpN7sFu0vqTTsyxNJgJmTTElMMOlKHkltRB4OmxHXzFLc7Bpwg50pNY117gVV5wwV1/cLhJt1kbvnFGiSI63H28FpC3woAJVvthO4B9d8bWvZzcVxdM3Jx99AtzbvDAXOe4Gle77yQtWTwcXke/GelFcK7LXZbpcLly1NRJEr3UoxhtlSgM9cnCSc+fSoul9JRL1Eh6i1OwLhcZTKXkMvjLMVKhkIQ2dthjJOSTk0WtF3lOVBx3VF6vvznQvnXSpKG6s9vUHrTdtMw1wls3R1cyPzApm0MuPtctSy4GchByhJIAxjv6AkVZs32JwhuLo7ULzaWlNEG3nHAs5UkhStwSKOLVLjOPTIMdj2ZcFwNrZAAHCRlChj7pHT0I7qfjT2H58uEApL8YIUpK044krGQpPiMhQ9Umug9j0ZPM5Nvxx5GbiMC2rlc+UxyNBXANND6gFcdBbHdgFXu7Y27q5ZvuqeMBzQs1LeTkpmsE/LIrQFLQgArUlIJAGTjc7AV0MGoexLJrDj836hxZGZ3CaRIauN00DczJaILbzbDL608PTdCiRjO2fhUdy96fRJlzpMG72iVJaUj2p+A6jhJGCpOApIVsnJwM4T1xWqYpqRIYYCBIdQjmrDaOM44lHoB5mklsO2/hcl7/AFyHFZnmm5ESRaJ7Fr1JEn3GXxuBxASjgcUgAHlg5HQE95JJ76DNJaZujeqIbci0vsCOtXt8l1IKHklJCk8R/OBZ/DetevekbDfTx3O1x3nR0fSngdT6LTg/jVBDYnae1OxZnrjIuECZFcejGUQp5hTZSFJK9ipJCxud9vnnr2NWzpVKlJ72eedGummNPdgup3DScccwR7C2fYtX6sgthTbLK+FLeTgcLiwPkO+trrHuyT+2Rrf+fV/nVVrbMuO+paWHm3FNnCwhQJSfA46dDXepPNOLfYjM+Y9SpZzSqwgzW479t7P+AP8ASqojvdhtt8YS3co4cU2eJp5J4XGleKFjdJ9KpJKEq7Z1rUAVI08kpPq+RRdXj9tVJQvMweHhGimvZMzv9juNtlMy5ypk9iOfqLzAATcIg8HEgYebHftnrXC9Q3Bm62K93l6NcrLATJ5d2hAlC1uIAQXWx+bUMEE4x73dvWnkeVC920spMh256ZcRb7msHmoUCY8rxDrY2/aG/rT2W15RxGX2+3ivgRKmQLbwRuwlxWSoKtDyz5FYUrHwKqmXd+XbNJW22R2W3Z81DNubyTwJUpvClnG5ACVHbyoQvNoc/Ju+uw4Vw07ORFUZkNv34MsEYJR93fxGCO8d5LNTg/lDo1vBKxPWspx3JZVxH4VvuatO7rUY46vPwT+AsU4plPK0Xq1Wl2rE3qWE/FaDYQy7B5eyCFJTxpJVjKeuM9akSb2vUE3R0qTHSxKausqPIaSriSlxttaTwnG42B+PlR2AeEd3dWHuPl3U6ja2buxeVX5/2PPCYBwvDh3+9wcXFjxFdiut6jNdz8itcwukSVOdnusUgcPJk3BsEHqCon/7EUcyrguyaUiS2GEONsNxw4kkgJaJSlStgfsglXwrP3FJR2f65KlBKfb54BJ8SAPj0FF0e2anuFtSy/c7S1AdZ4AyLep1SminASoqcwdjvgVg2ZFR4nj9EPPoT78v6HucS+DPs6imJPx0DalfVuH+Qs4P6rivCnb6BClxL4nZMYFqX3ZYWRkn+QoJV6cfjQ7bLVfZ8abp+5aiBMLDK0CE2r2iOpOEKUVEncZBxg8STv3nq2uamZtcxuRKi3g28rjyoL8bluPJAyClaSQStBBAKcHOCRua6pWF94tyLta3ojiyjmJyhxO5bWDlKx5pUAR6Vxp+e5cLa07IQluUnLcltPRDqTwrHpkHHkRVZoy5CRBTDLrjoZbQ5GecGC/GWMtKPmB7is75SSeop6Sv6Iv6Hj7sS6KDTiugbkAYQT/LSOH1Skd9AF8TioN5tyLrbZENai2XE5Q4nq2sHKFjzSoAj0qouqpt4v6rPFlvwoceMl+U9GKQ64palBCEqOSkYQpRIGfsgEb17+RFkJJcbnOKPVblykqJ+PMoAtLFPXcLa068kIkpy3JbH3HUnC0+mQceIIPfQ/qE519p/H/UJv72ahXDS0G3Xdke03ZiFcTyi41dJALMgY4DusghQHDvnBSkD7VOLtP0Vquxtm4T53G3MUFzXQ4pAwz7oOAcbZ+NZL7W2qeDGjzRmMF64J1HqO2x3248O8ahRCkrSsh/HG4ohGNgCMgnzFaQrs/sLQSuzR1WichQ5UyG4pK2z6EkKHiCN/xoE0vAhOXS13TlMOyJOrZIS/jKi0GyQMnu4ve+NbKCE4KiAARknuxV9JYpxXciHzIuhru/f9J225y0oEh9rLnAMJKgSkkDzxmlVf2SEfwd2Y5/uSv8tVKrCCtZzI7Xbq6fdEW0MMAdeLiWV5z3eFF+aAe0Ky6itOoPyy0qr2ghhLU2AQVcxCc7gd4xjYbjGRnJq70drG16rt/tEJzlvNp+vjuKHG0f6U/rf7q8rtu0qurxlrF4XgX05LGCbetSWexrbRdZ7UdboJQhWSpQHfgAnHn0qXbbjDusJqZbpCJEZ0ZQ62cg/wC3hWd6aWu4IlX+T70i5PLWk4+wyCUtpHlgZ+NWWhf4hqy/WxkYjPNtTkoB91taiUrwPMgH4Ut1seNG1dTOZLn2BGpmWC07TAs6LuIbzxq5KQE9Tl5Ax8c4+Neah9/WmkkJ3UhUxak94TyCM+mSB6mne0ErGnFIbQVqdlxUADru+3/VTd/+r13pZ0blwTWCD0A5XHkeeUAfE0uy8cSl4y8kTPkwnT1T61mOn+THf0o+6S5Jl3e6nJO4yVpJH/lT8600qCBxqICU7kk4AA6/hWEaVU/Om2BcRi9N3ZU1ctsuqHsPKU4S6tAVvjgIBx1J8evprlJ0ZRb5p+RRHmFr7IV2fa25icj2+c4nOcHhUkg/NP4Vq1tWpy3xVqOVKZQonGNyB3Vl4cL/AGRXySpzme0JnOhRG5Becx+6tOtZxa4f8wj/ACRWPZjb4n930Q0+hT6gSbbd7ffkbNN5iTeHA+pWocKznuQvB8gpZru5ZtuoYdxbStTE7hhSghJPCoElpZx0GSpBP66fCq+ZrCTLlPw9LWhy5raUULmLWGoiFjYjjO6yO/hB9aZRbdVzwV3TUyYeR+ZtURCQP23OInp3AVqrXtCi8TlqKotlloNhpGmoBSoPqaS4yh8gFSm0uqA3HdgDypvWl7tTMddmlpmyJklnjRGgMKdeSM+64MfZwoZBJG6fKqiJ2eWqPHTHenXiUwlPCGnbg4lGOuOFBAG+9QpGlZul7iq86NaQ+kshuXbZDq1F9IJIKHFEkK36Hbasv71oz9mHPpnRDbj6j0DWlvgXyfOvcG7WtqW2w2h+dAWhJKAvOSnIG6jRK9qtlah9EW24XhvCSX4KEFrcZGFrUlKtv0ScdDilY7vDvsASYhOMlDzLg4VsrGykOJ7lDwPw2NBGttOJsMljUFklzrXC56fpNm3OctIQducE9Mg44hjBHxJmhtHfnuVI4YOHYHbM+3aniSre4h9l5AAkRZCC0+zk5SrB8xkKGRkbHaoWpF8rVdid2PBFmq3PgGjQ7Ktus4l0ttzal26+JhcXvlAiyHmlJPE2VDKCD7p7t0g7VC1FrCLdbkhv2SVDnwrXcC9Dmo5axlCOHB3CgeEkEZ6VfVq069KUYPOhCTTB3s5lQlq0hHalNLmG4XB95hLgK2wplYGR1AISOtbFLH8Vf/m1f5JrH9LxJNm0/o7Uky4RFWqNJUh5KIgSqMl4LRxLcCsq3I6gY4h1rWbtLbjWWbMKgtpuK47xAjCgEE7Hpv49K1ijPZmkJ0BYeEAD2JB/ClTnZ2yuPoaxNOY4hBaJwfFOf6aVSARKGRWVdqGi0W9uRrHTb5ttzipLskNbIkJ2CtugPjthXfvvWrVRa6h+36NvcYAlS4L3CAcZUEkj8QKhpPRgZnpTje0NAEZ0pcMMpQtGMpVuM77ZB8af0DK9q1dDlPkB+Xp1ta98cauYMnFVvZ5JUdCMqSRlkPJTjyUpW/zqVoH/AJe0uepNgXk/FFY79ZtamewaPNBnrVZ4LMzxYS/eIqFdMkBRVt8UioXaU09Hs7N/hO8ufZ3OdHBTxJc48IUgjvyFY/31J1w2pT+mlpxhF6YznzChXXaEnmaa5PEEqdmw0Jye8yG68vbScJ0ZR7fqXvVMp7zqLVkB2LanrFbJUy4JdbZXHnFKVFKck8K05Gx/S6+tUbKJ2l71py2x7b7bdRYlx22UOe426p1JUtSu5IAVkj0HkY3VvndodjClcIYgy3hgdSS2jHphWfhULs/bN1nXfVjwKlT5CmIhP3YzZ4U49SCfhXSqX0501OospL4ttpeom7qQbR2f3pOmxZ7nqh8RlMltUaLHb4RxElWVqBUrcnfapVxsGuGbI/BganYnocZLJbkxEsrCSMe4tJODjYEijZiSxI4uQ824EnCuBYVg+eKeG9YIbSuacm117kNuRYLaQvtvdSixiG5aZ8JoJNtkJCVBI70EbLTtnI8fOikb1U6isMa9xOBaizLa9+LLbH1kdzuUk/vHQ1H0neJE5qVAuiEN3e3LDUtCBhK8jKHE/qrG48NxVc4RqJ1Ie9fXw8ieWjL+kRtSG9e0kUAH39v6C1Xar3GHA1cn0W+4ISNnCoHlLO3UKHDnwIFE90iNT7XLhyEhTT7K21g94Ukg/vof7TW3PyQlSWQS5Bcalp4eo5biVHB7tgd6IFzY67cuYh1JjFkuh0H3SjGc58Mb1ueZQhPqtPQUoezSe7cdD2l99XE4lksqVj7XAooz8kiu9d6Wj6psT8RaEiUhBVFe2BQ5jYZ/RPQjz8qY7LWCxoK0JUhSCtpTmFDBPEtSgfiCD8aKzVdabp3EpQ6MlLKMYsmiHJFiF10dOfgTcKYnWuYoOMLcT7q2lgjxB+0D1HTrV9ovTOm9TWd5lbVzgOR3eVcbOmc6GW3R1HATuk4yPl3VfW1Qga+ukADDVwiNz0DoOYkltzHmQEE/Cq29K/JrtJs92YymLex7BOH3S4MctXr0HoD512LS9nKtw5vR6r0K5RWDSWm0NNIbbQlCEJCUpSMAAdABSrsdKVdcrFTMplMhhxlYBS4goIIyCCMU9XhGelAHzn2fSVQLFf4LrbzqoLxHC02VKJUCnYDqcozVpL9t07pi03xhZZuFoiIQWVpBQ4F8tK0L78bdx617MaRpTtausaStDMS7I57ClHhTxE8XU9Pe5g+XjTOvZiLw1D09a5DT0ia+kuhpQVwNJ3KiRsB3/CllFSTT6gFCL8rV71jYYjqiXGHcGZc2E8sJUGglR40E4407jpvv0q418jmx7FHzgPXuKkqxnGCpX700I6uiBxu0w7eFN3Nya0xBeayHWRkcSknwCRvnbeiZT70edbrXrcI57MpL0C5NDgYlOJCgAodELwo+6dj3Vwrmw4Eo1aazGOdOuvmWqWdGMaglKj61nvNkFcfTD7qEk54TzCc47s4Hrihm6OXFGidJ6Wtbvs7tyihcxbZ95DAAKj6HiPrjHeavdUNvmZraUtlbaG7G2w07wkBYIcUrCvU4OPCqiwkTLuH1DPsNogxEEjOCpsOLx4H3kjx2qbGjGe73Yfy+4SbRCFrhaEmWy9WnnIS3JQxMCnSrnNLyDkbDIOD3DatQv9/ZsoYaEeRNnSlFMaHFRxOOkdTvsEjIyo7DNZd2hXNl2wXWExxqdjBlbqwnKEErGE5/Sxvjwo90yrna5uLswhcn6JhqjqI/uZ4+Zw+quHPwrXd2cK9eDl3ixk0hyXeNVwWxMl6ZZchJHE83EnB2Q2nG54SkJUR4Amovt8R3WWnbtbXA4xeobzClJ2CwhPNQT5jC04O4zjuo9PQjvrE7kmdBvCY1k5CUQ9VlMUvJPKbLzIUWzjokEq6bjPpUVdn0o601jp8fuCm+psY6ZrqgpOpdUxUlNx0Y+6pKc8yDNbcSv0Bwa6d165HUlL2j9VBZTkhFvSsfMLrkPZ9xHTdLN9Bg80280tp5IW2tJSpKhkEHYigw6CWmOu1tX+4N2Bat7aEoOEZyWw79oIPh4HFMR+1CHJW6iPpnU7qmV8t1LdvCi2r9FQC9j5GpR7SLYgASLVfmHPvNu21YUnyOKtp0LukvZiRmLC9ltLTSG20hKEAJSkDYAdK7oKb7TrI9K9kZhXlyTw8YZRb1lZHjw9cV0vVt8mIAs2jbmePGF3FxEZIz3kZJqr9huJv8pO8hzUD7cHXthkurDLRgzUuOHoQkIXj4cJPwNZ/rfUepL5Zod5TaERdOpnNvxpXV9vgUQFq32Bz4Y2G575GuGtSJnRJt7nxS+5DnpYgQgopYT7M5lWTuonpnHdWi3RmErszksjl+xfQx4B93hDOUkfIGu1a2caeJVFmSXw1ZXKWQwScjIOx6UqH9CPyJOi7I9KBDyoTRVlOM+6MbemKVdEQIaVKlQAMa70bbtZWoxJw5T7eTHlJSCppX9IPeO/1rONO9m+sNNl5NvTp97mK/PurcDhT4dNht0rbqVAANpHRcu33Y3zUU5qdcw2W2G2UFLMVJ+1wZ3JPeTjvFFl3tkK729+Bco6H4z6eFbaxsf6j3g1NpUAZFrBF10lp25Wye69crFKiOMxJqklTsRZB4W3cfaSdgF467Huqo7P5qblCuFwII50sAg7YShptIHw3rb5DLchlbLzaXGnElK0LSCFA9QQeorGbYxHtKdUswmUtx4lylFpobABLaSB6VTCjTg24rGSctgzfVH+DaXMUghy5Si+sn9Z33f8VKfnWuTLI9Oi2q4WyWYN1iMJDMjgC0rSpI4m3E/eQcDpuDuKx/VSUN9nWn2FEnjWwcdMjgUT++tY1yJJgWmywH1xkXCWmM842cLSwltSlgHuyEYz51ivt91aUabw8v6DR5PI8ZuuHY3JRG0+3I4sGSmQ6tKU+Ib4ck+RNC+trNabPp+yW+7yEvMSb429PkSFcBfKgsuLURjA3HToMVZK0LZWQF2huRa5aB9XKiSHAtJ8wVEK889aqjdXbrctOWy98h252+7rjy08IKXhyFFLnD4KBB9c086Vw6sHKWYp9mAysFjb9KIQxz9IasuMZk/ZQ2+iYwO7orI/GpC7TrVZKUauhcB2CvolvIHj160/K0Jp99Zejw12989Xrc8phR2/V27/D/AF8HSlzaQtMPWV9QCrI55be4R4bpz08xW8QhXO2O2i2W6yQrjJ9qvN0xNnghDzgUFLdUCNknCUgeA8a41BpWHpmzPXvTrk6NOtqA/n2xxaXkpIK0rSo4IKeLpimZ9pudo1FpiVcdQzLowq5coIeZQkIUtpYB93c53/GiXX7iGtD30rWEj2F0ZJ7yMD5kgfGgBm+aeeu8uNebNdpFruAZ5YkNth1LjKjxBK0K2OCcg/6sV0+BqmMy6q4a4hw4yRu99GNNqCc+KlYHwr2DoWEphh6Reb+tTjSVKSq5LABIGcYxSXorR1nT7fcYrJ5acl+5SVObePvnB+VAAvbHNPO9oFk9iuUq8SMyUzblMWVoWnkLw2CcJx9o4Ax5mnb1ZZjl/tWg7bqB5VhmJXJcjkJKmWEkngDgyVJylQAPTAzmpzzNt1zf4qI7CHdOWhBKSloobkvq24UggZQkDO2xO3Sp3Z5ZoVp7SNSMRIzbaBFYcYxn6pK/eUhI7gVb4HgKr4b4u+npjkTnQ02LFZiRmo0dAQy0gIQgfdSBgD5UqeHSlVpAqVKlQAqVKlQAqVKlQB4elZE0w2bzquIshYXc3StJ22cbRt++terKL2y5be0u5pfWA3dorMiNjvLSeWtPr3+lQwM41NJQ9om0NKWkPW+UmPKbz7za0pUncefASK1zXcxCLTZ79GVzosKe1IccaJI5KgpClbdwC/66pL7Z4t6tr8KTlKXMK428cSVDcHz7+vnWdWfRdxfk3WFGvamYsd/2Zwo4sPbb5SDjoeh8azVqHEnCaeN0lPCN5QtLiErbWlbak8SVpOQoHoQe8Gqa76Xtd1mtz3G3Y9xaxy5sV0tPI/aHX4g1naLbqnR9sdds+oW3YMdtTqo8lrIAAyQkHix39CN6uLFq3XEq2x7g5pEXCE+niQ9CXwqI4uE+7lW+QdsD+mtJASfQ2oGSExNYS+WBjEmCy8rv+97p+de/RuqR/wA8D/7Sz/8AqqVPajaWHEt3m3XS2Onql+PkfvB/CrOP2g6TkDKL0wn3sYdQtH70jagDmZpe63IsLueq5zi48hMhgsxWWQ2tIwCAAfE9+N+ldXPS0+6QXYU7VVzdjugBxHKZTxAHIGQgHqKlnWGmv+3rd/6hNMO650s0rhXfYZV+qVKHzAIoA9c05cHxwSdW3xSMEcLK22fmUopyLo6xsSBJeiKnSQc8+e6qQsHxHESPwqFJ7RtJxxk3ZDmxIDLTijt+zj5kVVyO1O2vZbsVsuNzfIwEpa4Egnpk5J7vDuNABzMlR7fDelSnEsxWEFbij0QkeX+3dVB2QiTd59/1ZKZU0zcHUsxUqG/KbyP6ht3g0LWi137tG1E7b9TvG3W+C02+uBF+9xH3Qo5ODgHckkdwFbdb4Ua3wmYcJlDMdlIQ22gYCUjuqQJNKlSoAVKlSoAVKlSoAVKlSoAVBPalpqTfbKiVaMpvFtc58RSeqv0kb+I/EDxo2rzAoAwaJr62qtTj04ez3FgFLkJaSFKcHcnyJ8enf03s9MsIgWpPtEhlUqQtUl8pcSRxrOSM53xsPhWi37Q2mtQyDJu9pZfkFPCXgVIWR5lJBNDLvYvo1T5WmPMQknPAmUcDy3yfxqMAZ/rW/N3VtGnLCv2yfNdS0rknIAz9ni6bnGcbAZzW6aZtKbHYLfa0qC/ZY6GisfeIG5+JyfjUTTujdPaaUpdmtjUd1QwXSStZHhxKJOPjV8BgVIDUmKxKbLUllp5s9UupCgfgapXtE6XfUFO6etZIGBiKgfuAogpUABWo+zPTl1s0mFCtsOBIcT9VJZZAU2oHI6d22CPA1lSLUjS4Fv1hploBscLVxjxi80+B4kd/4+IHWvoqvOEefzoA+ao87Td5uLKWWbdbrVFc5iy8ltt2QsdEgdQjvO+/Taip3UcZ3+JadT9LXFWQ1FiDiT6qI2Skd5/3jW12K0uLUty2QlKUcqUqMgknxO1SYkGJCSpMOMywlRyQ02lAPrgUAUOgtNK07a3DMcS9dJrntE15I2LhH2U/qp6D4nvomrwACvaAFSpUqAP/2Q==">
            <a:hlinkClick r:id="rId3"/>
          </p:cNvPr>
          <p:cNvSpPr>
            <a:spLocks noChangeAspect="1" noChangeArrowheads="1"/>
          </p:cNvSpPr>
          <p:nvPr/>
        </p:nvSpPr>
        <p:spPr bwMode="auto">
          <a:xfrm>
            <a:off x="0" y="0"/>
            <a:ext cx="1114425" cy="1057275"/>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211974" name="AutoShape 6" descr="data:image/jpg;base64,/9j/4AAQSkZJRgABAQAAAQABAAD/2wBDAAkGBwgHBgkIBwgKCgkLDRYPDQwMDRsUFRAWIB0iIiAdHx8kKDQsJCYxJx8fLT0tMTU3Ojo6Iys/RD84QzQ5Ojf/2wBDAQoKCg0MDRoPDxo3JR8lNzc3Nzc3Nzc3Nzc3Nzc3Nzc3Nzc3Nzc3Nzc3Nzc3Nzc3Nzc3Nzc3Nzc3Nzc3Nzc3Nzf/wAARCACHAMADASIAAhEBAxEB/8QAHAAAAQQDAQAAAAAAAAAAAAAABAADBQYBAgcI/8QARxAAAgEDAgMECAMEBggHAQAAAQIDAAQRBSEGEjETQVFhBxQicYGRobEjMsFCUmLRFTNykuHwFiQ0Q1NzotIlRGNkgrLC8f/EABoBAAMBAQEBAAAAAAAAAAAAAAABAgMEBQb/xAAkEQACAgICAgICAwAAAAAAAAAAAQIRAyESMQRBIlETMmGBkf/aAAwDAQACEQMRAD8AigtZ5aeCVkJ5V6p5wzyUgtP8lZEfjTAGkXEb/wBk/atlTYUULOe4R1toJJnKkBYkLH6Cpm14R1u4AK2LIPGVgv0JzUOcU9spRb6RXeSs8tXKHgDVXH4ktpH5FyT9BW11wQbCDt7/AFOGKPIXKQO+58hUvNBexrFN+ioKn4Mn/wAfvTfJV8HA8ZVo4tYgZ2A9kx7nfw5s0Bd8DatBvEIbhR/w3wfkcVMc0L7HLFKuipclZC1K3ei6jZ73NlPGPEocfMbUFyb47/dWyafTMnFoH5aXLUhbaddXQzb200uOvZxlvsKVxp91bf7TbSxf8xCv3o5L7Hxf0R/LS5aJMflWOz8qZIPy0uWn+SlyUAMctLlojkrHJQFDHLS5af5KXJ5UBQPy0uWiOSsclAUbclFWGn3F9MIrWPnckDdgB8Sa15KrPHN9eWVraxWtzLCkjsXEbFckADqPIn51lOTStGkUm6Z0JtA0rTED8Ra9Z2g69msi83zP6A0PJxl6OtH/AKhZNRlX9oQtJn+9gfKuF5LMXfdz1PeaVckpTfbOpRjHpHaLv032sCcmk6C/L3GaVUH91QfvVfv/AEzcTXGRax2Nop6csRc/9RI+lc3pb1nSLss17x9xXfAi4128UHqIXEY/6cVB3WrX9yzG5vrqYnqXmY/c0LTTH2z76dIQVFKysrqeVgcgjY/OvRHAnEqLwZpV1q9+qvIGi7Wd8FirHAJPfj7V5v5sAZ8a6BNKZvQ7Blh/q+qkfAg/91ROi4nfrbVbacZgnikH8Dg/atpIbC4YNPaQO3i0YJryPFdyREGKZkPdyORUvZcWa9Z49X1W7UDu7UsPkaSi10wtPtHqyN4lUIgVV7gBgVtIQykYVvJumK83WfpR4otvzXccw/8AVhX9MVNWnpk1NAPWdPtZfEozIf1FHGQWjs11w/pF1ky2EIY9WQcp+mKhr3gjTeUvDPcQ/DnH2zVOs/TJaMB6zpdyniY5Vf8AlUzaelfh6fHaTXUB8JICf/rmqU8kfZLjB9kbrugTaPMvMwlgf8kgGAT4Y7jUT2fkfjV7XjbhnUkEcmpWMqk/1c+30anBZ8N6hvAtsc99vNj6A4roh5VKpIwlg+igdnS5Ku8/Cunvvb3U8PhzKGH6UBNwlcDJgureUeeVP2rZeRBmbxTRVuzpdnU3Nw/qUX/lWceMZD/begZLaWIkSxOhH7wxWqmn0yOLQFyVjs6KMffisFPKnYhNbamnXSLv+43/AG1TfSHFdNFZdtaTQYZwOdTv08QKvdx6Tr23geVbrh6UqpPZpeSZbHcPZ61UOKOPpuMNEWK6tord7e5UhVlLFgytv08R9a8tZMj7ejteOKWkc+AI/ZNL4qPjT88LqzZU7Hwocg+B+VXdiRnP8XyFYz/arG/TB+VIc2RtQFmcnuz8SaXIG3PX31sy8p26e7FbK4UA5xipboaDNNs1LCckjsXU7eORUpf3/wD4S1pGJCrFS5aQnJHgCcVE2Tg+sHmcBUDYB2O4p6aTtISVzyk5BqLt7NF0BeqZAJIUMMjmOM1qLUc/KfDNTttHI+nQsAeVO89NzihLuPs5YmwBlpAfg1VaoVbAYbCeYF4VZkBIyK1eJo+cPkEDpUzpcebfGRgyt1HuoLVk5bp8AAFMjH+fKhP0DQCrHHWt1kb941I2kCyRLzdCorHq6i5ZcZAUGrUiWgESM3U599OpIy45Tj3bU7coFPQDBHxp+55UMbqufa/Z+NPkl2TX0OWus6na49X1C6iHgkzAfepi1434igxjVJXx3Sqr/cVBHErhwAAQ2M9+1NxqxZRsBilzgPjIusXpM1yEK0/qko6HniIP0NStn6VZpfw7ixik26JMfsQa552LEJk7f4VqqkOhGxOanlFBUjqScbaFdf7Tpckbd7Ki/dSKcbUNFvVA02eTtuvZOCNu/qO731ym5uJIOXlI9rIORmj9CvpXv1RsovZOxeM4bYZ6/CtI5EvZDg2UsT/w/ejrdQOyK5DMOY71Ybv0c6vYJE97PZRdtII41EjyM7nOFARCSdqDTS5Ld1WOWOWONMmRQ4DgNggcyg5B26fsmsXdWujUba+t+1IDFs+XSsSNbSRkq6knpg0Db2UlxJMVSR+zAzyKCACcbkkY6jx61s1qYoyZfYYAkKXHMcbdB+tJdAZt1Qybn9nxrE0qKcKQWHWtZoFhkiZJo2VsgsCcL8v87U7LbxdsFee2CHDdqsjMNxncBcjw6UNtDULAppHeNmBxjfamO2ON6N1O2NlJLbrJFLsuWiOV3AOx7+tRpU53G9CdhRM6CqT3E0Lg4eMjmB6DIqxaHollcS6/byyymSysGuLYAgB2C5Ofdnuqn2Ny9qzSoPa5Coz3Z2zVo4Luzc6xfewqdrYSJyp0/KBSadlIJggYaDEyN3ZIwN/bqO1UcrRqXVmWaUYX51Hx3xEkETqBFHJlmT2XYZzgn/CiLq8S5YKkZU9sz8xx3jpSVh7JTRxH6vKHkKlZDtn3VGa46m8IQ834GeufGtYr02/aIFTOeYcw8h/Km7p3nuA8gPtJ7KqMbf5zQk7sNDls6G2TOWbHQGmWnVblvZ25d9jmtGeS2l7HsWgKruJFw4+dPNZ3D+0AMnvbJ+tCbBxNHftQzJkDrvtmiXe2Z40nacFgpLJjAz8fPwrEemy8rNLKQAuwUfzqQgso71Y7bsO0lUFVKHLsB7vDFO3VvoVL0QfrRg5o1iX2Sc5Ykg/SnEupGX9j2vyhc5FTV/wvfsZ7n1R0TPM3M4GO7OOvU1M6P6N7q4EF1PdWqwsA/KpdiR18BUQyQn+rspwklbRUDcSlUzFgg8wbJ2+dHRh2EeMFjn2cjc1etf4SttO0KS4jdTNEw5SI84y2D1O/U1XuHbC3vNQijvLVZ4xHKxQqAXZVJGSDnqBtVoghdQt5UERmjjAAye0kC5PgN6J4fsxearHbEJ2MsTK5RiceyT1z7qvJ09o0Qrp9vEqjAJt1PJ0wBtnxB3rMl5KkNxZ8oHLbOWwuMnkJ/XwokkhpWSr2trxla2VzJM8aW5YyW4G4crjc57uoqA4w0y10Wz0+2WZ3JjWJAUUDCHJJx0zzHPniho9WtOGtWW5tb6CS2l2kgEwJA71O/Udx/wAakeJZf9MOwk4WkS+Nordui+wy8+CuzYz+VunhXPhzyyY0jq8rx4Y5coO0yiLG9pLNNb8irIoEiPnkfBBGQCOhwf0qEktzkF2ZmbOSTn71M6wmpWB9RvbGSKZvxArRsGI8h3jb6Gt9N1g29qsdzasRgjBbG3uIrdWclEDaxLI7QNkqckE9xzWptxG3eGB2I6+8VK3BtWKPFFIG5QpO2Pft37UPeck0ImiBEifm26+P8/n4UFKxtYAq5PKxO/tDPX9aN0fS7XU9SW3uufkZWPNH1GBmg4545I1wcbb99Seg3tvZarBcTSsiITllG42PTY0MAOXTdM0viSa0v5Lg6fG2GeMe2RgEd3ifCp3hq3048ZxrowuPU5IWUdv+bJG/1qF4puYb7V5rm2kaRZWBLkYP5RnbA7811D0b6LHoVjb3+owubzVeVYQy/wBXFkEE56E9fcB40XoIx2cfksXd2YAjwrKWjxlZGBwD0qXVQ5dCOU8xwR9qbnQrCQcjcbGm7Q0rYPaac1/OVQnIA7vKirrTfVHi52YsxGSeoB276f0LKtK2SCAoBHxp/WSWMZJOwXNO9UTWzo0no30i4u3ub64u7iR9mwwjBxt0A/WpW24Q0O2VQlgrlenasz/c1Nq4ZFbxANNXN3BawtNcTRwxDGXkYKAfjWa1pGj2cg4t0MadrdxCnswue0iBJ2Vu4e45HwqO0uN7C/guVyeycMVx1HePiM1f+OoodS0yHU7SVJlhblZo2BBU+fvx86ooBzv1769LFNTxUzinHjOy+ywrMrxFgySKV5h3qR1+xo3hJ3OleryE9pbuYyD3DqPvj4VE6Hces6XCS3tRjsm+HT6Y+VSWkP6vrckZ/LdRhgP4h1//AF86+T8KL8fyZ4H9nuSl+XBf9m3GmRw5dEZzlOnX8wqh8Fdr/pJAMggxvlTnI23P3roXGJA4fuSwBGUO/wDaFUThaZE1cTLgckUzhxnAPKcb9K9w80l+F9WvtR1nVILxvZVhLAu2EjJIC/b45p/UreeC6u7tAgHZFYy7YDOVwB49ftVej12DQdbnleJ7iSS2RAFONyxJJJq4abMmuW63E1ldWwI9nnYAN5gfqRvUyboEVq19FunJ/tOo3Mn/AC0VP51c+EeHtN4caYab2v4yjtDI+ScdPua37ZMbGjdNuI+do5ERww6OPsetZRcr2zR1RH8Q8P2moazbXYt1V13mnUnmI7gN/AH509b6+LlIorjR4zzMIwjuuxJVR+ZemWUb+NThWIPyqZYx3EPzD65+9bm3aRcdrBKD3SIV/wC4VumvZmVv1rhK+Cm50S2PO3Lk2qDfGc522xn5HGdqqXF2j8OyJHNoJit2lQSKqc2BvgHG4wa6SdMAdX/o+IsvRoXXPQjuKnoSPcaF/oTS45Ukl02WPl29uNyCObm3zkHJPjRJqvijTGot/PopHC3B3D76L6zrtowkefsYmt5nzI3f7ONsHPyonUeGPRzZzi3utSu7ablDcpkZiAfH2DirNq7tcagJUjAtraM9kisuXc7s2PHoB7zXM5OHde1nXOabT7iJ7mbeRozyxg95PgBj5VHi8s2eUZahFf6/4KzKMMcXHcmdC4a9HvCFwYtStHl1GFW9jtD+GWB7xgc2PlROs6lqQ4xgsopYxbLcwqYxAGPIwXm9rGRuc+4Hwq36VaQafp8FnaKFhgQIg8gO/wA++ojVdFNzxDZ6q1zOBbgAQq+Iycncjv6/SqUkpOuiEnR5+kHLNOo6CVh9axM3NbNz5JHQ+WafvQF1C9X/ANw+P7xpiX+pYY7qdiHdF/NKP4R9zRGsj/V0Pl+tCaZKsUsnMDuvd76I1SZZrUcmcKuNx50Adltorlr2GbtXNs1soEQI5efbf31x/j3WLriHWbhbbnk0+yYxxBASux3c+8jr4Yrq9/fGy4SkvUOHj0/nU/xdnt9cVz/SNLszawdjIJHj3dVJBD9+T3nYd23ic1PWwe9Eb6O79jey6PdOTbXsbR8p7mxsacnhe2uJIJRh42Kt8KHsbD1LjSGOHaOK4XBPgRsPkfpVj9IItdP1Vbh5kBmTLIDluYbZx13GPrXTgyKLoyyxtGOFrgLcy25ziQcyju5hv9s/IVM6ndRaetveyyLGIJQSWbGVPUf58a5meIbiKZW0+Ps3U5EjrzEH3dPnRmm8P65xLMtxcPIUP+/nJxj+Hx+AxXn+V4sZ+Ss0XWtnRgzPHDi0WPjDjyzv7GXTtKt2nDkBp5lwuxB2Xqenfj41XtJ4Y13W2Wac9lBjKvPlFx/Co/QYroOgcEafpfJI6iacdZJVG39le76mrL2MSnC8xb96tnP6Iplf0XhawsRHNcp67fAe1O428sAk4xU+CRssYHmSK2WJR13PlWsjKmwyT347qjbHRHcifu/EbViSO1JTtbhrdxIDFI+68wB2I26/p304AR3itsqUZHSOVGHtJIuVb/HzG9C0DJV154SyyMJIzuyDIx7qUEs5H4ZhmA68rcp+W9RP9L2OmvHbGRLUlcIjy5yPInfHvo1ryPsXnkjWZUBbMfXl8j7vOrJD/WGQfiQTJ5heYfMZrZL+NThbkIfAsVP1qPttX0+QZS7lhI2xJ3fMEfWpMLK6gpLDKp/eXGfkTSKNxfuQfxBIMZ7jmtoIYVQCS3gZzuzdmMknrvQ/IFlUNBCjdcpjcfId9B6ompc6SWlrJPE0bKVQ5wxxg4B69ae2GkWKJI+XAQr5BiB96jeIOWPT5CmQQ0ZzzE/trVXOn8QFJB6pcFnAIblb2fHvxUzewyWnCYS4XluFQNJnrzc4O/wxSodnFL+I/wBL6hGqklbqQYH9o0NdwmGNhIyq2NlzvRHEk01txBq0UUjIDeS82DjPtn+dQTyYYDdmY7Abk1paolXYVHKYmJCgkjbNJ53ZCGIxjoBT3qCpEs2oXKWURGQGXnkf+ymcj3nAoS51SxhUxadZlydjcXR53+A/KvyPvrNZFJ1FWW412dh1iQP6PpMHLDT4mIx1/Ievuqv6VMotHlkkj5dmDCPkAUjx7yMbn7VR77i/VtRs4rGWcxWkcaxiGL2VYAADmPU9PdRWk6brWvRx2lkJTbA4LttGN9/ax9Bn3VUkiUwHVdUnn1aW5s5HiHal42U4YbYH0H1p/R+GdV12UzIjFCctcTMcE+87tXUNO4O0mztLeKe2inniGTKyYLnx8x5Hyqcjj5CEQLyjuAxik50qQcd7Kxw/wLYacFlnQ3U4/akA5QfJf55q3xRrCuSFyOhrJPIAN+buA7qQDEZb81Ztt9j6Mjmbr7I8e81kYAwAMeNIM2/Ny7d9NvKB7Kg48TQIUkg6J18aYJPca2JB3xitDTAZxjqPgTTVy8qQSerBBMVPJz9ObG2fLNO8jsc947q3WPn2JHvxSGci12w1pJpJ7+CZ+Y5aUe2D8R3VF2+p6lYlvVbqaEHYhW2Pw6V3X1OPALnIG+xxUJq/Dmj6iMNaASHrKnst8xt9K0WX0yeJzez4wvIF7O4ghlXOSyryHPw2+lXjTfSTo8/ZC8ilt3Q5UsuVBwR1HkT1FQGpej6QczWF0jg5xHKOUj4jY/SqzqHDmpWBJntJFX99RzL8xVXFhtHcdN17TtS/Es7uGVSMDDgke/v+lb366t60DpN1bTQmPPLI6hlfJ8cZHTvrzv2bxtkEhh3jqKOtNe1izx6vqVyoHQGQn6GhRFZ3SE8bPMI1XToYid5WKtyjvOAxzUzxHkaFdrz8xERy3jj/APlcKt/SDxLAoBvVkA/4kYP2xRcnpK1y5tZba6aMxyLyns0AOO/c5qVBlcrBeKorVuJdWlvLvsIhdyYWNeZ3PMScdwHmaiG1w2qNFo0AtFOzTj2pm979R7hgUJqE8mo3813KDzzOWbLFtz4k1NaJwbqWp8rlfV4D/vZcj5Dqf8705Ri18hKTXRWystw5d2LuxyWbfNWDRODdV1VRJFB2cP8AxZvYU+7bJ+AroWi8IaZpfLIY/WJx/vJRkD3L0H1qzosgwcZ8yah5PSHxvbKhoPAlpprCW5kNxPjG6Dsx8CPrVgvTBo9o089wVCjCooILeQ86lVeVN1VM+JO4oS/sLbUT/rttFIenOSc/eo5NvZVEHDxTp7YzNJFnveMn6jNH2+t2sx5Yr2Bs+LgH64oWXhLTpXIh7WMjp+JkfUUDdcIcoxb3KN48w/lV/Fi2WeO4XsyygkfvLuPmKyt5ERntCPfVUsuH7uC6UzuBEu5KN+byqx9jERkxnPkcUOhBPrcUg5FbHv76RZf3vrQpgjOyhlHvzSFuv7LHI8aACeY47qRJx3Gh+SVejg+WayRKR+UH3GnQg0lY8kg48qbkZ5BjdF8e+lSqGUhoYHR3J8zmsl2YDmwfhSpUhmAsfezZ8OorBUHuwfKlSpARGo6Bpt/k3FrGX/fQcrfMVXrz0f28gZrO6eM/uygMPmMUqVUpNA0iJm4A1ND+EbeRfEPj7isQ8B6ozAObdBnclyfsKVKr5shpFv0LhfT9KRGMSXFyBvNIucH+Ed3386nQRnpSpVk229mlJD6ScmOVFz4kb1t2snViKVKgDHbvWvasfD5UqVMRpJMxyBgZ6476a5vfSpVQhK7A9acEhA33pUqYGvbY6itgxYZG9KlQIw8rKv5RWiykr0+tKlTQH//Z">
            <a:hlinkClick r:id="rId4"/>
          </p:cNvPr>
          <p:cNvSpPr>
            <a:spLocks noChangeAspect="1" noChangeArrowheads="1"/>
          </p:cNvSpPr>
          <p:nvPr/>
        </p:nvSpPr>
        <p:spPr bwMode="auto">
          <a:xfrm>
            <a:off x="142875" y="0"/>
            <a:ext cx="1504950" cy="1057275"/>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211979" name="AutoShape 11" descr="data:image/jpg;base64,/9j/4AAQSkZJRgABAQAAAQABAAD/2wBDAAkGBwgHBgkIBwgKCgkLDRYPDQwMDRsUFRAWIB0iIiAdHx8kKDQsJCYxJx8fLT0tMTU3Ojo6Iys/RD84QzQ5Ojf/2wBDAQoKCg0MDRoPDxo3JR8lNzc3Nzc3Nzc3Nzc3Nzc3Nzc3Nzc3Nzc3Nzc3Nzc3Nzc3Nzc3Nzc3Nzc3Nzc3Nzc3Nzf/wAARCACXAKwDASIAAhEBAxEB/8QAGwAAAQUBAQAAAAAAAAAAAAAABgACAwQFAQf/xABOEAACAQMCAwQGBQQOCAcAAAABAgMABBEFIRIxQQYTUWEUIlJxgZEVMqHB0RYjQrEHJDM1U1Vyc4KSk5TC0iU0YqKy4fDxQ2R0lcTT1P/EABoBAAMBAQEBAAAAAAAAAAAAAAABAgQDBQb/xAAvEQACAQMBBwIEBwEAAAAAAAAAAQIDBBEhBRIxQVFSkRMUMmFx8BUiQoGhscHh/9oADAMBAAIRAxEAPwDTvtQg063ae5bCjkBzb3Vkt22sVDcMUxxjhzgZNCGp6pLqbLNOPWQYCgeqBvvjxqgGyyhiDnxFbKl02/yGOFssfm4hUO3GqrxDFuF3wSnL7ail7XazNwhbtY/HgjA5/Chd2/OGPGQdhirIVU4WJOfLas7qzfM7qlDoX7zVby5w93dTScJz6x2+A6Vrdne1tzpOY3hFzAWLFGYg9dlPTnmhwMjq3rE7Y3p9pDJNIIYo3dydo1UsSfLFRvtPeyNwi1jAcdrNQGsRWU+lzLJb5Amt2YKYW35nnvy8NqGNTgW0leAxyRlSCoYYyh3BODg1uaL2A1q7zNeNHYJggd6eJ8Hb6o5fEit6LsFpFsqnUtankIAGA6RDA6b5NZK20qC0csvydIW0+SPO+9dLTuuPERcEpk7nzqwsy3Lz95cKg4SI+M5XPgfx8q9GTQ+xFsMS8ExH8Lcs/wDwnFcuYexiWcyWdrZRTFCIpBCz8LdDuD1rN+K0uSZ3VnUfI8yv5IpXzbxJEq4BWNyysRzYZ/7VA8qgZLDI69c16YH7PnQO4ZLEak0JBnFmMd4d/Z5Z291RXidnZdBWCCPT11MRoe/a0wGcEZ/R5HfpQtp0+j+/2K9nUPMi3eDgAYsQQfKoC3dn1fqnOMV7DFpvYWSNVeC0D8IDOveR8R6nYjFV5uxXY27x6PevCeYC3YYfJsmiO1aOcNNEu1qLkeWA5IC45bg5zXGRVdWTdcEHyxXol5+xergvpetozY2WeP8AxKfuoS1bsfrmkcTXtpI1uvOaD84g8yRy+OK1UryhV+GX+HKVOUeKMSSUcS+v19YVKDj1j7XP4VCyKvC+xByM8vdXZZFIQKN8etWkgnMiFTjmdtqruOYK8R5e+uqshHEuAPIc6f3MgUM6sCMnODtQIrFnXCsrZzzHKpA/QkA+RxTQ4fK8TeQxTHkfOAvLypgSNxetjG3OnxsXK4UAdRUDMrMwX1cZzxCpUyAFXAxzNICQ7fVjywq/pGlarrUpXTrGW43AJRfVTPi3IUbdgex2n3djHrPaBlkgckwW5OFYA44m8RzwOvM+FGDduNEsI54LaNkjtjwqEQBWGAfVxtj5U1FsWQb0j9jBLWNZ+0F8FAOTDa9Nurn7h8a5rGsW3Zy2uV7PadFBHboDNMBlj0ALHck5H4VndqO3dxqd5CtsLiG2jzxxHh9c/A+7nVftFrWmal2We1W4S3upeAmPjDEYYE5xt08a8q/VR1oQxmD4/wDTdbRh6cpPiDt5257QTHilliwdwGBOPtxXLftFqrKtxcwW80IPrIq8DEeRzsfhWT9Go4/fC2x/K/51NHaMkZiW+teE/pE8vtrQ7S2x8C8BGvXT+I9CudPtZ4NPvLaWeG0uCpkdsMUDAcHEOgzsSN9xyrNuIUg02O+4pn9IE/DEqcXdcKycPTJAwuSfA9DWrHcaA+nWdpLq+1vEsbd3IqiQAAEEE8jgefnXWfs66ujau3dsZCsfepwpxhgwXfb67H5dBivCpzlTWGno3y5G+X5tcmXDbLPNGnEUF3O8SkYJhCShMjxyM8871a0e1t7zTbueVD3saBkCsQAe5Vj/ALxNWcdn1d5I9WeNi3FGVkT8y3EHJXJ6sAd81JafQlqkqQaq4hljCNGWjI2UJnnnOAOtVVrOUWop+AhBp6swrdEe1LlpCQjkF14G2EJ3Xp+6NjxGDWtZabbJDeSajdSRm3Y94hUL3QGTnzUjBB58/cHi20AIq/Sjkg+s7OmXXCjhPTGEQbYO3Oq+s/Rn0LqMVrqbT3NzGIwZmVsAE4Gx5DJ8T50TmquIRys/L5hHMNQdu+1NzalpdOsAltxeo8zEMR5gYx7qktP2SdbiIbuUMQO44mO3xzWFNYXEyBDcQAY6E7/ZVb6KmCd2J4APHJr2FY2uPhMMrmu3qw61Sxsu0elzanp1qtrfpCJntgPUnUjPEB0bG/n8jQPGWWMlBs3PkQMV6jDfabpmm2bR8Vw8MUcBeJQ5wAP0VJ2yK8ynMBvZTEFjQK3qLkjyx1HuPKuezatSe9GSeFwyK6pwjhx5kkd7jHDgAjHCV2BqUmWYHEpYcm8qz0KRkNKgJPQ+FXlkjSPvYvV6YO+/lXpMxlORgN05jffb/rlUZdGALSFTitN0Eir+bRXK4Uj9I1jS3CcZEsPEw23ppiLrNGCytucetnxqtcy8IJXAyOmx2rpgPHxBQwbGd9xUN3wjAxvv8KY0FaSXBsrdL7VbW3iWNeFJrjjYDHsLk/YK61rY3enXskF9cTvbICzNF3ak7Y4QTk9fD3UMxxngUhT47Dyrf0Yf6H1kHH7iG+StTWW9RS0RX7VWy212LZGODw7AnxwSP+utDjwsrHAyATyos7Zr/pe3YY9dVO38uh9l9aVvByPtpNajWqKPA3s0gjeyatYByQnLnvTkXiOFjz/SNGAKnA3s10Ruf0a0ZLZFj4uRAzzqFd+dAyqsLZHEu2d6eYCCfUOOlWwi7fWJ8c09FLMBjb30YEUBbkn6p+VSpaEn6h+VaDxBSuPCrcEa9yWc48KYZMV7M+wflUXocjH1UPyrcdAQDnrUiKiDJOSeXlTwhZB7uZYzk8SEfpA8q1dGtzd6tFF3jKJnwzjfApmogCNAObA1Y7NQNFrtq/F9aQnY+Tc6Ipbw23ulvUdIis7UTd+SXmWPAQDGYUkPj7RHwrOhRuBs5Azt1oi7QnOmycTMMX2QRvk+jxDFDha4iGYuKQYBLdB5UVElLCIg21qTKhbhZX4TUMlvDK2ZnlLL6uxHSqxupZZgQWViccOM5q3bqwj9dSCT1rmWZhuJI8q3MU8TRS8InQcv0fHzqtKzOxdh6x5jlW7rlpZWEOnG2gdZLi3Er5bIbOMHy61QFUDAAXYdPtq5b6h6BZXymPiWePuyc/V57/bU0NlbGNC1w2eEHHCv31N6BbEb3JAPTCn/ABUZApahqf0vdRzGPgEQVRucHDrv9pqCz07UNUubmHTrSa6dXLMkKFiBnntUhgitryXDAxxtk5QYIHCRtkg7gUR2GpaddzJHFpFm0khCjigUZbwwOVcKtWcFmMcnSEIyeG8GA/ZftDHktomogdf2s/4VHHoeuKTw6TqIPlaSH7qONGEGqaybS30ywSOGBpJW7s/WJAUZ+Z+FE47P25wGtbaMg/8Ahpz+dYKm14UmlOL1+hoVnJ5w0eRroWsyHE+n3ydfzlpLv8kNTN2X1hEEhspuBvqnuZAT8CoNexvpFtPAIWtwIgfqqeEfEAb01ez1gpJWxhBPvzXJ7cpdrD2cuqPGH0XVYELPayBFBLEjAA+NXbbSbmWGN1ichxkEQyH9S162+gWDqVaxiOdt2Y/fUadm9PjHCllEoHRSw++j8dpL9L/gPZy6o8yTQb11IWJiwPIxSDPuyu9Nk0LU0UEWk7jOCEhkP61Fenns7p5OTYxE+OT+NSW2jQWpcQQhQ4ORxZHyO3zprbtHtYvYy7keUfQ+rEfvXe88/wCqv+FdttGvu9Cz2d1bxnOZJYGCjbzFenS6FAA7JZwOScgNlQB15Vn3ekmNGI0WzlUDkJD+qh7bpPKSf8FRsJtcUeZ65atb3UcDZP5viVuHAYHw8fCqltK1hJLLlmKk/VOOWR99egT2eQHj7O2IIGMu2D9tefXFtKJyGDFzueHwO/6jy863Wl166yuX0/w417d0dJEt1qSzWvo8Rdo1mEg2G54Av+H9VVYpJCQ6SBSeS8q6YntXVeEqOY4hz8/OnO4Y57tTjO1bG8mdJLgSiQoweGNFYn1jvvVzvBwJxKucdNsbms8yIyrnI8qc0mcLjZRgVLQyHUNMu7aaSK4gkjkTZlZCCDVW69JdYzO7t3caqpZs8K+G9eqLPb3tsLe+AKoOGKUDLxY6H2l8uY6VmXOjcLd28PGpHqyJ6yMOh91EpOPFE7xgwW4a3QM5LBQrYI8KnFtHwqWkYYO3EDgcupFSSGESuvBgg426Ee6kEByY5GGOqnl8R+NTgrJkpAJ9Tks3YcDEjiUD2V+/B+FX/wAnbzT2tpjJHdo8qpHAoYcR3Jz4bKeXjVW0BHaA5OSWzn3qtGt8bm1k0maOCWROKRwsS8Tt6hUYHnxGvPu7irTqRhDg0zfb0ac4Ny4kXZ2+9EluWSExyzvlyRhgV2CkHljliiyw7QROwS42blz61jvoXpEKalIk1r6QSsqSjBibOFYjoDyPvU9DWfdWlzY3iR3MbKwb6x5Gvn7ndqT3uB6VKMHHdD251K3tIWnEUs+Fz3cKgu3uBqgna6JiAvZ7Wif5qMf4qy9Z4G0acS8BTuiG4+74cbc+P1fntQUkenI2eHT852x9F/iTWnZtKFWDclzMd1H05JJno83bKCJip7PavkHGeGLH/HVf8sLZ2Oez+qDAJ3kiH+OgCdrBZpCTY/WPM6X4/Ouwy2Pr49C+ofqtpn3Ct7tqXRff7mZSYfr20iGAvZ7V8dMd0f8AFUv5YxmPi+gtX54x3UZPy4q82LWTE+rZf1tL/CnFbE2+62GOPqumkcveB99S7Oj0+/I1Js9MtO00N5cLC2kanbh8/nJ7cKgx4nNW9Qvra0tzLzOPq+15V5v2bSzXWLcwpZh8nHdxWQbkeRict8hRdqwaWNYgpYvsAOleTe040aqjHgbraG/HLGRSR3duJH7pXfJ4Mjx6V49dLO1y8cmRhgjYGCAPV+4V6pL2el0O8+l2Z58xKhjiUllY4Bx0x+NefdrRLcau93LGYkmCkcWeWwOc/pDqOh2r1dkJU6klHVPHnocL6SnBPozKibijdeImPi9QkYzz3H2Vx2GeHHT6w61HKAjGQOT5HfFQpNglX5Dka988snkBYh85VRuKZJKEbBIG3LJpAesojyeLfAG9Tm0jX91ZuM7k880AFZvpgeJUX4VpaN2hnsblJ4Qdj68YfAYeFOOkWOofnez98iyNzsLhuFx5KTz/AOt6zLmzktZu7vIJLaUchIMZ9x5GudOvCppnXo+IODRma3OWku7wLwl5S45bZfl9tOMb5OBxY896ratbyDSZHZTwiXhLHl9f/lWkYpQhmjWQRMcFsbfOnnAYMKS6exv57nhV3ibiCuSQcBdj4164NWibtAs8axmGSwjNueJQoZiSc+G3D8K8Z1Zy0kxYYJcA/DH4UVaK0UumacbiMmNoWUv3fHhgcAf7tedtGkpRUvqjbaay3T1LSZLmWxkXUpLaUvkEO4IKkYPLbBp/odvLpotbyWKUozd23GCVXJ4RnqQMCsLsHp+lm4vpby3h7kyYhWaIAchnAPv+ytDU9K0+61pLuzgt4o4IwCFUIrnJxgdTjP2V5cLGnLT1Es/fU7TnKMsqPAp6z+a064CuBwxnhbjK4/pAEj34NCDXU4ZcXm2QNtQlP/x6MZcyKvBLJDIm6tE3CR+uucd5j999R/tR/lrPZXcLaEoS6mq4t5VmpIC5rq5Ez/ts44iNr+fx/mKUN1cEuDdufUbb0+b/AOijbivCMHVtQx/Or/lpp9KI/fW//tF/y1pe1KXI5exqfIBzdzHndt/7hL/+epfSJfReI3LY4+ZvpPDx7ijMC6/jW/8A7Rf8tLFz/Gd9nx41/wAtS9qU+g1YzBfs/cO2r269/wAQJO3pTvnY9DCufnXoVhFCZVkmK5XkCedYhWZjiTUbx16q0g3/AN2rQs4dStriGXuw3CCrMQMHc4FZpOF7cR1wsHR05UaLNOcSLLPduUuJFJ9GjzjuxjoOrHfJznoMdQ/ttC+qaJ3UloWvhI0wYRjMEYBLEkHGDhQfMUcS2miPo7wx29uHaEqC0OGDYx785rzOK2ulimjtYXS5MMocsnACpOCMnbG4rfTpejUjNTTefvmZYrfhJYwedRKc5fr0zzqX0KSQ8SR4zyGeda0fZXWIpQRpkkij2HV/jsTVi40HXEhVjpV02R+ihOflX0Wp5hlJFHaF0Z+J+bHw+NRSQ5I4JTjHs5qe407ViR6TpV9GuT6wtm2+yoxDe247v0O5HXeFvwowwCX9rsfWBBPlWpa6xewx90t530OMd3cIJF+2sQnNNJK7g05U4T+JZJUmuBzXLV5baWSN0SLiMroMhQOew/VW1YdoDbWFtBaQwSxxhjgndiSSDjkenKsC+nb6PuFPWNh9lCcM8sDloWK+XQ/ChxXApZZo66xe5lY9Xydsc8mu2mq3cNrDbx3kscUTMyIIlbhJ58z1p2pIHs47huIyuFdi3mo+znWXI5LcR3+6pcU9Gik2uAQjtNqcRxHqEmcbg20e32009rdXTlqL4/8ASx0Pce+a7xAnBAPhmuTtaD/QvCOnr1e5hB+V+r7E6i+3/lY/xrq9rdYIPDqRAHQ2yDNDoZeZQEfH8a7xDoAB4Ype0t+xeB+vV7n5CP8AK7Wf40b+7J+NL8rdZ/jQ/G1ShviHjXeKj2lDsXgXr1e5+Qj/ACt1rpqp/uyUh2t1snH0qP7utDnFmlnHTPlR7S37F4D16vc/IQN2u1oEg6mpIPP0ZfwpHtdrStvqi/3dfwofyv6SZ8+IikCh5rk+/FHtbfsXgfr1e5+QiHavXeY1JAP5hf8ALU9t2lvpRMt9qPEXUoAsI3U8wcAY6UMceBttVrSIjdapbRARnMgLCRuFSoOTk9B0qo21BaqC8EutVfGQVSaYi4YAA55E46VGlsR3gUyLw74D+fhijV54JRxv2YMgGeF7O7jlwDjkAM9KyNRv9HhfMel6hDOy8J9IYRLz67ZNdFKRywscQb7y5t24oru4jH+xIwI+Rqwup6uo9XU7zH86341uomiTWuDq8STlfV7yB1jBznnw58ajPZ63kVWi1vRXBG5adhv5Dh2FVvMWDBDjxqJ723QlXYgjyNQZqOeJJl9cb9D1qxDry9tntZVWTJKHAweeKGiQDV27tXhOTup24hVQoaktGtHKTpbEyJgKE2GWHLp54rIJzSViD6rEHGNjjakRSGc+BPuqzHKiSdy8sk1pxAlVPDn3g1Wru+KYyS5MbTyNACIixKAjGB4U6CO2cDv5pIzxb4TIxUFKgRbuIbUJxW92HxuVZcZ9xqpnGM9a7nauDyoBFi7jjiMHczrLxQqz8II4GOcqc9Rj7ar0q0tKk0lQ6arb3LksCssEoHCOoKkbj4g1Le6hohtZNPigLXNvLPPvgcfCgG2M43qvPI0zmR+EEnZUwAo8MdKPNP0zsZqMYCd/HJ7Udwc/GOTn/Rcmo+0PZRYNMurqyu7O5jt4i7Ljupo1BGT3bDPx3rirmDe69H8wcWAda/Z6QpegAKTjbiGcH8dqyOW2c/Ctvs0VSeV2B2UBT760CYT+lEHMkQJ8cVah1eVF4UurhB7JkJX5HaqKzRuPvrjJG9UczQa6imOZYLObxL26qT8UCmozHpTHL6XHxf7F1Io+Rz+uqDQew320zEw2BbHvoGZqnNdpimn5pIDjLxKV2weeRmqjabCckMyknpV0U4YBBoYGHcWEqse7QsOh2qu0EwO8Un9U0TcK+OK6UXxFIeWC3dSfwb/1TXO7k9hv6pooKD2qaVxQPIMlG9k/KucDeyflRPgeFLA8KeBbwMcDeyflS4W9k/KikKvjTwgxyFIeQTwfZPypYPhRb3Q8BXO4XyPwoHvAmOJTkZB8RWjFrd8lpJaO4lgkUqUkUNj3ZGx8xW0bceA+VMNuo8PlScU+IbwL7+deh9juzFpd9njd3r31rLJKeGdIeOIKMABgNx1OdhisIwqOaqfhWlo+uapozg6feSon8ETxIf6J2rlXhUlHFN4Y1JczVu+x2qxxekac0GpW/SS1kDH4j/vWE5mt5DFMjxyDmjqVI+Bo10ztZpt+5m1iBNPuxt6XYytG7eZAG/xz7qIUkt9ctiI30/XoQN1kAinT7s/Bawe9r0nirH7/AK/ov04v4WeVrceNO9IFGOo9kNHml4La5uNJuG5Q36+ox8FfOD8GNY112F1+CYolsk681eOUYI+ODWqF7QktXj6kOnJAmBT1HWlSrWiGO6V3GBmlSqiR6g1IM0qVTzKO8JPXFcK0qVNoBpQ9KZjJpUqAwdAINOHLNKlUj5EgNPXB8fkKVKmiWdxnl+oUiufH7KVKqwIaYxUTRedKlQMYVrkZeNxJG5R1OQynBHuPSlSqeKGEulduNVs0MF/walanYxXIBOP5XX45rbg7T9lmjDMuo6ex5wQSyKg8wFYD7BSpVkqWFGbzjH0KVWSP/9k=">
            <a:hlinkClick r:id="rId2"/>
          </p:cNvPr>
          <p:cNvSpPr>
            <a:spLocks noChangeAspect="1" noChangeArrowheads="1"/>
          </p:cNvSpPr>
          <p:nvPr/>
        </p:nvSpPr>
        <p:spPr bwMode="auto">
          <a:xfrm>
            <a:off x="0" y="0"/>
            <a:ext cx="1257300" cy="1095375"/>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211980" name="AutoShape 12" descr="data:image/jpg;base64,/9j/4AAQSkZJRgABAQAAAQABAAD/2wBDAAkGBwgHBgkIBwgKCgkLDRYPDQwMDRsUFRAWIB0iIiAdHx8kKDQsJCYxJx8fLT0tMTU3Ojo6Iys/RD84QzQ5Ojf/2wBDAQoKCg0MDRoPDxo3JR8lNzc3Nzc3Nzc3Nzc3Nzc3Nzc3Nzc3Nzc3Nzc3Nzc3Nzc3Nzc3Nzc3Nzc3Nzc3Nzc3Nzf/wAARCACdAKUDASIAAhEBAxEB/8QAHAAAAQUBAQEAAAAAAAAAAAAABgADBAUHAgEI/8QAVBAAAQMDAgMFBAUGBgwPAAAAAQIDBAAFEQYhEhMxB0FRYXEUIoGRFSMyQqEWM1JigrEXJHJzwdElN0N0daKys8Ph8PEmNDVGU1RVV3aSlJW0wtL/xAAaAQACAwEBAAAAAAAAAAAAAAAAAgEDBAUG/8QANhEAAgEDAQUFBgMJAAAAAAAAAAECAwQRIQUSEzFBUWFxsdEigZGhweEGMvAUFUJSYnKSstL/2gAMAwEAAhEDEQA/ANx6V4VAUM611vatHRG3LiXHH38hiMyAVuY79zsOm58e+g1Nx7Q9YDjjBnS9sWPdUtPHIUnx3GR8k1TWr0qMd6pLCJSb5GozJsWCyXpshqO0nq48sISPidqF5XaRppDqmIMp+5yAccq3R1vnrjqBj8aGLfo/SjFx5N+uqb1eEYK03CaFKBO+zXFtniHXPUUdQ4saGwlmGy0wyPsoaQEp+QrjXO3qdPSnBvvehYqTfNg85rHU0sLNn0ZIDZALbtxlNsE+qdz3+NMc/tLlFSVO6cgIUoe8hDrq0jPdnY/Gi7hGa9rk1PxDdP8AKkvmWcKICvaf1/KWDI1yloJB4RHhJTn1xiuPyU1v/wB4EnP96j+uj2lisz25ffz/ACXoTwomf/QvaZFZSmJrKI8eLf2iKnI+JQo/CvW5natbj9Yix3VOQDvyz37/AHB+B9OtH1LFPH8Q3seeH7vTAcKIAHX+t7a4FXnRCnGe9cFwqIGPLiqZE7Z9LreDU5q429ecESI2yfXhJP4UZYqHcLXAubfLuMNiUjwebC8fOtdL8TyWlWn8H6iuj2E6zajst7SDabpElnrwtugqHqnqPlVrkZxWTXfsk09KXzrWqTa5CTxIUw4VJB9DuPgRUJmP2maR3gT2tQQk9GXiSsDbpxEKHTuUR5V2rbbdlX0UsPsen2K3SkjZ6VZrYe160vP+w6kiyLHPTstMlJ5efXGR+0B61okaSzKZbejOtutODiQ42oKSoeII2NdVNNZRWPUqVKpAVKlSoAVKlSoAyXU7SZHbpZ0OJC0ptRUkKAISoc7BGe8ED5VdotepEqUYWrkSAnPEmVb2l+96tlGPxqFcm0L7cYylpBKLFlJI6HmrGfkT86a0bo603HTztzSZcK5OSpfFLhSltLVwvuAZAPCdgB07q4l3bTubmUYyxiK5pPm32lkWksjs+3X2UT9L6a05ek7e+lwtr79/rEHu8+/rVWIrMJAxZdVaf4sBSrc9z2hjplKVLGP2RXOmb7q5arQyhcS8mfbDPLb4EdxICgkpC05SdztkDr5Zona1lCZkpiX6LLskonCRPQEtrP6joJQr51zq1veW61p5X9Lfly+RYpRfUqIF9mOq5Vr1Zap7uDwxrpGMZ4nbvSUn/Eq5/KC5xMC76dmoST+egKTLRjuOBhf+LVrPt1uvEblT4saYwsZHMQFg+YJ/eKpho1mCeOwXS4Wo/wDRNu81k+rbmR8iK53Ftqmk44fh9Y4/1Y2GiztOorPdlFuBcGHXh1ZKuFxPqhWFD5VaZFBt0t16fbUm8WWz39tJ91TJMd8D9IceQD06LT61WNXCPb3EtNX266fWD/xS+Mc5jwwlxR6eGHKR2MKmtOX18tfkG8aLXlQ3pLzHszQZVILg+seRhDbYAHEoknbrsNyfQE1Q6rgPOR50263CSq1MMlYt0X6nm4G4cc+0cnuHCAMZrHTtt+SUnj9frngbeLO66lstpPDcLpFZWejfMys+iRlR+VVzes48tfDbbPe5qSCQ43CLaD4e8spG+KYs8JMKbDiWez2q3lLKH5xQOYVJUopSEOAAqOEqVxHwA781Ae1LcZUIH62LlpzjfLaUpIVIbbCkEkn3EqJ4uhPjg42wsaTeIxy+94+S9Rd5lo5qDUBVmPo+aW8DBdmsIVn0yf314i/6jUpIXo2QEZwSm4MHHwobXOcXLje0XB/gjgfRrjkghbyxMU0e/wCsPLCAc5yFZ780XaUnxHYZhtSWlyW3pBcaC8qSOcvqO7qKi6toUIb3DT/y/wCiYyz1Ky8yIV1j8rUGj7o42CQlXsyHinbqC0sqHfuKEYkKRYpav4PNUcC+MqVZbnlvj8eFLgGfkD50S3OZMTqyRKafdbjQZcViRiThKWloB/Nn3TlTmCeoCcjNWsyY1cXDElwo0xhc5yPwPNhWG22uJex6q4gQPIitNvXq2m66ecNZwnldvJ580Q0pcyLp3tWhSJotWqIjtiug90pf2aUfJR3Tnz28zWjpUCkEEEHcHPUVktq03aNWWd0TYcpqL0itqkB4MggHiaWRxJ70qQSQFAjBxVCl/UnZTKWqI+b1p7OFsqX7zHqBnlnz+ydsgGvR2u1KNao6MtJroUSg0sm9UqotIaotuq7WmfbHDj7LrK8BbSv0VD+nvq9rqCCpUqVAGbXD+3gx/gH/AEqqtOzdwnTlyj7cEa5TW0HvI5hVv8VGqq4bdt7P+Af9KqoUJ2dpK53C2Wacze0uqXIdtT7galtqX73E2s/nNjuD4eOa5fFhTvpKTxmK82Pj2Tjs6H9mNI/+GXP86minWkdmXqPSMOU0h6M7NfU404kKSspjuEZB60F9mVwYk6nsMJonn2/T7jEpCkFKmnOanKSCOvT50capP/DDRv8Afkn/AOMuuoIB+jbC+zof6cs11lQHiJL4jk82OtCVr4UqaVsk4TjKSPjRtp+e7c7Bbbg8lCXZURp5aU/ZBUkEgZ9aG9OrU32HPLQopUm3SyFJOCPecq5tylRdERVx8NqataFIIH2SGgRt615vb1KniDS1b5l1JvUiRNfabkLCFXFMfKiG1Sm1NIdAOMoWocKh6GiJpxiSyFsrbeaV0UkhST8RtQPMCGewWM2kEh23MNpJ3wpxSRn0yqpN7sFu0vqTTsyxNJgJmTTElMMOlKHkltRB4OmxHXzFLc7Bpwg50pNY117gVV5wwV1/cLhJt1kbvnFGiSI63H28FpC3woAJVvthO4B9d8bWvZzcVxdM3Jx99AtzbvDAXOe4Gle77yQtWTwcXke/GelFcK7LXZbpcLly1NRJEr3UoxhtlSgM9cnCSc+fSoul9JRL1Eh6i1OwLhcZTKXkMvjLMVKhkIQ2dthjJOSTk0WtF3lOVBx3VF6vvznQvnXSpKG6s9vUHrTdtMw1wls3R1cyPzApm0MuPtctSy4GchByhJIAxjv6AkVZs32JwhuLo7ULzaWlNEG3nHAs5UkhStwSKOLVLjOPTIMdj2ZcFwNrZAAHCRlChj7pHT0I7qfjT2H58uEApL8YIUpK044krGQpPiMhQ9Umug9j0ZPM5Nvxx5GbiMC2rlc+UxyNBXANND6gFcdBbHdgFXu7Y27q5ZvuqeMBzQs1LeTkpmsE/LIrQFLQgArUlIJAGTjc7AV0MGoexLJrDj836hxZGZ3CaRIauN00DczJaILbzbDL608PTdCiRjO2fhUdy96fRJlzpMG72iVJaUj2p+A6jhJGCpOApIVsnJwM4T1xWqYpqRIYYCBIdQjmrDaOM44lHoB5mklsO2/hcl7/AFyHFZnmm5ESRaJ7Fr1JEn3GXxuBxASjgcUgAHlg5HQE95JJ76DNJaZujeqIbci0vsCOtXt8l1IKHklJCk8R/OBZ/DetevekbDfTx3O1x3nR0fSngdT6LTg/jVBDYnae1OxZnrjIuECZFcejGUQp5hTZSFJK9ipJCxud9vnnr2NWzpVKlJ72eedGummNPdgup3DScccwR7C2fYtX6sgthTbLK+FLeTgcLiwPkO+trrHuyT+2Rrf+fV/nVVrbMuO+paWHm3FNnCwhQJSfA46dDXepPNOLfYjM+Y9SpZzSqwgzW479t7P+AP8ASqojvdhtt8YS3co4cU2eJp5J4XGleKFjdJ9KpJKEq7Z1rUAVI08kpPq+RRdXj9tVJQvMweHhGimvZMzv9juNtlMy5ypk9iOfqLzAATcIg8HEgYebHftnrXC9Q3Bm62K93l6NcrLATJ5d2hAlC1uIAQXWx+bUMEE4x73dvWnkeVC920spMh256ZcRb7msHmoUCY8rxDrY2/aG/rT2W15RxGX2+3ivgRKmQLbwRuwlxWSoKtDyz5FYUrHwKqmXd+XbNJW22R2W3Z81DNubyTwJUpvClnG5ACVHbyoQvNoc/Ju+uw4Vw07ORFUZkNv34MsEYJR93fxGCO8d5LNTg/lDo1vBKxPWspx3JZVxH4VvuatO7rUY46vPwT+AsU4plPK0Xq1Wl2rE3qWE/FaDYQy7B5eyCFJTxpJVjKeuM9akSb2vUE3R0qTHSxKausqPIaSriSlxttaTwnG42B+PlR2AeEd3dWHuPl3U6ja2buxeVX5/2PPCYBwvDh3+9wcXFjxFdiut6jNdz8itcwukSVOdnusUgcPJk3BsEHqCon/7EUcyrguyaUiS2GEONsNxw4kkgJaJSlStgfsglXwrP3FJR2f65KlBKfb54BJ8SAPj0FF0e2anuFtSy/c7S1AdZ4AyLep1SminASoqcwdjvgVg2ZFR4nj9EPPoT78v6HucS+DPs6imJPx0DalfVuH+Qs4P6rivCnb6BClxL4nZMYFqX3ZYWRkn+QoJV6cfjQ7bLVfZ8abp+5aiBMLDK0CE2r2iOpOEKUVEncZBxg8STv3nq2uamZtcxuRKi3g28rjyoL8bluPJAyClaSQStBBAKcHOCRua6pWF94tyLta3ojiyjmJyhxO5bWDlKx5pUAR6Vxp+e5cLa07IQluUnLcltPRDqTwrHpkHHkRVZoy5CRBTDLrjoZbQ5GecGC/GWMtKPmB7is75SSeop6Sv6Iv6Hj7sS6KDTiugbkAYQT/LSOH1Skd9AF8TioN5tyLrbZENai2XE5Q4nq2sHKFjzSoAj0qouqpt4v6rPFlvwoceMl+U9GKQ64palBCEqOSkYQpRIGfsgEb17+RFkJJcbnOKPVblykqJ+PMoAtLFPXcLa068kIkpy3JbH3HUnC0+mQceIIPfQ/qE519p/H/UJv72ahXDS0G3Xdke03ZiFcTyi41dJALMgY4DusghQHDvnBSkD7VOLtP0Vquxtm4T53G3MUFzXQ4pAwz7oOAcbZ+NZL7W2qeDGjzRmMF64J1HqO2x3248O8ahRCkrSsh/HG4ohGNgCMgnzFaQrs/sLQSuzR1WichQ5UyG4pK2z6EkKHiCN/xoE0vAhOXS13TlMOyJOrZIS/jKi0GyQMnu4ve+NbKCE4KiAARknuxV9JYpxXciHzIuhru/f9J225y0oEh9rLnAMJKgSkkDzxmlVf2SEfwd2Y5/uSv8tVKrCCtZzI7Xbq6fdEW0MMAdeLiWV5z3eFF+aAe0Ky6itOoPyy0qr2ghhLU2AQVcxCc7gd4xjYbjGRnJq70drG16rt/tEJzlvNp+vjuKHG0f6U/rf7q8rtu0qurxlrF4XgX05LGCbetSWexrbRdZ7UdboJQhWSpQHfgAnHn0qXbbjDusJqZbpCJEZ0ZQ62cg/wC3hWd6aWu4IlX+T70i5PLWk4+wyCUtpHlgZ+NWWhf4hqy/WxkYjPNtTkoB91taiUrwPMgH4Ut1seNG1dTOZLn2BGpmWC07TAs6LuIbzxq5KQE9Tl5Ax8c4+Neah9/WmkkJ3UhUxak94TyCM+mSB6mne0ErGnFIbQVqdlxUADru+3/VTd/+r13pZ0blwTWCD0A5XHkeeUAfE0uy8cSl4y8kTPkwnT1T61mOn+THf0o+6S5Jl3e6nJO4yVpJH/lT8600qCBxqICU7kk4AA6/hWEaVU/Om2BcRi9N3ZU1ctsuqHsPKU4S6tAVvjgIBx1J8evprlJ0ZRb5p+RRHmFr7IV2fa25icj2+c4nOcHhUkg/NP4Vq1tWpy3xVqOVKZQonGNyB3Vl4cL/AGRXySpzme0JnOhRG5Becx+6tOtZxa4f8wj/ACRWPZjb4n930Q0+hT6gSbbd7ffkbNN5iTeHA+pWocKznuQvB8gpZru5ZtuoYdxbStTE7hhSghJPCoElpZx0GSpBP66fCq+ZrCTLlPw9LWhy5raUULmLWGoiFjYjjO6yO/hB9aZRbdVzwV3TUyYeR+ZtURCQP23OInp3AVqrXtCi8TlqKotlloNhpGmoBSoPqaS4yh8gFSm0uqA3HdgDypvWl7tTMddmlpmyJklnjRGgMKdeSM+64MfZwoZBJG6fKqiJ2eWqPHTHenXiUwlPCGnbg4lGOuOFBAG+9QpGlZul7iq86NaQ+kshuXbZDq1F9IJIKHFEkK36Hbasv71oz9mHPpnRDbj6j0DWlvgXyfOvcG7WtqW2w2h+dAWhJKAvOSnIG6jRK9qtlah9EW24XhvCSX4KEFrcZGFrUlKtv0ScdDilY7vDvsASYhOMlDzLg4VsrGykOJ7lDwPw2NBGttOJsMljUFklzrXC56fpNm3OctIQducE9Mg44hjBHxJmhtHfnuVI4YOHYHbM+3aniSre4h9l5AAkRZCC0+zk5SrB8xkKGRkbHaoWpF8rVdid2PBFmq3PgGjQ7Ktus4l0ttzal26+JhcXvlAiyHmlJPE2VDKCD7p7t0g7VC1FrCLdbkhv2SVDnwrXcC9Dmo5axlCOHB3CgeEkEZ6VfVq069KUYPOhCTTB3s5lQlq0hHalNLmG4XB95hLgK2wplYGR1AISOtbFLH8Vf/m1f5JrH9LxJNm0/o7Uky4RFWqNJUh5KIgSqMl4LRxLcCsq3I6gY4h1rWbtLbjWWbMKgtpuK47xAjCgEE7Hpv49K1ijPZmkJ0BYeEAD2JB/ClTnZ2yuPoaxNOY4hBaJwfFOf6aVSARKGRWVdqGi0W9uRrHTb5ttzipLskNbIkJ2CtugPjthXfvvWrVRa6h+36NvcYAlS4L3CAcZUEkj8QKhpPRgZnpTje0NAEZ0pcMMpQtGMpVuM77ZB8af0DK9q1dDlPkB+Xp1ta98cauYMnFVvZ5JUdCMqSRlkPJTjyUpW/zqVoH/AJe0uepNgXk/FFY79ZtamewaPNBnrVZ4LMzxYS/eIqFdMkBRVt8UioXaU09Hs7N/hO8ufZ3OdHBTxJc48IUgjvyFY/31J1w2pT+mlpxhF6YznzChXXaEnmaa5PEEqdmw0Jye8yG68vbScJ0ZR7fqXvVMp7zqLVkB2LanrFbJUy4JdbZXHnFKVFKck8K05Gx/S6+tUbKJ2l71py2x7b7bdRYlx22UOe426p1JUtSu5IAVkj0HkY3VvndodjClcIYgy3hgdSS2jHphWfhULs/bN1nXfVjwKlT5CmIhP3YzZ4U49SCfhXSqX0501OospL4ttpeom7qQbR2f3pOmxZ7nqh8RlMltUaLHb4RxElWVqBUrcnfapVxsGuGbI/BganYnocZLJbkxEsrCSMe4tJODjYEijZiSxI4uQ824EnCuBYVg+eKeG9YIbSuacm117kNuRYLaQvtvdSixiG5aZ8JoJNtkJCVBI70EbLTtnI8fOikb1U6isMa9xOBaizLa9+LLbH1kdzuUk/vHQ1H0neJE5qVAuiEN3e3LDUtCBhK8jKHE/qrG48NxVc4RqJ1Ie9fXw8ieWjL+kRtSG9e0kUAH39v6C1Xar3GHA1cn0W+4ISNnCoHlLO3UKHDnwIFE90iNT7XLhyEhTT7K21g94Ukg/vof7TW3PyQlSWQS5Bcalp4eo5biVHB7tgd6IFzY67cuYh1JjFkuh0H3SjGc58Mb1ueZQhPqtPQUoezSe7cdD2l99XE4lksqVj7XAooz8kiu9d6Wj6psT8RaEiUhBVFe2BQ5jYZ/RPQjz8qY7LWCxoK0JUhSCtpTmFDBPEtSgfiCD8aKzVdabp3EpQ6MlLKMYsmiHJFiF10dOfgTcKYnWuYoOMLcT7q2lgjxB+0D1HTrV9ovTOm9TWd5lbVzgOR3eVcbOmc6GW3R1HATuk4yPl3VfW1Qga+ukADDVwiNz0DoOYkltzHmQEE/Cq29K/JrtJs92YymLex7BOH3S4MctXr0HoD512LS9nKtw5vR6r0K5RWDSWm0NNIbbQlCEJCUpSMAAdABSrsdKVdcrFTMplMhhxlYBS4goIIyCCMU9XhGelAHzn2fSVQLFf4LrbzqoLxHC02VKJUCnYDqcozVpL9t07pi03xhZZuFoiIQWVpBQ4F8tK0L78bdx617MaRpTtausaStDMS7I57ClHhTxE8XU9Pe5g+XjTOvZiLw1D09a5DT0ia+kuhpQVwNJ3KiRsB3/CllFSTT6gFCL8rV71jYYjqiXGHcGZc2E8sJUGglR40E4407jpvv0q418jmx7FHzgPXuKkqxnGCpX700I6uiBxu0w7eFN3Nya0xBeayHWRkcSknwCRvnbeiZT70edbrXrcI57MpL0C5NDgYlOJCgAodELwo+6dj3Vwrmw4Eo1aazGOdOuvmWqWdGMaglKj61nvNkFcfTD7qEk54TzCc47s4Hrihm6OXFGidJ6Wtbvs7tyihcxbZ95DAAKj6HiPrjHeavdUNvmZraUtlbaG7G2w07wkBYIcUrCvU4OPCqiwkTLuH1DPsNogxEEjOCpsOLx4H3kjx2qbGjGe73Yfy+4SbRCFrhaEmWy9WnnIS3JQxMCnSrnNLyDkbDIOD3DatQv9/ZsoYaEeRNnSlFMaHFRxOOkdTvsEjIyo7DNZd2hXNl2wXWExxqdjBlbqwnKEErGE5/Sxvjwo90yrna5uLswhcn6JhqjqI/uZ4+Zw+quHPwrXd2cK9eDl3ixk0hyXeNVwWxMl6ZZchJHE83EnB2Q2nG54SkJUR4Amovt8R3WWnbtbXA4xeobzClJ2CwhPNQT5jC04O4zjuo9PQjvrE7kmdBvCY1k5CUQ9VlMUvJPKbLzIUWzjokEq6bjPpUVdn0o601jp8fuCm+psY6ZrqgpOpdUxUlNx0Y+6pKc8yDNbcSv0Bwa6d165HUlL2j9VBZTkhFvSsfMLrkPZ9xHTdLN9Bg80280tp5IW2tJSpKhkEHYigw6CWmOu1tX+4N2Bat7aEoOEZyWw79oIPh4HFMR+1CHJW6iPpnU7qmV8t1LdvCi2r9FQC9j5GpR7SLYgASLVfmHPvNu21YUnyOKtp0LukvZiRmLC9ltLTSG20hKEAJSkDYAdK7oKb7TrI9K9kZhXlyTw8YZRb1lZHjw9cV0vVt8mIAs2jbmePGF3FxEZIz3kZJqr9huJv8pO8hzUD7cHXthkurDLRgzUuOHoQkIXj4cJPwNZ/rfUepL5Zod5TaERdOpnNvxpXV9vgUQFq32Bz4Y2G575GuGtSJnRJt7nxS+5DnpYgQgopYT7M5lWTuonpnHdWi3RmErszksjl+xfQx4B93hDOUkfIGu1a2caeJVFmSXw1ZXKWQwScjIOx6UqH9CPyJOi7I9KBDyoTRVlOM+6MbemKVdEQIaVKlQAMa70bbtZWoxJw5T7eTHlJSCppX9IPeO/1rONO9m+sNNl5NvTp97mK/PurcDhT4dNht0rbqVAANpHRcu33Y3zUU5qdcw2W2G2UFLMVJ+1wZ3JPeTjvFFl3tkK729+Bco6H4z6eFbaxsf6j3g1NpUAZFrBF10lp25Wye69crFKiOMxJqklTsRZB4W3cfaSdgF467Huqo7P5qblCuFwII50sAg7YShptIHw3rb5DLchlbLzaXGnElK0LSCFA9QQeorGbYxHtKdUswmUtx4lylFpobABLaSB6VTCjTg24rGSctgzfVH+DaXMUghy5Si+sn9Z33f8VKfnWuTLI9Oi2q4WyWYN1iMJDMjgC0rSpI4m3E/eQcDpuDuKx/VSUN9nWn2FEnjWwcdMjgUT++tY1yJJgWmywH1xkXCWmM842cLSwltSlgHuyEYz51ivt91aUabw8v6DR5PI8ZuuHY3JRG0+3I4sGSmQ6tKU+Ib4ck+RNC+trNabPp+yW+7yEvMSb429PkSFcBfKgsuLURjA3HToMVZK0LZWQF2huRa5aB9XKiSHAtJ8wVEK889aqjdXbrctOWy98h252+7rjy08IKXhyFFLnD4KBB9c086Vw6sHKWYp9mAysFjb9KIQxz9IasuMZk/ZQ2+iYwO7orI/GpC7TrVZKUauhcB2CvolvIHj160/K0Jp99Zejw12989Xrc8phR2/V27/D/AF8HSlzaQtMPWV9QCrI55be4R4bpz08xW8QhXO2O2i2W6yQrjJ9qvN0xNnghDzgUFLdUCNknCUgeA8a41BpWHpmzPXvTrk6NOtqA/n2xxaXkpIK0rSo4IKeLpimZ9pudo1FpiVcdQzLowq5coIeZQkIUtpYB93c53/GiXX7iGtD30rWEj2F0ZJ7yMD5kgfGgBm+aeeu8uNebNdpFruAZ5YkNth1LjKjxBK0K2OCcg/6sV0+BqmMy6q4a4hw4yRu99GNNqCc+KlYHwr2DoWEphh6Reb+tTjSVKSq5LABIGcYxSXorR1nT7fcYrJ5acl+5SVObePvnB+VAAvbHNPO9oFk9iuUq8SMyUzblMWVoWnkLw2CcJx9o4Ax5mnb1ZZjl/tWg7bqB5VhmJXJcjkJKmWEkngDgyVJylQAPTAzmpzzNt1zf4qI7CHdOWhBKSloobkvq24UggZQkDO2xO3Sp3Z5ZoVp7SNSMRIzbaBFYcYxn6pK/eUhI7gVb4HgKr4b4u+npjkTnQ02LFZiRmo0dAQy0gIQgfdSBgD5UqeHSlVpAqVKlQAqVKlQAqVKlQB4elZE0w2bzquIshYXc3StJ22cbRt++terKL2y5be0u5pfWA3dorMiNjvLSeWtPr3+lQwM41NJQ9om0NKWkPW+UmPKbz7za0pUncefASK1zXcxCLTZ79GVzosKe1IccaJI5KgpClbdwC/66pL7Z4t6tr8KTlKXMK428cSVDcHz7+vnWdWfRdxfk3WFGvamYsd/2Zwo4sPbb5SDjoeh8azVqHEnCaeN0lPCN5QtLiErbWlbak8SVpOQoHoQe8Gqa76Xtd1mtz3G3Y9xaxy5sV0tPI/aHX4g1naLbqnR9sdds+oW3YMdtTqo8lrIAAyQkHix39CN6uLFq3XEq2x7g5pEXCE+niQ9CXwqI4uE+7lW+QdsD+mtJASfQ2oGSExNYS+WBjEmCy8rv+97p+de/RuqR/wA8D/7Sz/8AqqVPajaWHEt3m3XS2Onql+PkfvB/CrOP2g6TkDKL0wn3sYdQtH70jagDmZpe63IsLueq5zi48hMhgsxWWQ2tIwCAAfE9+N+ldXPS0+6QXYU7VVzdjugBxHKZTxAHIGQgHqKlnWGmv+3rd/6hNMO650s0rhXfYZV+qVKHzAIoA9c05cHxwSdW3xSMEcLK22fmUopyLo6xsSBJeiKnSQc8+e6qQsHxHESPwqFJ7RtJxxk3ZDmxIDLTijt+zj5kVVyO1O2vZbsVsuNzfIwEpa4Egnpk5J7vDuNABzMlR7fDelSnEsxWEFbij0QkeX+3dVB2QiTd59/1ZKZU0zcHUsxUqG/KbyP6ht3g0LWi137tG1E7b9TvG3W+C02+uBF+9xH3Qo5ODgHckkdwFbdb4Ua3wmYcJlDMdlIQ22gYCUjuqQJNKlSoAVKlSoAVKlSoAVKlSoAVBPalpqTfbKiVaMpvFtc58RSeqv0kb+I/EDxo2rzAoAwaJr62qtTj04ez3FgFLkJaSFKcHcnyJ8enf03s9MsIgWpPtEhlUqQtUl8pcSRxrOSM53xsPhWi37Q2mtQyDJu9pZfkFPCXgVIWR5lJBNDLvYvo1T5WmPMQknPAmUcDy3yfxqMAZ/rW/N3VtGnLCv2yfNdS0rknIAz9ni6bnGcbAZzW6aZtKbHYLfa0qC/ZY6GisfeIG5+JyfjUTTujdPaaUpdmtjUd1QwXSStZHhxKJOPjV8BgVIDUmKxKbLUllp5s9UupCgfgapXtE6XfUFO6etZIGBiKgfuAogpUABWo+zPTl1s0mFCtsOBIcT9VJZZAU2oHI6d22CPA1lSLUjS4Fv1hploBscLVxjxi80+B4kd/4+IHWvoqvOEefzoA+ao87Td5uLKWWbdbrVFc5iy8ltt2QsdEgdQjvO+/Taip3UcZ3+JadT9LXFWQ1FiDiT6qI2Skd5/3jW12K0uLUty2QlKUcqUqMgknxO1SYkGJCSpMOMywlRyQ02lAPrgUAUOgtNK07a3DMcS9dJrntE15I2LhH2U/qp6D4nvomrwACvaAFSpUqAP/2Q==">
            <a:hlinkClick r:id="rId3"/>
          </p:cNvPr>
          <p:cNvSpPr>
            <a:spLocks noChangeAspect="1" noChangeArrowheads="1"/>
          </p:cNvSpPr>
          <p:nvPr/>
        </p:nvSpPr>
        <p:spPr bwMode="auto">
          <a:xfrm>
            <a:off x="0" y="0"/>
            <a:ext cx="1114425" cy="1057275"/>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211978" name="AutoShape 10" descr="data:image/jpg;base64,/9j/4AAQSkZJRgABAQAAAQABAAD/2wBDAAkGBwgHBgkIBwgKCgkLDRYPDQwMDRsUFRAWIB0iIiAdHx8kKDQsJCYxJx8fLT0tMTU3Ojo6Iys/RD84QzQ5Ojf/2wBDAQoKCg0MDRoPDxo3JR8lNzc3Nzc3Nzc3Nzc3Nzc3Nzc3Nzc3Nzc3Nzc3Nzc3Nzc3Nzc3Nzc3Nzc3Nzc3Nzc3Nzf/wAARCACHAMADASIAAhEBAxEB/8QAHAAAAQQDAQAAAAAAAAAAAAAABAADBQYBAgcI/8QARxAAAgEDAgMECAMEBggHAQAAAQIDAAQRBSEGEjETQVFhBxQicYGRobEjMsFCUmLRFTNykuHwFiQ0Q1NzotIlRGNkgrLC8f/EABoBAAMBAQEBAAAAAAAAAAAAAAABAgMEBQb/xAAkEQACAgICAgICAwAAAAAAAAAAAQIRAyESMQRBIlETMmGBkf/aAAwDAQACEQMRAD8AigtZ5aeCVkJ5V6p5wzyUgtP8lZEfjTAGkXEb/wBk/atlTYUULOe4R1toJJnKkBYkLH6Cpm14R1u4AK2LIPGVgv0JzUOcU9spRb6RXeSs8tXKHgDVXH4ktpH5FyT9BW11wQbCDt7/AFOGKPIXKQO+58hUvNBexrFN+ioKn4Mn/wAfvTfJV8HA8ZVo4tYgZ2A9kx7nfw5s0Bd8DatBvEIbhR/w3wfkcVMc0L7HLFKuipclZC1K3ei6jZ73NlPGPEocfMbUFyb47/dWyafTMnFoH5aXLUhbaddXQzb200uOvZxlvsKVxp91bf7TbSxf8xCv3o5L7Hxf0R/LS5aJMflWOz8qZIPy0uWn+SlyUAMctLlojkrHJQFDHLS5af5KXJ5UBQPy0uWiOSsclAUbclFWGn3F9MIrWPnckDdgB8Sa15KrPHN9eWVraxWtzLCkjsXEbFckADqPIn51lOTStGkUm6Z0JtA0rTED8Ra9Z2g69msi83zP6A0PJxl6OtH/AKhZNRlX9oQtJn+9gfKuF5LMXfdz1PeaVckpTfbOpRjHpHaLv032sCcmk6C/L3GaVUH91QfvVfv/AEzcTXGRax2Nop6csRc/9RI+lc3pb1nSLss17x9xXfAi4128UHqIXEY/6cVB3WrX9yzG5vrqYnqXmY/c0LTTH2z76dIQVFKysrqeVgcgjY/OvRHAnEqLwZpV1q9+qvIGi7Wd8FirHAJPfj7V5v5sAZ8a6BNKZvQ7Blh/q+qkfAg/91ROi4nfrbVbacZgnikH8Dg/atpIbC4YNPaQO3i0YJryPFdyREGKZkPdyORUvZcWa9Z49X1W7UDu7UsPkaSi10wtPtHqyN4lUIgVV7gBgVtIQykYVvJumK83WfpR4otvzXccw/8AVhX9MVNWnpk1NAPWdPtZfEozIf1FHGQWjs11w/pF1ky2EIY9WQcp+mKhr3gjTeUvDPcQ/DnH2zVOs/TJaMB6zpdyniY5Vf8AlUzaelfh6fHaTXUB8JICf/rmqU8kfZLjB9kbrugTaPMvMwlgf8kgGAT4Y7jUT2fkfjV7XjbhnUkEcmpWMqk/1c+30anBZ8N6hvAtsc99vNj6A4roh5VKpIwlg+igdnS5Ku8/Cunvvb3U8PhzKGH6UBNwlcDJgureUeeVP2rZeRBmbxTRVuzpdnU3Nw/qUX/lWceMZD/begZLaWIkSxOhH7wxWqmn0yOLQFyVjs6KMffisFPKnYhNbamnXSLv+43/AG1TfSHFdNFZdtaTQYZwOdTv08QKvdx6Tr23geVbrh6UqpPZpeSZbHcPZ61UOKOPpuMNEWK6tord7e5UhVlLFgytv08R9a8tZMj7ejteOKWkc+AI/ZNL4qPjT88LqzZU7Hwocg+B+VXdiRnP8XyFYz/arG/TB+VIc2RtQFmcnuz8SaXIG3PX31sy8p26e7FbK4UA5xipboaDNNs1LCckjsXU7eORUpf3/wD4S1pGJCrFS5aQnJHgCcVE2Tg+sHmcBUDYB2O4p6aTtISVzyk5BqLt7NF0BeqZAJIUMMjmOM1qLUc/KfDNTttHI+nQsAeVO89NzihLuPs5YmwBlpAfg1VaoVbAYbCeYF4VZkBIyK1eJo+cPkEDpUzpcebfGRgyt1HuoLVk5bp8AAFMjH+fKhP0DQCrHHWt1kb941I2kCyRLzdCorHq6i5ZcZAUGrUiWgESM3U599OpIy45Tj3bU7coFPQDBHxp+55UMbqufa/Z+NPkl2TX0OWus6na49X1C6iHgkzAfepi1434igxjVJXx3Sqr/cVBHErhwAAQ2M9+1NxqxZRsBilzgPjIusXpM1yEK0/qko6HniIP0NStn6VZpfw7ixik26JMfsQa552LEJk7f4VqqkOhGxOanlFBUjqScbaFdf7Tpckbd7Ki/dSKcbUNFvVA02eTtuvZOCNu/qO731ym5uJIOXlI9rIORmj9CvpXv1RsovZOxeM4bYZ6/CtI5EvZDg2UsT/w/ejrdQOyK5DMOY71Ybv0c6vYJE97PZRdtII41EjyM7nOFARCSdqDTS5Ld1WOWOWONMmRQ4DgNggcyg5B26fsmsXdWujUba+t+1IDFs+XSsSNbSRkq6knpg0Db2UlxJMVSR+zAzyKCACcbkkY6jx61s1qYoyZfYYAkKXHMcbdB+tJdAZt1Qybn9nxrE0qKcKQWHWtZoFhkiZJo2VsgsCcL8v87U7LbxdsFee2CHDdqsjMNxncBcjw6UNtDULAppHeNmBxjfamO2ON6N1O2NlJLbrJFLsuWiOV3AOx7+tRpU53G9CdhRM6CqT3E0Lg4eMjmB6DIqxaHollcS6/byyymSysGuLYAgB2C5Ofdnuqn2Ny9qzSoPa5Coz3Z2zVo4Luzc6xfewqdrYSJyp0/KBSadlIJggYaDEyN3ZIwN/bqO1UcrRqXVmWaUYX51Hx3xEkETqBFHJlmT2XYZzgn/CiLq8S5YKkZU9sz8xx3jpSVh7JTRxH6vKHkKlZDtn3VGa46m8IQ834GeufGtYr02/aIFTOeYcw8h/Km7p3nuA8gPtJ7KqMbf5zQk7sNDls6G2TOWbHQGmWnVblvZ25d9jmtGeS2l7HsWgKruJFw4+dPNZ3D+0AMnvbJ+tCbBxNHftQzJkDrvtmiXe2Z40nacFgpLJjAz8fPwrEemy8rNLKQAuwUfzqQgso71Y7bsO0lUFVKHLsB7vDFO3VvoVL0QfrRg5o1iX2Sc5Ykg/SnEupGX9j2vyhc5FTV/wvfsZ7n1R0TPM3M4GO7OOvU1M6P6N7q4EF1PdWqwsA/KpdiR18BUQyQn+rspwklbRUDcSlUzFgg8wbJ2+dHRh2EeMFjn2cjc1etf4SttO0KS4jdTNEw5SI84y2D1O/U1XuHbC3vNQijvLVZ4xHKxQqAXZVJGSDnqBtVoghdQt5UERmjjAAye0kC5PgN6J4fsxearHbEJ2MsTK5RiceyT1z7qvJ09o0Qrp9vEqjAJt1PJ0wBtnxB3rMl5KkNxZ8oHLbOWwuMnkJ/XwokkhpWSr2trxla2VzJM8aW5YyW4G4crjc57uoqA4w0y10Wz0+2WZ3JjWJAUUDCHJJx0zzHPniho9WtOGtWW5tb6CS2l2kgEwJA71O/Udx/wAakeJZf9MOwk4WkS+Nordui+wy8+CuzYz+VunhXPhzyyY0jq8rx4Y5coO0yiLG9pLNNb8irIoEiPnkfBBGQCOhwf0qEktzkF2ZmbOSTn71M6wmpWB9RvbGSKZvxArRsGI8h3jb6Gt9N1g29qsdzasRgjBbG3uIrdWclEDaxLI7QNkqckE9xzWptxG3eGB2I6+8VK3BtWKPFFIG5QpO2Pft37UPeck0ImiBEifm26+P8/n4UFKxtYAq5PKxO/tDPX9aN0fS7XU9SW3uufkZWPNH1GBmg4545I1wcbb99Seg3tvZarBcTSsiITllG42PTY0MAOXTdM0viSa0v5Lg6fG2GeMe2RgEd3ifCp3hq3048ZxrowuPU5IWUdv+bJG/1qF4puYb7V5rm2kaRZWBLkYP5RnbA7811D0b6LHoVjb3+owubzVeVYQy/wBXFkEE56E9fcB40XoIx2cfksXd2YAjwrKWjxlZGBwD0qXVQ5dCOU8xwR9qbnQrCQcjcbGm7Q0rYPaac1/OVQnIA7vKirrTfVHi52YsxGSeoB276f0LKtK2SCAoBHxp/WSWMZJOwXNO9UTWzo0no30i4u3ub64u7iR9mwwjBxt0A/WpW24Q0O2VQlgrlenasz/c1Nq4ZFbxANNXN3BawtNcTRwxDGXkYKAfjWa1pGj2cg4t0MadrdxCnswue0iBJ2Vu4e45HwqO0uN7C/guVyeycMVx1HePiM1f+OoodS0yHU7SVJlhblZo2BBU+fvx86ooBzv1769LFNTxUzinHjOy+ywrMrxFgySKV5h3qR1+xo3hJ3OleryE9pbuYyD3DqPvj4VE6Hces6XCS3tRjsm+HT6Y+VSWkP6vrckZ/LdRhgP4h1//AF86+T8KL8fyZ4H9nuSl+XBf9m3GmRw5dEZzlOnX8wqh8Fdr/pJAMggxvlTnI23P3roXGJA4fuSwBGUO/wDaFUThaZE1cTLgckUzhxnAPKcb9K9w80l+F9WvtR1nVILxvZVhLAu2EjJIC/b45p/UreeC6u7tAgHZFYy7YDOVwB49ftVej12DQdbnleJ7iSS2RAFONyxJJJq4abMmuW63E1ldWwI9nnYAN5gfqRvUyboEVq19FunJ/tOo3Mn/AC0VP51c+EeHtN4caYab2v4yjtDI+ScdPua37ZMbGjdNuI+do5ERww6OPsetZRcr2zR1RH8Q8P2moazbXYt1V13mnUnmI7gN/AH509b6+LlIorjR4zzMIwjuuxJVR+ZemWUb+NThWIPyqZYx3EPzD65+9bm3aRcdrBKD3SIV/wC4VumvZmVv1rhK+Cm50S2PO3Lk2qDfGc522xn5HGdqqXF2j8OyJHNoJit2lQSKqc2BvgHG4wa6SdMAdX/o+IsvRoXXPQjuKnoSPcaF/oTS45Ukl02WPl29uNyCObm3zkHJPjRJqvijTGot/PopHC3B3D76L6zrtowkefsYmt5nzI3f7ONsHPyonUeGPRzZzi3utSu7ablDcpkZiAfH2DirNq7tcagJUjAtraM9kisuXc7s2PHoB7zXM5OHde1nXOabT7iJ7mbeRozyxg95PgBj5VHi8s2eUZahFf6/4KzKMMcXHcmdC4a9HvCFwYtStHl1GFW9jtD+GWB7xgc2PlROs6lqQ4xgsopYxbLcwqYxAGPIwXm9rGRuc+4Hwq36VaQafp8FnaKFhgQIg8gO/wA++ojVdFNzxDZ6q1zOBbgAQq+Iycncjv6/SqUkpOuiEnR5+kHLNOo6CVh9axM3NbNz5JHQ+WafvQF1C9X/ANw+P7xpiX+pYY7qdiHdF/NKP4R9zRGsj/V0Pl+tCaZKsUsnMDuvd76I1SZZrUcmcKuNx50Adltorlr2GbtXNs1soEQI5efbf31x/j3WLriHWbhbbnk0+yYxxBASux3c+8jr4Yrq9/fGy4SkvUOHj0/nU/xdnt9cVz/SNLszawdjIJHj3dVJBD9+T3nYd23ic1PWwe9Eb6O79jey6PdOTbXsbR8p7mxsacnhe2uJIJRh42Kt8KHsbD1LjSGOHaOK4XBPgRsPkfpVj9IItdP1Vbh5kBmTLIDluYbZx13GPrXTgyKLoyyxtGOFrgLcy25ziQcyju5hv9s/IVM6ndRaetveyyLGIJQSWbGVPUf58a5meIbiKZW0+Ps3U5EjrzEH3dPnRmm8P65xLMtxcPIUP+/nJxj+Hx+AxXn+V4sZ+Ss0XWtnRgzPHDi0WPjDjyzv7GXTtKt2nDkBp5lwuxB2Xqenfj41XtJ4Y13W2Wac9lBjKvPlFx/Co/QYroOgcEafpfJI6iacdZJVG39le76mrL2MSnC8xb96tnP6Iplf0XhawsRHNcp67fAe1O428sAk4xU+CRssYHmSK2WJR13PlWsjKmwyT347qjbHRHcifu/EbViSO1JTtbhrdxIDFI+68wB2I26/p304AR3itsqUZHSOVGHtJIuVb/HzG9C0DJV154SyyMJIzuyDIx7qUEs5H4ZhmA68rcp+W9RP9L2OmvHbGRLUlcIjy5yPInfHvo1ryPsXnkjWZUBbMfXl8j7vOrJD/WGQfiQTJ5heYfMZrZL+NThbkIfAsVP1qPttX0+QZS7lhI2xJ3fMEfWpMLK6gpLDKp/eXGfkTSKNxfuQfxBIMZ7jmtoIYVQCS3gZzuzdmMknrvQ/IFlUNBCjdcpjcfId9B6ompc6SWlrJPE0bKVQ5wxxg4B69ae2GkWKJI+XAQr5BiB96jeIOWPT5CmQQ0ZzzE/trVXOn8QFJB6pcFnAIblb2fHvxUzewyWnCYS4XluFQNJnrzc4O/wxSodnFL+I/wBL6hGqklbqQYH9o0NdwmGNhIyq2NlzvRHEk01txBq0UUjIDeS82DjPtn+dQTyYYDdmY7Abk1paolXYVHKYmJCgkjbNJ53ZCGIxjoBT3qCpEs2oXKWURGQGXnkf+ymcj3nAoS51SxhUxadZlydjcXR53+A/KvyPvrNZFJ1FWW412dh1iQP6PpMHLDT4mIx1/Ievuqv6VMotHlkkj5dmDCPkAUjx7yMbn7VR77i/VtRs4rGWcxWkcaxiGL2VYAADmPU9PdRWk6brWvRx2lkJTbA4LttGN9/ax9Bn3VUkiUwHVdUnn1aW5s5HiHal42U4YbYH0H1p/R+GdV12UzIjFCctcTMcE+87tXUNO4O0mztLeKe2inniGTKyYLnx8x5Hyqcjj5CEQLyjuAxik50qQcd7Kxw/wLYacFlnQ3U4/akA5QfJf55q3xRrCuSFyOhrJPIAN+buA7qQDEZb81Ztt9j6Mjmbr7I8e81kYAwAMeNIM2/Ny7d9NvKB7Kg48TQIUkg6J18aYJPca2JB3xitDTAZxjqPgTTVy8qQSerBBMVPJz9ObG2fLNO8jsc947q3WPn2JHvxSGci12w1pJpJ7+CZ+Y5aUe2D8R3VF2+p6lYlvVbqaEHYhW2Pw6V3X1OPALnIG+xxUJq/Dmj6iMNaASHrKnst8xt9K0WX0yeJzez4wvIF7O4ghlXOSyryHPw2+lXjTfSTo8/ZC8ilt3Q5UsuVBwR1HkT1FQGpej6QczWF0jg5xHKOUj4jY/SqzqHDmpWBJntJFX99RzL8xVXFhtHcdN17TtS/Es7uGVSMDDgke/v+lb366t60DpN1bTQmPPLI6hlfJ8cZHTvrzv2bxtkEhh3jqKOtNe1izx6vqVyoHQGQn6GhRFZ3SE8bPMI1XToYid5WKtyjvOAxzUzxHkaFdrz8xERy3jj/APlcKt/SDxLAoBvVkA/4kYP2xRcnpK1y5tZba6aMxyLyns0AOO/c5qVBlcrBeKorVuJdWlvLvsIhdyYWNeZ3PMScdwHmaiG1w2qNFo0AtFOzTj2pm979R7hgUJqE8mo3813KDzzOWbLFtz4k1NaJwbqWp8rlfV4D/vZcj5Dqf8705Ri18hKTXRWystw5d2LuxyWbfNWDRODdV1VRJFB2cP8AxZvYU+7bJ+AroWi8IaZpfLIY/WJx/vJRkD3L0H1qzosgwcZ8yah5PSHxvbKhoPAlpprCW5kNxPjG6Dsx8CPrVgvTBo9o089wVCjCooILeQ86lVeVN1VM+JO4oS/sLbUT/rttFIenOSc/eo5NvZVEHDxTp7YzNJFnveMn6jNH2+t2sx5Yr2Bs+LgH64oWXhLTpXIh7WMjp+JkfUUDdcIcoxb3KN48w/lV/Fi2WeO4XsyygkfvLuPmKyt5ERntCPfVUsuH7uC6UzuBEu5KN+byqx9jERkxnPkcUOhBPrcUg5FbHv76RZf3vrQpgjOyhlHvzSFuv7LHI8aACeY47qRJx3Gh+SVejg+WayRKR+UH3GnQg0lY8kg48qbkZ5BjdF8e+lSqGUhoYHR3J8zmsl2YDmwfhSpUhmAsfezZ8OorBUHuwfKlSpARGo6Bpt/k3FrGX/fQcrfMVXrz0f28gZrO6eM/uygMPmMUqVUpNA0iJm4A1ND+EbeRfEPj7isQ8B6ozAObdBnclyfsKVKr5shpFv0LhfT9KRGMSXFyBvNIucH+Ed3386nQRnpSpVk229mlJD6ScmOVFz4kb1t2snViKVKgDHbvWvasfD5UqVMRpJMxyBgZ6476a5vfSpVQhK7A9acEhA33pUqYGvbY6itgxYZG9KlQIw8rKv5RWiykr0+tKlTQH//Z">
            <a:hlinkClick r:id="rId4"/>
          </p:cNvPr>
          <p:cNvSpPr>
            <a:spLocks noChangeAspect="1" noChangeArrowheads="1"/>
          </p:cNvSpPr>
          <p:nvPr/>
        </p:nvSpPr>
        <p:spPr bwMode="auto">
          <a:xfrm>
            <a:off x="142875" y="0"/>
            <a:ext cx="1504950" cy="1057275"/>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211982" name="Picture 14" descr="http://upload.wikimedia.org/wikipedia/commons/9/9b/Thomas_School_Bus_Bus.jpg"/>
          <p:cNvPicPr>
            <a:picLocks noChangeAspect="1" noChangeArrowheads="1"/>
          </p:cNvPicPr>
          <p:nvPr/>
        </p:nvPicPr>
        <p:blipFill>
          <a:blip r:embed="rId5" cstate="print"/>
          <a:srcRect/>
          <a:stretch>
            <a:fillRect/>
          </a:stretch>
        </p:blipFill>
        <p:spPr bwMode="auto">
          <a:xfrm>
            <a:off x="2428860" y="3857628"/>
            <a:ext cx="3571900" cy="2678926"/>
          </a:xfrm>
          <a:prstGeom prst="rect">
            <a:avLst/>
          </a:prstGeom>
          <a:noFill/>
        </p:spPr>
      </p:pic>
      <p:sp>
        <p:nvSpPr>
          <p:cNvPr id="14" name="Action Button: Back or Previous 13">
            <a:hlinkClick r:id="" action="ppaction://hlinkshowjump?jump=lastslideviewed" highlightClick="1"/>
          </p:cNvPr>
          <p:cNvSpPr/>
          <p:nvPr/>
        </p:nvSpPr>
        <p:spPr>
          <a:xfrm>
            <a:off x="7072330" y="5643578"/>
            <a:ext cx="1143008" cy="78581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r>
              <a:rPr lang="en-NZ" dirty="0" smtClean="0"/>
              <a:t>Bread</a:t>
            </a:r>
            <a:endParaRPr lang="en-NZ" dirty="0"/>
          </a:p>
        </p:txBody>
      </p:sp>
      <p:sp>
        <p:nvSpPr>
          <p:cNvPr id="3" name="Content Placeholder 2"/>
          <p:cNvSpPr>
            <a:spLocks noGrp="1"/>
          </p:cNvSpPr>
          <p:nvPr>
            <p:ph idx="1"/>
          </p:nvPr>
        </p:nvSpPr>
        <p:spPr>
          <a:xfrm>
            <a:off x="457200" y="2285992"/>
            <a:ext cx="8229600" cy="3840171"/>
          </a:xfrm>
        </p:spPr>
        <p:txBody>
          <a:bodyPr>
            <a:normAutofit fontScale="92500" lnSpcReduction="20000"/>
          </a:bodyPr>
          <a:lstStyle/>
          <a:p>
            <a:pPr marL="0" indent="0">
              <a:buNone/>
            </a:pPr>
            <a:r>
              <a:rPr lang="en-NZ" dirty="0" smtClean="0"/>
              <a:t>The number of loaves of white bread baked in a supermarket is proportional to the number of loaves of brown bread it bakes. On Monday the supermarket baked 600 loaves of white and 360 loaves of brown bread. On Tuesday the supermarket baked 500 loaves of white bread. How many loaves of brown bread did it bake on Tuesday?</a:t>
            </a:r>
          </a:p>
          <a:p>
            <a:pPr marL="0" indent="0">
              <a:buNone/>
            </a:pPr>
            <a:r>
              <a:rPr lang="en-NZ" dirty="0" smtClean="0">
                <a:solidFill>
                  <a:srgbClr val="FF0000"/>
                </a:solidFill>
              </a:rPr>
              <a:t>300 loaves</a:t>
            </a:r>
            <a:endParaRPr lang="en-NZ" dirty="0">
              <a:solidFill>
                <a:srgbClr val="FF0000"/>
              </a:solidFill>
            </a:endParaRPr>
          </a:p>
        </p:txBody>
      </p:sp>
      <p:pic>
        <p:nvPicPr>
          <p:cNvPr id="180226" name="Picture 2" descr="http://t2.gstatic.com/images?q=tbn:ANd9GcSqg7KTuRwSKeYkqfmuLoG7Ba7KIAsAlhv9zqvkxM97r8hl1pmLkQ"/>
          <p:cNvPicPr>
            <a:picLocks noChangeAspect="1" noChangeArrowheads="1"/>
          </p:cNvPicPr>
          <p:nvPr/>
        </p:nvPicPr>
        <p:blipFill>
          <a:blip r:embed="rId2" cstate="print"/>
          <a:srcRect/>
          <a:stretch>
            <a:fillRect/>
          </a:stretch>
        </p:blipFill>
        <p:spPr bwMode="auto">
          <a:xfrm>
            <a:off x="571472" y="214290"/>
            <a:ext cx="2343150" cy="1952625"/>
          </a:xfrm>
          <a:prstGeom prst="rect">
            <a:avLst/>
          </a:prstGeom>
          <a:noFill/>
        </p:spPr>
      </p:pic>
      <p:sp>
        <p:nvSpPr>
          <p:cNvPr id="5" name="Action Button: Back or Previous 4">
            <a:hlinkClick r:id="" action="ppaction://hlinkshowjump?jump=lastslideviewed" highlightClick="1"/>
          </p:cNvPr>
          <p:cNvSpPr/>
          <p:nvPr/>
        </p:nvSpPr>
        <p:spPr>
          <a:xfrm>
            <a:off x="6715140" y="5643578"/>
            <a:ext cx="1500198" cy="1000132"/>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Interest</a:t>
            </a:r>
            <a:endParaRPr lang="en-NZ" dirty="0"/>
          </a:p>
        </p:txBody>
      </p:sp>
      <p:sp>
        <p:nvSpPr>
          <p:cNvPr id="3" name="Content Placeholder 2"/>
          <p:cNvSpPr>
            <a:spLocks noGrp="1"/>
          </p:cNvSpPr>
          <p:nvPr>
            <p:ph idx="1"/>
          </p:nvPr>
        </p:nvSpPr>
        <p:spPr>
          <a:xfrm>
            <a:off x="457200" y="1928802"/>
            <a:ext cx="8229600" cy="4929198"/>
          </a:xfrm>
        </p:spPr>
        <p:txBody>
          <a:bodyPr>
            <a:normAutofit fontScale="77500" lnSpcReduction="20000"/>
          </a:bodyPr>
          <a:lstStyle/>
          <a:p>
            <a:pPr marL="0" indent="0">
              <a:buNone/>
            </a:pPr>
            <a:r>
              <a:rPr lang="en-NZ" dirty="0" smtClean="0"/>
              <a:t>Sammy and Beth go into business together, but they need to borrow money. Sammy borrows $8000 from her parents at 5% simple interest per annum for  years. Beth borrows $8000 from the back for 3 years at 4.6% compound interest. Who pays the most interest Sammy or Beth?</a:t>
            </a:r>
          </a:p>
          <a:p>
            <a:pPr marL="0" indent="0">
              <a:buNone/>
            </a:pPr>
            <a:r>
              <a:rPr lang="en-NZ" dirty="0" smtClean="0">
                <a:solidFill>
                  <a:srgbClr val="FF0000"/>
                </a:solidFill>
              </a:rPr>
              <a:t>Beth by $44.44</a:t>
            </a:r>
          </a:p>
          <a:p>
            <a:pPr marL="0" indent="0">
              <a:buNone/>
            </a:pPr>
            <a:r>
              <a:rPr lang="en-NZ" dirty="0" smtClean="0"/>
              <a:t>Gina invests $5000 for four months, at a certain annual rate of interest. The interest is compounded monthly(</a:t>
            </a:r>
            <a:r>
              <a:rPr lang="en-NZ" dirty="0" err="1" smtClean="0"/>
              <a:t>ie</a:t>
            </a:r>
            <a:r>
              <a:rPr lang="en-NZ" dirty="0" smtClean="0"/>
              <a:t> each month the interest is added onto her investment). At the end of her investment she pay 19.5% tax on the total interest earned from the investment. If Gina makes $118.69 interest after tax, at what annual rate was the money invested?</a:t>
            </a:r>
          </a:p>
          <a:p>
            <a:pPr marL="0" indent="0">
              <a:buNone/>
            </a:pPr>
            <a:r>
              <a:rPr lang="en-NZ" dirty="0" smtClean="0">
                <a:solidFill>
                  <a:srgbClr val="FF0000"/>
                </a:solidFill>
              </a:rPr>
              <a:t>8.75%</a:t>
            </a:r>
            <a:endParaRPr lang="en-NZ" dirty="0">
              <a:solidFill>
                <a:srgbClr val="FF0000"/>
              </a:solidFill>
            </a:endParaRPr>
          </a:p>
        </p:txBody>
      </p:sp>
      <p:sp>
        <p:nvSpPr>
          <p:cNvPr id="203778" name="AutoShape 2" descr="data:image/jpg;base64,/9j/4AAQSkZJRgABAQAAAQABAAD/2wCEAAkGBhQSERUUExQWFBUWGBgYGBgYFxsbGxodFxoYGBkaGBwaHCYfIBkkHBgYHy8gIycpLCwtFx8xNTAqNSYrLCkBCQoKDgwOGg8PGjAkHyQvLCwsKi8sLCwsLC8vLCwsLCwsLCwsLCwsLCosLCwsLCwsLCwsLCwsLCwsLCwpLCwsLP/AABEIAKAA8AMBIgACEQEDEQH/xAAbAAADAQEBAQEAAAAAAAAAAAADBAUCBgEAB//EAD0QAAECBAQEAwcCBgEEAwEAAAECEQADITEEEkFRBSJhcYGRoQYTMrHB0fBC4RQjUmJy8TMHgpKyJHOiFf/EABoBAAIDAQEAAAAAAAAAAAAAAAMEAQIFAAb/xAAqEQACAgICAgEFAAEFAQAAAAABAgARAyESMQRBIhMyUWGRgSNCcaHwFP/aAAwDAQACEQMRAD8APM4etBGRV7pzfQ36QJOEUlWdSASKkAsroCl2L2+R0imqalYyrYKB1+E+enQ2jX8MwAoDo1m06doxMmI4WpV16/8AfmMA8+zOWxXFwokpCgWY6D/FQ8bmo7RvgnCxNdS0lhZ1GvYEO3VxHQTOHpUrMpAUq7kV0/KxmXLSorMyiE8rEsH1J32jT8fFe2/kFlHHZhZMgrqlggUK+39I172rBBhUsplK5bmjeFIXVjV4gZJTJSCAVXo21KuPWBYng0mUEha5ilqsEkua6JteNMfv+TNajsCCkY0oWyi6f0rtmFKd/tF2WygCC4Noj8Q9mVFmWcoSWSwKnDkMe94k8P4lMRyIBJsBr2aCUHFgwQDYz1qddNWlIckAdYlzOPSnZOZW+UE/IGD4H2aVM58Uok6Swf8A2I+Q846CXJShLJAQNkgAekAZlXXcZVGOzqc1O4ivI6ZS/wDJSSEgC5LtQRxIllIKUr94FHmQv4FnUpD5kkOOYsS9xr0HtJxWZiFmXLzKlAsAAec7qIDZaFh4mAYLgSyeYFKBQ/1Hono1CryiAYQoQt0ajXspjwqWZSkrSqVRIUXJRTLzMM2WiX2yveKS8LL+AgrzEHn5gGtf83iJi8VMmD/4MoKThnJXVKTl+OTKpzKUklzampaLvDsb7+SmbKIyrS6X03BAaoND1jMz4+L2vRggpO6kifxJSZ2VQQAKZQoMB/eQkudQhO9d4YUsggZnBDoJJch370f17w9jFTCAELAYtMICcwDGrnlcFnDW2iYielQ92JxmLVzAspQBSBm5/wCknTR2gdSyoQe44hAaldwH8a/mkbmEM4LF7HQlz838yNYUwq2NabjaGZsqvLrpd/nTzgQyA9RhVn3DpKjNBAOWvg4Pn2jS0ZFFk0JY7p6/4nTxjWFxhS2oGm3QH6HwMOYspLs4NwTYi5BIeLobFGE4/iRsRhloKVJ/4yDmBICXNnIBIR2eoFhG5GVmoZZoCCnKDRkNqdYrIlqBpUEBjZt6RLnSFyVApS8vLRLlksXIZqKNACxN9S8EAvUkoO47KkJZk8hAZwA4DvTxr84JK/lJCRVItv8AuYHIUo1OocKokh/0kXfp0jOJUp0gArcsS4DBi6jpp6x3MjqVy4wRcd/iNq7g/OkCkY5K6EFJ2UPR7eEfS7tYs/g7fOMT8O6SAogGhBqC/wCbxcZAe4sUK7uanYVBDp9DQ6bwjMlKetR+f7gKsOtDlJOawD0+3g0fYfia8wTMAfUpNjsR8+4ipxr9wncz7hJiQ35WM+4SbllWCg1nFDSz6/KHJM1C7EHXrX1jUnCAEk1owo7dWND+8UYMTOu43JWUrKS6gXbNUhrg/ftBJyx8R03LD1pAMYXWALg6dafKAYrF8qyUKUhIBBRV/wDFi7irjpDQxH3/AIkpk4k16lPDYP3iAqqSdCKjvCmJ9llKCgmYAFKzMUfCo3IL+kT+O8VmS8LKQksZjBxSjA0rQHMBe0LYmSMJiMP7pSnUQFgn4uZINNi5pW0MqpXYjbozrTSjgsIuQgywUKIJY8wF6lWrwfCS6+8mhBmJBZSXZthmttHLSl/xJmLnYkymJypzAACu5A6bx9Lxq0kpM6YoABlBZAIIcbnXr9YMRe/cucOJVuv+51s3iIJq/akZlcVCRSXWtaD5B45c44m65rf/AGH6CF50xJLkE/5LUen762itepAOAG+J/s7XF8ayByUA0YFQubBnibN4+CkiasMaZQL3cMIlYDhqcyiwd7N5EdPWALwpxE8pSyUIoVbB+YsNXoB0jgolgyAfbuNniAMwBCQQcuoAD0Zt+kEXx9Ad5ZazhX3EIowZlKR1CVjsSW8aQmuZ03iRhUwv/wBOShRl/A8eluQJhSSRRVPW0H4XwxEozTLJyTFFeVwUpUfiKdgaEh72jiyQCXY/mkddwLAFEhIUGK1ZyOhZh5D1hHysIxiwf8Qin612N/mPTpiqBISQTzZnsbkNc/eJeJ4eM5X/ADlldkpZKQE2S4ZkjYnUlosSVupSCzgOP7kmgV3B5T1bcQBYTL/lpTkDXowJFCAXcwqgJiOTERppM9yq6gErutIUC6XLLGtLdwWhmQbNzJ20Pf8AePZPDcqipKpiipipyOZqB+X4W0FI0qQpFEgh9K6l6eOkdkwgfKQhW6hviIZ6VIAo3aML5XLgh/h/cWjcmQo0Uw6O/oL+MNDDJF/W3lEBlAuH4t1MYaWVJzJmFrMQC3T5RmeqaAwIPV69xtCXFuIrzCXLvqRc9EtpCsjhE5w5yO7Eqcn1goUsQxir5ADxW5UOLQ7J6DW9vOnpHi1hQcFi9Pq0TcVw+bI58xUCbjQncdYfkTRMTZv662PlYiuamnWJbCGBo7kL5DK1MIFWNKZktAAUVMkkuFFnJVbKUirgEEE9YZKgM6UKGYEFVqFZdq0drDzjKZZKrVAVlUQ7PRwC2wp0iYOE86VJVnSJks3q6XK5i3up3p/cfAC3VP2JTyAFNrsHqUVzQgIzjmUQKWf8+salYRKiMwopxSl32EK4bFe8XMZToRlS26jzFRBrskdjFSUnkS2lbPcv3iUX5a1AqLMnTfZxyFoaijRyDQkO+7QThsmZzBSny0qK3f5NFQTMr93bvX87xhZYVNyx8S31g9giEKipGxE1iasn4lLKQUs/MD1aPv4WXiClATyyypylToKSGZwQQtwksQ4Y6GE5iphX7sG1Mq650KcFaikNcFOXqGIJixhCEpRLqycoSrWlGMamVD2InhccuJ9zHtHwlc1Esy6qlmgJuKWfUFIhZHD586emdOQECWHSgF3IcgX1VWvSOkUI+SisBDECek4icbxTATpqT/8ADCFkuVJNetHau8fYn2dnBToBZkuOqQA48rR2ipRFw3hHjRP1JUoGFT81nzCklJzJULg0MEwmCz5VlSjVQIegZvm8dzxLhaJvxpCmGo+RuPOISOGJkqIBLVLHSwp5awRTcXOErsQ6XRJ5EkrVyJo5ffwFfCDcJ4MsSjLLIB1AdZcEEkux6eMV8JJCUBRDqI5R0+5b5QnjZUxVVTEy06AGp7nWB3eoOc/xXgs6XMQnMqYFDKgnRv09NDDSeAIoFqWSL5WA0fR/lFHhksglKjmy1TV2J5S3gY2U26n5naOyZCooRvx0DWTE8B7NyBMSUJKiCSApRLMKUNIpLXlPMFFyaAV8ekKqSqXZTF6EFt49mz1Lqokmm0Y3kZd/LuaCY/S9QHE5aswmoWPeSwDLQXSFJLiYgk0dYDDYpRD+HmomoROQQpChmSSLg/UHTQuI9/8A5kwWZme7dbRJw6ThcQnNTDYlV3DSpyrdkTP/AG7xwyZAtAb/AHF8uJG+V3OolTQQ49KekZmSnobfKNplhBtQ+m8bnrCXZgdSbB/rDWPJyG+5k5MfE0OpLnYfLUEeNIzipnJtQuTcdtHjRVnqVN4BRc6VFNG8YFxHCtLJFVJqAbOKjx6xQ4VLXO+s6rULh8KmWUgtmX6kB2ftGsZhQtIWDkLM5N60fchQceO8Bm4hOIQMhZdwNUkfY/KHcIwDq5SalJsFH4svR6+MFArqVDXqaCkzAQ4IqD9QfAxy2HT7uaUL+EHKaA/4kg0ofnFM4oSVZUlKnzAEF2D8gVT9PN4FolTBnmEk3ufymlBF1EBmyAgfmVp8wgJINXApVnp6MD5x4MOLrDE6gsrdj49YymbmUGDAF7MQOvcl/GH5qRQ0LEGv5tFMi2NQy7x1Ep6AkOV8oAKlENlbQnUtp5QHCFZm0sojlJoiWLFX9526eMVJsiXM5lA8pLF6ClWpRg1RvHksJCWQMoLkjUvqo3L9YCCq9QYAHU0zn80tCHECVKTLSTmdyQHysHF6O/4YoS1gJKjYO56JufQwtJKQkziA6hQgEHKapTXUm5o9Nonof8yWHLUmzFFORNVm2YsHa5LeZaKOC4SUlKiKCutzrU26Q5g8GgnMkkpJLAioOx/POGpyxbV3PR41M2Uk8RAeJgHMM0GAA5JYC52gGIKlBnVKGgFCeqjd+xaCTZzFKXamaju5e+jN6iFfdkm7k0vCORj0Jqu/I16i3DpK5c8J5siiX5nBDf3asB1YRYEDwsjKmpJJ32Ove8EeGORYWRO8dOAMEtUSOISiVj7xXasJYZQXMdVnZNbmp+QJi663GmbiLEZxCVJl8jFQAAB/NIg8Xx05LOhKVN8QRnY2YqUKPVmEdNPYCA4hYQmgAKl6MCTqe/WOUxCS8DgFSkZlHMoly1hRmDxSThUgBW1367/mseYji0lUohKgyWc3FaD5xqXP/lpLVyilRZwLdo59izD4mPQivEEAADVz8tOjmFWHyhzE4KYtmFn2G0IzZRHxAjwZow/IUlrmpgIobl3D40TAQKKymh7aHb5ROxvC/eSVS5qDkUkp5SCQSBlUNQQQC/SFJUyt2OhH5eLcniZA5g5pUfXrBkyB/uNERfLhOP7RYMn+zuPOJwxlzv8AmlH3U7qpPwr/AO9LK7vCKsZMlkpcEpoyhmDeOkb4lifdYuXiGCUTWkTvE/yJh0ovkfZcZ42CVBbMDym/dL+LiD4x8rHUQzo3G/Ym5HGUOHHuz4lHRr5fJq3iqua4GZJqLioL7NQxzSeHFYJCgGLbitrRQw84ykAoSCwqkFkkXJH38N4OV/EzFyk6MDPkNMHuyU70cCm1/CBYiSpQoorOzN5Ad3h6RjxOBLZVhJBHiGIOoivg8GEpqKnTbpFSwXuXRVYGcr/AL/oPp94ocPwORyshy1tALN84vqSNhAJuGSdPEUgf1RIXCAbiExQegb5/l/SCyiWYj8/PnG5iAgPoNWhSbNKwQHS+oNfDbvE3e4wSBG8oISnSr9QHI9flGJKipSr3CQCNRc9RX0gMglCa1UAHqT2dz/uMnjAAKikkChKdDr9PrAeO9TlUHcelYZKQmWKBzfU3PiTXxgGNu2g+f7fWEZntDKNwpNDcdOhMBw/EDMFwqCqRe5YADcsHEUJNAHomgr9Y1JmlTuBpQaUtEeVjylWSYkj+7Lymwp0eLOGYhxY1jQeq6gPExk5Qb0IVTEDM9Gt+UPWPZSQLCu5+0YKY0iBVNb6KXcK0eKEDXNa1T0haZPKiBYOKCLBbhVQmannlVXTeI54kJeVIZS1KSQCPhAcKU/Y08Yq4tXKa+sc7Pw2adRqIB8M1u33gyqKg8gtDLnFsHNmpaUvK7VKmDXf4STtpeMYjgQmSUImzCFIbmTQW2L/eK0qw7fSJ+M9oMPLDKWCRoAVF9qawIE9CJyLxXBJkYcpQSpyKnu9AABHSSZgJoAOUEDQOzDp27xzk+erEqQkAgLUEpT3uT4A2jocQGmAixdJYMwNHcaho7MSFFw+IXYmlYpnCQ5FzoIPh8GEg6ksa2/OsBwmGSlRF3qk7jXyPzhnGz8ibOo0CfO+woaxmsxUmupKi6/MSn8FDOlTHqKeloAUqS4OjD7Q1Ml5iApPQFJe9TcBharwHEyACVPMIdmFz1roL9YhsaEfiGXK/R3E8ZgxOlrlr+FaSD0ex7gsX6QbhGJGIwmWYGmpzSpzaTJd1dlDLMH+UPrxKaAoWCdQL99DE/iMoSJ0uckNLxB9zN2ExL+4We/NLP+SYYXQuByksNiRcNilIJSr4kgpZqqINdRUUIILxYwGDE9ClIWQUqylBerWLkvUuXs7xP4zhgmYFigUwN2dNat0HpB+AYwSpwD8qxl3vVLHpau/WCXcy2xgGEwnDDJmqBDAgNVx8VQPBovkwPHjNMSARQOej2fwEFIhbKbMlE4kwSo8aCERkjeAy88MKzZWqYaJgReJBkGR5wyLzVZVwEhn3Wr0AjnsQrJNKVElOZzc8pt3b6R1eNwgIqAdahwCP1Nr2iRxfAe9SlSQcyS2gJHUDz8TEq25SyJGWoAgMNnfws3jE3hqFEKyg/FVqENYg/tFlfB5o5hXYjp0iJmUJi0k5FBSn016U8YOg2JLn4zucbhisKDirgA0arh2uAa7xXw2HyShRglPoA5+sS1zwxIIIcihp2hzC+0OdWVMtXfMGa+21YdbkepbFkGMkxqWpJUASXJSkBmqpOcf/AJvWkKIxqFB3emaxsVZR60h3GcW92AFJ5lBkgKBLmgDUiHh+MylnIEqJABPKmwNKgsz1EcgMfx+Qv+5qlJOLSp2Nswbqm/k8AkTwVAA7nyodN4yeISgctlKfKGrV301aMy6KcJL/AJ03rF+owmfGQaYf2M4oOGG+/wC0ReJ8OWUkoKQSACWJo70h+ZxIinuppNbS5qrdkGJvEfaeVKSc8vEBw1cNNAc9VpEQHqQWFUSJrESipBfEEqAs/KejaGnX6RNl4EkpTKS6kjnUXygk79LMISP/AFCw6Cf5M9W38sCt9VQni/8AqeD/AMeHmD/JYHolH1iDlrqC44w33T9HwPC0yQlT5lWKiNDfLsIOsg7Mxeut27/aPzGT/wBWVUE3D0/tmH5LSfnFbhv/AFOwpICiuUP7kO3igmFmcnuFpK0250uIwIz5gpIIKCcwIKctRlIFEkGtt3q0ak4KdLDBRJSmXk5nzFOYzElyxuQCf7dozg/afBTfhnySTpnCTszFtKN2igqYlbEVbMEkVAzOCQ1K/QQuXVe5wDN1BzJs5ASyipWQqWkgZSpJSWSwcOCoDXlga+KqBRmCE53LGmVLKIJ5gqwc8urUgyMMzMpQYKYPd7Pvl0jRkqEsJzVo5Ota33FIj6it6lhjImE8R/lpmLTc8oSdC/NW3K6iNAIzjcQidIMtThM55f6XSpwErAJdwSlYI6R970OUsi5Pw0yqBBAbU79dYYPugEqWwYuasHADEh2ow00EEXKi9yxRqkPCzTisKCxMxiFCzTEUV1YkZg2i4momOlyxUkl6bXe5ACm7N0i7I4nLE0y0WVajC1B5BvARC9oliVNByEiY5cKLvZQAbLrYu+bSOXILqpk+QhxtRlDhnESmb7xauVQCVqUWAa1/ltHUgvH5vIxEvKsKUClQJbKQrNVmFQFaULR1XsjiFKwqcz8pUkdQLeVvCBuN3AoZ7jcdMMwpzKSNAksBlOtHfWpY2ZoxI4gtA/5CpncLLgitSwzP40g3F8ApSgtP6akB93JAF3DhusQ5ysq6iqr13IFtTSsXJ9zaxLjyLQE6fB41MxLi4+IVoejio6wZRiTwVQzMKMC4GzUcRUBgbD3M/PjCNQnwrA+H4JCFqLJY6ZRrck6nTyjZLDpCmNmTmHuRLzE3mkhKRuyaqOmVxe8ct3AqhIuoSefduklCr0aqRp9o5HieFSZqlFwczghJJeheOpTw1RSfeTjMUbqKAnwSwAyjQV7mIeO4eoTS0wMQH0qU0b94ZHcC41IeGxBSHWogqJ+Kj1uRo5+sdtwQIlIzKUkKIchxr8I367REwnDcyipQBD8oa5en37RQVhG1diSepO+4AhzLmUwePAym4TinEkTFH9VCHtVTpIGtoTw+HSjMQGKi53P7feN/wqSNGbT1MLozp+DnA0JY337NE4zYgcpNzEjigViMmUEAKTn1zAOpI6Bw/WKnDFZ3mJWVJV8IAoGoeruO0S5fAfeoQmWfdBClZgXdlhlB9VEfWLGKKZaMiOUITXKQFISGZQB+IbwVq9QaA+5SwWJOVwDq3Vizg7GKfD+IFXKt32JJH+45zDzVrlPMHMRYC4Ni2jiGZOLUFJAS+ZqhzcsWIDUuXIpZ4A2MNDq5WW8YlKjbrA5UnLQUHcwsuZYB3Fg9elNjC2NVOcBAJS4GZzQ6u1GZ73hLIpTsRrH8+u5XThwoDMAb3APzEbHs9hVp58PJUestB+kTpM1aSBmJDNU1fytb9o+x+PVLS/vcrvfKAAe/5eKrRF1G18bISBNYr2CwBJfCSG3KAkeJDRKxnslwqX8MgpVr7lcxHqlYEAme0Vf1zjvpXqfoNIUViZswmyB/aHNf7j82ER8j0I3j8ZFP+o38jC8AmWQqVMnISHYLxC5iT/5xk8WS5NVktaw3DnR9onTsMAauTqTX1geaungYIMfsxu1UUsYk4iYuckOEBSm8D1MEm4RlcxKqkV8f2geCQoAzAHCGq+pfK/Rx6iKnFMGBKRMBLKJejMQbNtQ+UWCKINspsCSpyGYga3HSxg3FsKcTh3SDmDKR3FCH8/IR4lJyqa3W9I89nscpS1y2JFCmmuqfr5wLPoAxTy8ZdOQ9SdjMZLcJVIRMnsAq7ZmqOVio6t1vD2F4tiZBl+/lpTJUQgMlIyvZgk0a7HrApyZuCnzFqlZxMOZBrq5KXAO9RegjcvBYjGLSqcPdyklwlmfsDVzbMYHVDcygCJ1aoDNkJLOAWtTePZ80CpLfmkKnFZqJp3v5W8zAjk4+45jR2+2E5UDRI8oFKx4OY/pSHO50AA6mF5nMHNbn/Xh8oU94UKcONCxhU+XWQchqPr4fJSSbaUJEpSUZphLqYVuAVUBFgSo1GgAgjBQZQcG4gSlPJe+Ugn/tVm+Re+nePjNIWBRiVV63S3Qh41T+pKYwqFY5O91kYkKTemY72ItHO43IJ3xLSCjKQQVA3IqXIIi2rBpIsXudtn8R8o5/2hlkqQa1zG1lOH8HeLr3MjKvG5elSQB5geNz9IXnqA6gfn0g08mrNrSB4JLrBNhfvpAi24Zh6ElzDc/78Ye4JgiuY4+EXP0inNwSZjJKa6NQHxEU8Dg8qQkVFaQ83kgrQG4gviHnZOoCZgUlLVuGbTrSoMJY3C0eakTAg8pA5n3DfpZ/AdYupmuC7g/IbjrCi+buo08LqgOPKejDZMQ7EkY3B4iagokoBKiUlecASw7Fwa2s2rxSkcA9zJADMgAMNa1L762hnhQEpSwB8TFuov8AOJPtzxGYJKUpoFqZTUcAEtTQ99II2QnQl8HjA0xjvD0Ss7jIZlX5gS1HDO7UHlAeM+0JTMEiTKM2ZqHYCjtS5apsIgcV4CmRJkzpKiCcpJfVScwUNq08o1KxYTjZc5dETkpUToAtORXgFg+Agfc1Aqr9oqaxftBMmSpiQDJnS+aj1CSy01qFMX8InyZ2cIWaqKWL1LpOUl3d2APjFfjGCSeJISkg+8yBbF/iSUrf/trEfBcOmAlKkgolrZTodz8BSijOoJ6MwMdL2CNwudNQkO+pa3XpeDSCWareGm7U8InYyRMkrClJWhCy6cz+TnVoqYRimJFEQQHFoCZMqb/6pCq2fSHJrB97woSHqH694qY0scw815IlJ+KZMD7Mkco7k1aKRxSpkhSAkKlu6TVwRVldTWha9DA+B4TLL962nKfme2g3JO0J4Tiipc8rlChPMn9Je47PUREGRZNep7hEGbN92mguTsPvFCbw4yZiRLFi4+dfzWNcNWlMxRTyqmEnKbp1yg6pvXrFniCOQKF9em31EL5RynM5FfiamTwE5iWHfzHziBiOMk0R/wCRv4D7+UHUfKIrAKIfWn55R3IMYqMA7MMlTkkkk7mp9dL0AhjC/EB1/PrCeZi/5+feG5SmYjen0PyjM8hCuS/RmhiIKUIQFi234X/3rCq08inDGwrsQIPMo9bAt1/O0AxitBV69a7/AJeAEfUNCEHx3D8NnVY/Dr40f83O8bn4ZWXkrlYpJHwtUZhdhVlB6U6wjJXkNaA0gyZpqEnK7ZbMCNxZi+U943RoReidiOrGZik1Nq3cU+kSOO4lTJdIoSO9L07Fh0ijw7EJUGYDKWKRTLXTZqNAuPcOVkCiXIXzUIzAlRFO5+cWU0Zm+Uu7n0tKlv8ApD1+0O4OUEKIdrVavpCGF4olb+6YqBDAuBUnKqmhuB23h+RhFJHOyszvoXOw1DdQaRbg1bipdA1jf7lmRLAAJNyz94oS1ACp6Ua8QJSly1AMVJowu1gGJqPHpWLGGUhVQfhcEdbVHy3juMuHvqAxU24Sa9LAM1Tf/cClKq52o2wsO32g8zCgi3f/AEdoQxRoMpobaeccg3UHlYgXGcPM5n6xnj/Cv4iSpI+IHMl9xoe4ceMAkIIyhu7+r/msX5Et0g7iCOvGG8PJYInDHC4uZIGF9wQARzqowBcB7M+o0jpR7LSl4eXKmOTLDBSSxc1U3QnQxaytGkCKXHS0lcM9mZOHLoS6rZlFzW7aDwEVkbQaWh/9QNaCCd46D5corxPhiJ8sy5iXB8wRYg7xy+I9jDLDyppa7LSD6p08I7Y1gE1EdLo5Wfm2KwU1AdSAQNU19L+kThNFQCe0d1xDC5VHY1/PzWOf4jw1MxzZds333HrAfqnlxmmqqVuE9pcaRkkS6JCQT2sAekDwEyVJSCxWrQJ1P2hFCjMnH3g5sqUkdkgeRZ4OOFFLlJJazCvpBxFOAX4GN8Q4kshJKAgu4DuRt4xcUVFDKFwD577Rz3B5QmKBKVHKXLV3bNrfWOw/hswfXT82ijLcpkIShOclpzKINkivU7QtxOUCUS0gBy7ANQBnPrDshX8yY1lMfEEpUPAj1hGUn3k5RuUmhfSzRmZyQOP5lwNzOMwuRikEg0HQ7P8AloDJwa98u+/54w9xFSmGUCqgxNbXpsOsADggl1F2uwGjnpVnYmGLsUZA1sTE6Rl87n/X0j04ctRXOUFSUtQgOWf+qj2j7EJVnqzdAfXWCJnAZVKBeU7FwEkVoomzEnwgiIqfaKliWI/Mw6QqgshMxKquoAAqB3cE00aF8Rh2UU6VIrobO1iQflAsRjykAA5g5RYOC9UOeZidBHvCpmc5SCHCSX1cb62Z4ISOoTEjIC5jEtZTNU5ACzQNdQShRrrR6HYtrCE3AcymmTUh7CYojcUUSGh/iE3LmLsUso0eh5iAOoDeHePJqXILUIH55RcdxTMLS4LBcIlKK5yU+8VUIQWABAADDsAXNhUNFXh+OXJJlKeaU5XV/TQE5idHNHJNGgqcEFkG2UqUAKBzqWqa/WCT5LS2mrLkhylnJOjWN9RDfHe5h3XUKjLMQoyzkJJ6KzO1QQ99Okeq4kZawS6k6ENUgMaasLNCkzCCUcyyMkuiAipY/wBQAzFVgxpV4VwfF0rWXQyk5+uUJZwo2fcB4JxBEGWKnU6JOJSUu7E6a9oxjpNEgihHgD9DCGHngpUtJzGgSRWh1DafaGgglGX9SzToBr+bwvw4mG+oXWCQkPQlh+fvF7BTeRiX/eIhQl2FrV31PnFGSQlg9dvzannFsn2y/jayVHlqeEUY1S56ZaQ6QvKS9Dy5npbbV4LMUSlQTUsWDt5HSB8DkzFJSchSsKIzKAagIdTdWtoYXujNFxep0mBHLU82v7DQQDFBztpCs7HzpTOhC1KJ5UqNB1JpbtWDGfm0Y384uYNRRmJarjaMLj5d+8CUYpDASfxYcr9YgzZbmLvElOltXp4ViPkubt+fKF2B5/ozTwNSSFiZ386jDTu2sdNgpISjMvXeOTx0vLOzE0Jp4M8VVpmT1JAmMGoku1O0MKbED5CbF6lHAKSicUJIaYCRdwRWvT7wqvis5a1IQlSFWoC4IO9mpc7wxw72dEtYmKWSoWagH1aLfWJipdVOtznsZImJIUpgblrZlVNtCQe7wFZDA5ClQ1SzF6kNsevpDHHMYDORLuQDbdQ+w9YwkQnmS2hgfiCYopBVlWuhABZ6DUitBsTtHn8SkUSM55lZUkPy/ES5Z3pCH8JMWoZisf1FRAS5zJUECyklJSW/tNjBOWSaArmhACsooquV6vXlAjgJah1MYnGKmFQS6SE5nFXBICSDlJykVoHJDUaNSZfKsK5c4HxFy5SHpe7+kaRnBBohIIAG6Wcg6gubdI8xWRJJUQAWdyGpbUVg0srUKEXTLSXygqBJYE3yl2I6PR9hB0ghYJLJSbAaHyrfeMGaVNkSf8jyh76hz5Rv3BNVq8E0Dd/i9YsFkP5Cj3cpSZyEzFhZFUpLX+GhoPtaPsTjArlCWFwbeghaWgJDAN4esfKVBQJnO/I3P//Z"/>
          <p:cNvSpPr>
            <a:spLocks noChangeAspect="1" noChangeArrowheads="1"/>
          </p:cNvSpPr>
          <p:nvPr/>
        </p:nvSpPr>
        <p:spPr bwMode="auto">
          <a:xfrm>
            <a:off x="77788" y="-731838"/>
            <a:ext cx="2286000" cy="15240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203780" name="AutoShape 4" descr="data:image/jpg;base64,/9j/4AAQSkZJRgABAQAAAQABAAD/2wCEAAkGBhQSERUUExQWFBUWGBgYGBgYFxsbGxodFxoYGBkaGBwaHCYfIBkkHBgYHy8gIycpLCwtFx8xNTAqNSYrLCkBCQoKDgwOGg8PGjAkHyQvLCwsKi8sLCwsLC8vLCwsLCwsLCwsLCwsLCosLCwsLCwsLCwsLCwsLCwsLCwpLCwsLP/AABEIAKAA8AMBIgACEQEDEQH/xAAbAAADAQEBAQEAAAAAAAAAAAADBAUCBgEAB//EAD0QAAECBAQEAwcCBgEEAwEAAAECEQADITEEEkFRBSJhcYGRoQYTMrHB0fBC4RQjUmJy8TMHgpKyJHOiFf/EABoBAAIDAQEAAAAAAAAAAAAAAAMEAQIFAAb/xAAqEQACAgICAgEFAAEFAQAAAAABAgARAyESMQRBIhMyUWGRgSNCcaHwFP/aAAwDAQACEQMRAD8APM4etBGRV7pzfQ36QJOEUlWdSASKkAsroCl2L2+R0imqalYyrYKB1+E+enQ2jX8MwAoDo1m06doxMmI4WpV16/8AfmMA8+zOWxXFwokpCgWY6D/FQ8bmo7RvgnCxNdS0lhZ1GvYEO3VxHQTOHpUrMpAUq7kV0/KxmXLSorMyiE8rEsH1J32jT8fFe2/kFlHHZhZMgrqlggUK+39I172rBBhUsplK5bmjeFIXVjV4gZJTJSCAVXo21KuPWBYng0mUEha5ilqsEkua6JteNMfv+TNajsCCkY0oWyi6f0rtmFKd/tF2WygCC4Noj8Q9mVFmWcoSWSwKnDkMe94k8P4lMRyIBJsBr2aCUHFgwQDYz1qddNWlIckAdYlzOPSnZOZW+UE/IGD4H2aVM58Uok6Swf8A2I+Q846CXJShLJAQNkgAekAZlXXcZVGOzqc1O4ivI6ZS/wDJSSEgC5LtQRxIllIKUr94FHmQv4FnUpD5kkOOYsS9xr0HtJxWZiFmXLzKlAsAAec7qIDZaFh4mAYLgSyeYFKBQ/1Hono1CryiAYQoQt0ajXspjwqWZSkrSqVRIUXJRTLzMM2WiX2yveKS8LL+AgrzEHn5gGtf83iJi8VMmD/4MoKThnJXVKTl+OTKpzKUklzampaLvDsb7+SmbKIyrS6X03BAaoND1jMz4+L2vRggpO6kifxJSZ2VQQAKZQoMB/eQkudQhO9d4YUsggZnBDoJJch370f17w9jFTCAELAYtMICcwDGrnlcFnDW2iYielQ92JxmLVzAspQBSBm5/wCknTR2gdSyoQe44hAaldwH8a/mkbmEM4LF7HQlz838yNYUwq2NabjaGZsqvLrpd/nTzgQyA9RhVn3DpKjNBAOWvg4Pn2jS0ZFFk0JY7p6/4nTxjWFxhS2oGm3QH6HwMOYspLs4NwTYi5BIeLobFGE4/iRsRhloKVJ/4yDmBICXNnIBIR2eoFhG5GVmoZZoCCnKDRkNqdYrIlqBpUEBjZt6RLnSFyVApS8vLRLlksXIZqKNACxN9S8EAvUkoO47KkJZk8hAZwA4DvTxr84JK/lJCRVItv8AuYHIUo1OocKokh/0kXfp0jOJUp0gArcsS4DBi6jpp6x3MjqVy4wRcd/iNq7g/OkCkY5K6EFJ2UPR7eEfS7tYs/g7fOMT8O6SAogGhBqC/wCbxcZAe4sUK7uanYVBDp9DQ6bwjMlKetR+f7gKsOtDlJOawD0+3g0fYfia8wTMAfUpNjsR8+4ipxr9wncz7hJiQ35WM+4SbllWCg1nFDSz6/KHJM1C7EHXrX1jUnCAEk1owo7dWND+8UYMTOu43JWUrKS6gXbNUhrg/ftBJyx8R03LD1pAMYXWALg6dafKAYrF8qyUKUhIBBRV/wDFi7irjpDQxH3/AIkpk4k16lPDYP3iAqqSdCKjvCmJ9llKCgmYAFKzMUfCo3IL+kT+O8VmS8LKQksZjBxSjA0rQHMBe0LYmSMJiMP7pSnUQFgn4uZINNi5pW0MqpXYjbozrTSjgsIuQgywUKIJY8wF6lWrwfCS6+8mhBmJBZSXZthmttHLSl/xJmLnYkymJypzAACu5A6bx9Lxq0kpM6YoABlBZAIIcbnXr9YMRe/cucOJVuv+51s3iIJq/akZlcVCRSXWtaD5B45c44m65rf/AGH6CF50xJLkE/5LUen762itepAOAG+J/s7XF8ayByUA0YFQubBnibN4+CkiasMaZQL3cMIlYDhqcyiwd7N5EdPWALwpxE8pSyUIoVbB+YsNXoB0jgolgyAfbuNniAMwBCQQcuoAD0Zt+kEXx9Ad5ZazhX3EIowZlKR1CVjsSW8aQmuZ03iRhUwv/wBOShRl/A8eluQJhSSRRVPW0H4XwxEozTLJyTFFeVwUpUfiKdgaEh72jiyQCXY/mkddwLAFEhIUGK1ZyOhZh5D1hHysIxiwf8Qin612N/mPTpiqBISQTzZnsbkNc/eJeJ4eM5X/ADlldkpZKQE2S4ZkjYnUlosSVupSCzgOP7kmgV3B5T1bcQBYTL/lpTkDXowJFCAXcwqgJiOTERppM9yq6gErutIUC6XLLGtLdwWhmQbNzJ20Pf8AePZPDcqipKpiipipyOZqB+X4W0FI0qQpFEgh9K6l6eOkdkwgfKQhW6hviIZ6VIAo3aML5XLgh/h/cWjcmQo0Uw6O/oL+MNDDJF/W3lEBlAuH4t1MYaWVJzJmFrMQC3T5RmeqaAwIPV69xtCXFuIrzCXLvqRc9EtpCsjhE5w5yO7Eqcn1goUsQxir5ADxW5UOLQ7J6DW9vOnpHi1hQcFi9Pq0TcVw+bI58xUCbjQncdYfkTRMTZv662PlYiuamnWJbCGBo7kL5DK1MIFWNKZktAAUVMkkuFFnJVbKUirgEEE9YZKgM6UKGYEFVqFZdq0drDzjKZZKrVAVlUQ7PRwC2wp0iYOE86VJVnSJks3q6XK5i3up3p/cfAC3VP2JTyAFNrsHqUVzQgIzjmUQKWf8+salYRKiMwopxSl32EK4bFe8XMZToRlS26jzFRBrskdjFSUnkS2lbPcv3iUX5a1AqLMnTfZxyFoaijRyDQkO+7QThsmZzBSny0qK3f5NFQTMr93bvX87xhZYVNyx8S31g9giEKipGxE1iasn4lLKQUs/MD1aPv4WXiClATyyypylToKSGZwQQtwksQ4Y6GE5iphX7sG1Mq650KcFaikNcFOXqGIJixhCEpRLqycoSrWlGMamVD2InhccuJ9zHtHwlc1Esy6qlmgJuKWfUFIhZHD586emdOQECWHSgF3IcgX1VWvSOkUI+SisBDECek4icbxTATpqT/8ADCFkuVJNetHau8fYn2dnBToBZkuOqQA48rR2ipRFw3hHjRP1JUoGFT81nzCklJzJULg0MEwmCz5VlSjVQIegZvm8dzxLhaJvxpCmGo+RuPOISOGJkqIBLVLHSwp5awRTcXOErsQ6XRJ5EkrVyJo5ffwFfCDcJ4MsSjLLIB1AdZcEEkux6eMV8JJCUBRDqI5R0+5b5QnjZUxVVTEy06AGp7nWB3eoOc/xXgs6XMQnMqYFDKgnRv09NDDSeAIoFqWSL5WA0fR/lFHhksglKjmy1TV2J5S3gY2U26n5naOyZCooRvx0DWTE8B7NyBMSUJKiCSApRLMKUNIpLXlPMFFyaAV8ekKqSqXZTF6EFt49mz1Lqokmm0Y3kZd/LuaCY/S9QHE5aswmoWPeSwDLQXSFJLiYgk0dYDDYpRD+HmomoROQQpChmSSLg/UHTQuI9/8A5kwWZme7dbRJw6ThcQnNTDYlV3DSpyrdkTP/AG7xwyZAtAb/AHF8uJG+V3OolTQQ49KekZmSnobfKNplhBtQ+m8bnrCXZgdSbB/rDWPJyG+5k5MfE0OpLnYfLUEeNIzipnJtQuTcdtHjRVnqVN4BRc6VFNG8YFxHCtLJFVJqAbOKjx6xQ4VLXO+s6rULh8KmWUgtmX6kB2ftGsZhQtIWDkLM5N60fchQceO8Bm4hOIQMhZdwNUkfY/KHcIwDq5SalJsFH4svR6+MFArqVDXqaCkzAQ4IqD9QfAxy2HT7uaUL+EHKaA/4kg0ofnFM4oSVZUlKnzAEF2D8gVT9PN4FolTBnmEk3ufymlBF1EBmyAgfmVp8wgJINXApVnp6MD5x4MOLrDE6gsrdj49YymbmUGDAF7MQOvcl/GH5qRQ0LEGv5tFMi2NQy7x1Ep6AkOV8oAKlENlbQnUtp5QHCFZm0sojlJoiWLFX9526eMVJsiXM5lA8pLF6ClWpRg1RvHksJCWQMoLkjUvqo3L9YCCq9QYAHU0zn80tCHECVKTLSTmdyQHysHF6O/4YoS1gJKjYO56JufQwtJKQkziA6hQgEHKapTXUm5o9Nonof8yWHLUmzFFORNVm2YsHa5LeZaKOC4SUlKiKCutzrU26Q5g8GgnMkkpJLAioOx/POGpyxbV3PR41M2Uk8RAeJgHMM0GAA5JYC52gGIKlBnVKGgFCeqjd+xaCTZzFKXamaju5e+jN6iFfdkm7k0vCORj0Jqu/I16i3DpK5c8J5siiX5nBDf3asB1YRYEDwsjKmpJJ32Ove8EeGORYWRO8dOAMEtUSOISiVj7xXasJYZQXMdVnZNbmp+QJi663GmbiLEZxCVJl8jFQAAB/NIg8Xx05LOhKVN8QRnY2YqUKPVmEdNPYCA4hYQmgAKl6MCTqe/WOUxCS8DgFSkZlHMoly1hRmDxSThUgBW1367/mseYji0lUohKgyWc3FaD5xqXP/lpLVyilRZwLdo59izD4mPQivEEAADVz8tOjmFWHyhzE4KYtmFn2G0IzZRHxAjwZow/IUlrmpgIobl3D40TAQKKymh7aHb5ROxvC/eSVS5qDkUkp5SCQSBlUNQQQC/SFJUyt2OhH5eLcniZA5g5pUfXrBkyB/uNERfLhOP7RYMn+zuPOJwxlzv8AmlH3U7qpPwr/AO9LK7vCKsZMlkpcEpoyhmDeOkb4lifdYuXiGCUTWkTvE/yJh0ovkfZcZ42CVBbMDym/dL+LiD4x8rHUQzo3G/Ym5HGUOHHuz4lHRr5fJq3iqua4GZJqLioL7NQxzSeHFYJCgGLbitrRQw84ykAoSCwqkFkkXJH38N4OV/EzFyk6MDPkNMHuyU70cCm1/CBYiSpQoorOzN5Ad3h6RjxOBLZVhJBHiGIOoivg8GEpqKnTbpFSwXuXRVYGcr/AL/oPp94ocPwORyshy1tALN84vqSNhAJuGSdPEUgf1RIXCAbiExQegb5/l/SCyiWYj8/PnG5iAgPoNWhSbNKwQHS+oNfDbvE3e4wSBG8oISnSr9QHI9flGJKipSr3CQCNRc9RX0gMglCa1UAHqT2dz/uMnjAAKikkChKdDr9PrAeO9TlUHcelYZKQmWKBzfU3PiTXxgGNu2g+f7fWEZntDKNwpNDcdOhMBw/EDMFwqCqRe5YADcsHEUJNAHomgr9Y1JmlTuBpQaUtEeVjylWSYkj+7Lymwp0eLOGYhxY1jQeq6gPExk5Qb0IVTEDM9Gt+UPWPZSQLCu5+0YKY0iBVNb6KXcK0eKEDXNa1T0haZPKiBYOKCLBbhVQmannlVXTeI54kJeVIZS1KSQCPhAcKU/Y08Yq4tXKa+sc7Pw2adRqIB8M1u33gyqKg8gtDLnFsHNmpaUvK7VKmDXf4STtpeMYjgQmSUImzCFIbmTQW2L/eK0qw7fSJ+M9oMPLDKWCRoAVF9qawIE9CJyLxXBJkYcpQSpyKnu9AABHSSZgJoAOUEDQOzDp27xzk+erEqQkAgLUEpT3uT4A2jocQGmAixdJYMwNHcaho7MSFFw+IXYmlYpnCQ5FzoIPh8GEg6ksa2/OsBwmGSlRF3qk7jXyPzhnGz8ibOo0CfO+woaxmsxUmupKi6/MSn8FDOlTHqKeloAUqS4OjD7Q1Ml5iApPQFJe9TcBharwHEyACVPMIdmFz1roL9YhsaEfiGXK/R3E8ZgxOlrlr+FaSD0ex7gsX6QbhGJGIwmWYGmpzSpzaTJd1dlDLMH+UPrxKaAoWCdQL99DE/iMoSJ0uckNLxB9zN2ExL+4We/NLP+SYYXQuByksNiRcNilIJSr4kgpZqqINdRUUIILxYwGDE9ClIWQUqylBerWLkvUuXs7xP4zhgmYFigUwN2dNat0HpB+AYwSpwD8qxl3vVLHpau/WCXcy2xgGEwnDDJmqBDAgNVx8VQPBovkwPHjNMSARQOej2fwEFIhbKbMlE4kwSo8aCERkjeAy88MKzZWqYaJgReJBkGR5wyLzVZVwEhn3Wr0AjnsQrJNKVElOZzc8pt3b6R1eNwgIqAdahwCP1Nr2iRxfAe9SlSQcyS2gJHUDz8TEq25SyJGWoAgMNnfws3jE3hqFEKyg/FVqENYg/tFlfB5o5hXYjp0iJmUJi0k5FBSn016U8YOg2JLn4zucbhisKDirgA0arh2uAa7xXw2HyShRglPoA5+sS1zwxIIIcihp2hzC+0OdWVMtXfMGa+21YdbkepbFkGMkxqWpJUASXJSkBmqpOcf/AJvWkKIxqFB3emaxsVZR60h3GcW92AFJ5lBkgKBLmgDUiHh+MylnIEqJABPKmwNKgsz1EcgMfx+Qv+5qlJOLSp2Nswbqm/k8AkTwVAA7nyodN4yeISgctlKfKGrV301aMy6KcJL/AJ03rF+owmfGQaYf2M4oOGG+/wC0ReJ8OWUkoKQSACWJo70h+ZxIinuppNbS5qrdkGJvEfaeVKSc8vEBw1cNNAc9VpEQHqQWFUSJrESipBfEEqAs/KejaGnX6RNl4EkpTKS6kjnUXygk79LMISP/AFCw6Cf5M9W38sCt9VQni/8AqeD/AMeHmD/JYHolH1iDlrqC44w33T9HwPC0yQlT5lWKiNDfLsIOsg7Mxeut27/aPzGT/wBWVUE3D0/tmH5LSfnFbhv/AFOwpICiuUP7kO3igmFmcnuFpK0250uIwIz5gpIIKCcwIKctRlIFEkGtt3q0ak4KdLDBRJSmXk5nzFOYzElyxuQCf7dozg/afBTfhnySTpnCTszFtKN2igqYlbEVbMEkVAzOCQ1K/QQuXVe5wDN1BzJs5ASyipWQqWkgZSpJSWSwcOCoDXlga+KqBRmCE53LGmVLKIJ5gqwc8urUgyMMzMpQYKYPd7Pvl0jRkqEsJzVo5Ota33FIj6it6lhjImE8R/lpmLTc8oSdC/NW3K6iNAIzjcQidIMtThM55f6XSpwErAJdwSlYI6R970OUsi5Pw0yqBBAbU79dYYPugEqWwYuasHADEh2ow00EEXKi9yxRqkPCzTisKCxMxiFCzTEUV1YkZg2i4momOlyxUkl6bXe5ACm7N0i7I4nLE0y0WVajC1B5BvARC9oliVNByEiY5cKLvZQAbLrYu+bSOXILqpk+QhxtRlDhnESmb7xauVQCVqUWAa1/ltHUgvH5vIxEvKsKUClQJbKQrNVmFQFaULR1XsjiFKwqcz8pUkdQLeVvCBuN3AoZ7jcdMMwpzKSNAksBlOtHfWpY2ZoxI4gtA/5CpncLLgitSwzP40g3F8ApSgtP6akB93JAF3DhusQ5ysq6iqr13IFtTSsXJ9zaxLjyLQE6fB41MxLi4+IVoejio6wZRiTwVQzMKMC4GzUcRUBgbD3M/PjCNQnwrA+H4JCFqLJY6ZRrck6nTyjZLDpCmNmTmHuRLzE3mkhKRuyaqOmVxe8ct3AqhIuoSefduklCr0aqRp9o5HieFSZqlFwczghJJeheOpTw1RSfeTjMUbqKAnwSwAyjQV7mIeO4eoTS0wMQH0qU0b94ZHcC41IeGxBSHWogqJ+Kj1uRo5+sdtwQIlIzKUkKIchxr8I367REwnDcyipQBD8oa5en37RQVhG1diSepO+4AhzLmUwePAym4TinEkTFH9VCHtVTpIGtoTw+HSjMQGKi53P7feN/wqSNGbT1MLozp+DnA0JY337NE4zYgcpNzEjigViMmUEAKTn1zAOpI6Bw/WKnDFZ3mJWVJV8IAoGoeruO0S5fAfeoQmWfdBClZgXdlhlB9VEfWLGKKZaMiOUITXKQFISGZQB+IbwVq9QaA+5SwWJOVwDq3Vizg7GKfD+IFXKt32JJH+45zDzVrlPMHMRYC4Ni2jiGZOLUFJAS+ZqhzcsWIDUuXIpZ4A2MNDq5WW8YlKjbrA5UnLQUHcwsuZYB3Fg9elNjC2NVOcBAJS4GZzQ6u1GZ73hLIpTsRrH8+u5XThwoDMAb3APzEbHs9hVp58PJUestB+kTpM1aSBmJDNU1fytb9o+x+PVLS/vcrvfKAAe/5eKrRF1G18bISBNYr2CwBJfCSG3KAkeJDRKxnslwqX8MgpVr7lcxHqlYEAme0Vf1zjvpXqfoNIUViZswmyB/aHNf7j82ER8j0I3j8ZFP+o38jC8AmWQqVMnISHYLxC5iT/5xk8WS5NVktaw3DnR9onTsMAauTqTX1geaungYIMfsxu1UUsYk4iYuckOEBSm8D1MEm4RlcxKqkV8f2geCQoAzAHCGq+pfK/Rx6iKnFMGBKRMBLKJejMQbNtQ+UWCKINspsCSpyGYga3HSxg3FsKcTh3SDmDKR3FCH8/IR4lJyqa3W9I89nscpS1y2JFCmmuqfr5wLPoAxTy8ZdOQ9SdjMZLcJVIRMnsAq7ZmqOVio6t1vD2F4tiZBl+/lpTJUQgMlIyvZgk0a7HrApyZuCnzFqlZxMOZBrq5KXAO9RegjcvBYjGLSqcPdyklwlmfsDVzbMYHVDcygCJ1aoDNkJLOAWtTePZ80CpLfmkKnFZqJp3v5W8zAjk4+45jR2+2E5UDRI8oFKx4OY/pSHO50AA6mF5nMHNbn/Xh8oU94UKcONCxhU+XWQchqPr4fJSSbaUJEpSUZphLqYVuAVUBFgSo1GgAgjBQZQcG4gSlPJe+Ugn/tVm+Re+nePjNIWBRiVV63S3Qh41T+pKYwqFY5O91kYkKTemY72ItHO43IJ3xLSCjKQQVA3IqXIIi2rBpIsXudtn8R8o5/2hlkqQa1zG1lOH8HeLr3MjKvG5elSQB5geNz9IXnqA6gfn0g08mrNrSB4JLrBNhfvpAi24Zh6ElzDc/78Ye4JgiuY4+EXP0inNwSZjJKa6NQHxEU8Dg8qQkVFaQ83kgrQG4gviHnZOoCZgUlLVuGbTrSoMJY3C0eakTAg8pA5n3DfpZ/AdYupmuC7g/IbjrCi+buo08LqgOPKejDZMQ7EkY3B4iagokoBKiUlecASw7Fwa2s2rxSkcA9zJADMgAMNa1L762hnhQEpSwB8TFuov8AOJPtzxGYJKUpoFqZTUcAEtTQ99II2QnQl8HjA0xjvD0Ss7jIZlX5gS1HDO7UHlAeM+0JTMEiTKM2ZqHYCjtS5apsIgcV4CmRJkzpKiCcpJfVScwUNq08o1KxYTjZc5dETkpUToAtORXgFg+Agfc1Aqr9oqaxftBMmSpiQDJnS+aj1CSy01qFMX8InyZ2cIWaqKWL1LpOUl3d2APjFfjGCSeJISkg+8yBbF/iSUrf/trEfBcOmAlKkgolrZTodz8BSijOoJ6MwMdL2CNwudNQkO+pa3XpeDSCWareGm7U8InYyRMkrClJWhCy6cz+TnVoqYRimJFEQQHFoCZMqb/6pCq2fSHJrB97woSHqH694qY0scw815IlJ+KZMD7Mkco7k1aKRxSpkhSAkKlu6TVwRVldTWha9DA+B4TLL962nKfme2g3JO0J4Tiipc8rlChPMn9Je47PUREGRZNep7hEGbN92mguTsPvFCbw4yZiRLFi4+dfzWNcNWlMxRTyqmEnKbp1yg6pvXrFniCOQKF9em31EL5RynM5FfiamTwE5iWHfzHziBiOMk0R/wCRv4D7+UHUfKIrAKIfWn55R3IMYqMA7MMlTkkkk7mp9dL0AhjC/EB1/PrCeZi/5+feG5SmYjen0PyjM8hCuS/RmhiIKUIQFi234X/3rCq08inDGwrsQIPMo9bAt1/O0AxitBV69a7/AJeAEfUNCEHx3D8NnVY/Dr40f83O8bn4ZWXkrlYpJHwtUZhdhVlB6U6wjJXkNaA0gyZpqEnK7ZbMCNxZi+U943RoReidiOrGZik1Nq3cU+kSOO4lTJdIoSO9L07Fh0ijw7EJUGYDKWKRTLXTZqNAuPcOVkCiXIXzUIzAlRFO5+cWU0Zm+Uu7n0tKlv8ApD1+0O4OUEKIdrVavpCGF4olb+6YqBDAuBUnKqmhuB23h+RhFJHOyszvoXOw1DdQaRbg1bipdA1jf7lmRLAAJNyz94oS1ACp6Ua8QJSly1AMVJowu1gGJqPHpWLGGUhVQfhcEdbVHy3juMuHvqAxU24Sa9LAM1Tf/cClKq52o2wsO32g8zCgi3f/AEdoQxRoMpobaeccg3UHlYgXGcPM5n6xnj/Cv4iSpI+IHMl9xoe4ceMAkIIyhu7+r/msX5Et0g7iCOvGG8PJYInDHC4uZIGF9wQARzqowBcB7M+o0jpR7LSl4eXKmOTLDBSSxc1U3QnQxaytGkCKXHS0lcM9mZOHLoS6rZlFzW7aDwEVkbQaWh/9QNaCCd46D5corxPhiJ8sy5iXB8wRYg7xy+I9jDLDyppa7LSD6p08I7Y1gE1EdLo5Wfm2KwU1AdSAQNU19L+kThNFQCe0d1xDC5VHY1/PzWOf4jw1MxzZds333HrAfqnlxmmqqVuE9pcaRkkS6JCQT2sAekDwEyVJSCxWrQJ1P2hFCjMnH3g5sqUkdkgeRZ4OOFFLlJJazCvpBxFOAX4GN8Q4kshJKAgu4DuRt4xcUVFDKFwD577Rz3B5QmKBKVHKXLV3bNrfWOw/hswfXT82ijLcpkIShOclpzKINkivU7QtxOUCUS0gBy7ANQBnPrDshX8yY1lMfEEpUPAj1hGUn3k5RuUmhfSzRmZyQOP5lwNzOMwuRikEg0HQ7P8AloDJwa98u+/54w9xFSmGUCqgxNbXpsOsADggl1F2uwGjnpVnYmGLsUZA1sTE6Rl87n/X0j04ctRXOUFSUtQgOWf+qj2j7EJVnqzdAfXWCJnAZVKBeU7FwEkVoomzEnwgiIqfaKliWI/Mw6QqgshMxKquoAAqB3cE00aF8Rh2UU6VIrobO1iQflAsRjykAA5g5RYOC9UOeZidBHvCpmc5SCHCSX1cb62Z4ISOoTEjIC5jEtZTNU5ACzQNdQShRrrR6HYtrCE3AcymmTUh7CYojcUUSGh/iE3LmLsUso0eh5iAOoDeHePJqXILUIH55RcdxTMLS4LBcIlKK5yU+8VUIQWABAADDsAXNhUNFXh+OXJJlKeaU5XV/TQE5idHNHJNGgqcEFkG2UqUAKBzqWqa/WCT5LS2mrLkhylnJOjWN9RDfHe5h3XUKjLMQoyzkJJ6KzO1QQ99Okeq4kZawS6k6ENUgMaasLNCkzCCUcyyMkuiAipY/wBQAzFVgxpV4VwfF0rWXQyk5+uUJZwo2fcB4JxBEGWKnU6JOJSUu7E6a9oxjpNEgihHgD9DCGHngpUtJzGgSRWh1DafaGgglGX9SzToBr+bwvw4mG+oXWCQkPQlh+fvF7BTeRiX/eIhQl2FrV31PnFGSQlg9dvzannFsn2y/jayVHlqeEUY1S56ZaQ6QvKS9Dy5npbbV4LMUSlQTUsWDt5HSB8DkzFJSchSsKIzKAagIdTdWtoYXujNFxep0mBHLU82v7DQQDFBztpCs7HzpTOhC1KJ5UqNB1JpbtWDGfm0Y384uYNRRmJarjaMLj5d+8CUYpDASfxYcr9YgzZbmLvElOltXp4ViPkubt+fKF2B5/ozTwNSSFiZ386jDTu2sdNgpISjMvXeOTx0vLOzE0Jp4M8VVpmT1JAmMGoku1O0MKbED5CbF6lHAKSicUJIaYCRdwRWvT7wqvis5a1IQlSFWoC4IO9mpc7wxw72dEtYmKWSoWagH1aLfWJipdVOtznsZImJIUpgblrZlVNtCQe7wFZDA5ClQ1SzF6kNsevpDHHMYDORLuQDbdQ+w9YwkQnmS2hgfiCYopBVlWuhABZ6DUitBsTtHn8SkUSM55lZUkPy/ES5Z3pCH8JMWoZisf1FRAS5zJUECyklJSW/tNjBOWSaArmhACsooquV6vXlAjgJah1MYnGKmFQS6SE5nFXBICSDlJykVoHJDUaNSZfKsK5c4HxFy5SHpe7+kaRnBBohIIAG6Wcg6gubdI8xWRJJUQAWdyGpbUVg0srUKEXTLSXygqBJYE3yl2I6PR9hB0ghYJLJSbAaHyrfeMGaVNkSf8jyh76hz5Rv3BNVq8E0Dd/i9YsFkP5Cj3cpSZyEzFhZFUpLX+GhoPtaPsTjArlCWFwbeghaWgJDAN4esfKVBQJnO/I3P//Z"/>
          <p:cNvSpPr>
            <a:spLocks noChangeAspect="1" noChangeArrowheads="1"/>
          </p:cNvSpPr>
          <p:nvPr/>
        </p:nvSpPr>
        <p:spPr bwMode="auto">
          <a:xfrm>
            <a:off x="77788" y="-731838"/>
            <a:ext cx="2286000" cy="15240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203782" name="Picture 6" descr="http://t1.gstatic.com/images?q=tbn:ANd9GcTCQxwS7TN0s-lgWuBCy7YXbKa9F9f2TV8J3iITSnLhMkCWotF6"/>
          <p:cNvPicPr>
            <a:picLocks noChangeAspect="1" noChangeArrowheads="1"/>
          </p:cNvPicPr>
          <p:nvPr/>
        </p:nvPicPr>
        <p:blipFill>
          <a:blip r:embed="rId2" cstate="print"/>
          <a:srcRect/>
          <a:stretch>
            <a:fillRect/>
          </a:stretch>
        </p:blipFill>
        <p:spPr bwMode="auto">
          <a:xfrm>
            <a:off x="6072198" y="214290"/>
            <a:ext cx="2286000" cy="1524001"/>
          </a:xfrm>
          <a:prstGeom prst="rect">
            <a:avLst/>
          </a:prstGeom>
          <a:noFill/>
        </p:spPr>
      </p:pic>
      <p:sp>
        <p:nvSpPr>
          <p:cNvPr id="7" name="Action Button: Back or Previous 6">
            <a:hlinkClick r:id="" action="ppaction://hlinkshowjump?jump=lastslideviewed" highlightClick="1"/>
          </p:cNvPr>
          <p:cNvSpPr/>
          <p:nvPr/>
        </p:nvSpPr>
        <p:spPr>
          <a:xfrm>
            <a:off x="7072330" y="5643578"/>
            <a:ext cx="1143008" cy="78581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Clothing</a:t>
            </a:r>
            <a:endParaRPr lang="en-NZ" dirty="0"/>
          </a:p>
        </p:txBody>
      </p:sp>
      <p:sp>
        <p:nvSpPr>
          <p:cNvPr id="3" name="Content Placeholder 2"/>
          <p:cNvSpPr>
            <a:spLocks noGrp="1"/>
          </p:cNvSpPr>
          <p:nvPr>
            <p:ph idx="1"/>
          </p:nvPr>
        </p:nvSpPr>
        <p:spPr>
          <a:xfrm>
            <a:off x="457200" y="1357298"/>
            <a:ext cx="6257940" cy="4768865"/>
          </a:xfrm>
        </p:spPr>
        <p:txBody>
          <a:bodyPr>
            <a:normAutofit fontScale="85000" lnSpcReduction="20000"/>
          </a:bodyPr>
          <a:lstStyle/>
          <a:p>
            <a:pPr marL="0" indent="0">
              <a:buNone/>
            </a:pPr>
            <a:r>
              <a:rPr lang="en-NZ" dirty="0" smtClean="0"/>
              <a:t>Dressage is a clothing shop. All prices include GST. A jacket is priced at a GST-inclusive price of $202.95. What was the price before GST was added?</a:t>
            </a:r>
          </a:p>
          <a:p>
            <a:pPr marL="0" indent="0">
              <a:buNone/>
            </a:pPr>
            <a:r>
              <a:rPr lang="en-NZ" dirty="0" smtClean="0">
                <a:solidFill>
                  <a:srgbClr val="FF0000"/>
                </a:solidFill>
              </a:rPr>
              <a:t>$176.48</a:t>
            </a:r>
          </a:p>
          <a:p>
            <a:pPr marL="0" indent="0">
              <a:buNone/>
            </a:pPr>
            <a:r>
              <a:rPr lang="en-NZ" dirty="0" smtClean="0"/>
              <a:t>Sally, the owner of Dressage, decides to have a sale. She will reduce all clothing in the sale by 35%. What is the price of a $130 shirt? Sally gives a bag the sale price of $47.20. What was the price before it was marked down?</a:t>
            </a:r>
          </a:p>
          <a:p>
            <a:pPr marL="0" indent="0">
              <a:buNone/>
            </a:pPr>
            <a:r>
              <a:rPr lang="en-NZ" dirty="0" smtClean="0">
                <a:solidFill>
                  <a:srgbClr val="FF0000"/>
                </a:solidFill>
              </a:rPr>
              <a:t>$84.50 and $72.60</a:t>
            </a:r>
            <a:endParaRPr lang="en-NZ" dirty="0">
              <a:solidFill>
                <a:srgbClr val="FF0000"/>
              </a:solidFill>
            </a:endParaRPr>
          </a:p>
        </p:txBody>
      </p:sp>
      <p:pic>
        <p:nvPicPr>
          <p:cNvPr id="210946" name="Picture 2" descr="http://t2.gstatic.com/images?q=tbn:ANd9GcQD9D4gwInoNsrCTLdRe6jMa9hx_cUkApd0-JJHM4NmAFPczyP_"/>
          <p:cNvPicPr>
            <a:picLocks noChangeAspect="1" noChangeArrowheads="1"/>
          </p:cNvPicPr>
          <p:nvPr/>
        </p:nvPicPr>
        <p:blipFill>
          <a:blip r:embed="rId2" cstate="print"/>
          <a:srcRect/>
          <a:stretch>
            <a:fillRect/>
          </a:stretch>
        </p:blipFill>
        <p:spPr bwMode="auto">
          <a:xfrm>
            <a:off x="6929454" y="214290"/>
            <a:ext cx="1933575" cy="2362200"/>
          </a:xfrm>
          <a:prstGeom prst="rect">
            <a:avLst/>
          </a:prstGeom>
          <a:noFill/>
        </p:spPr>
      </p:pic>
      <p:sp>
        <p:nvSpPr>
          <p:cNvPr id="5" name="Action Button: Back or Previous 4">
            <a:hlinkClick r:id="" action="ppaction://hlinkshowjump?jump=lastslideviewed" highlightClick="1"/>
          </p:cNvPr>
          <p:cNvSpPr/>
          <p:nvPr/>
        </p:nvSpPr>
        <p:spPr>
          <a:xfrm>
            <a:off x="7072330" y="5643578"/>
            <a:ext cx="1143008" cy="78581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Practice Questions</a:t>
            </a:r>
            <a:endParaRPr lang="en-NZ" dirty="0"/>
          </a:p>
        </p:txBody>
      </p:sp>
      <p:sp>
        <p:nvSpPr>
          <p:cNvPr id="3" name="Content Placeholder 2"/>
          <p:cNvSpPr>
            <a:spLocks noGrp="1"/>
          </p:cNvSpPr>
          <p:nvPr>
            <p:ph idx="1"/>
          </p:nvPr>
        </p:nvSpPr>
        <p:spPr>
          <a:xfrm>
            <a:off x="457200" y="1600200"/>
            <a:ext cx="8258204" cy="4525963"/>
          </a:xfrm>
        </p:spPr>
        <p:txBody>
          <a:bodyPr numCol="2"/>
          <a:lstStyle/>
          <a:p>
            <a:r>
              <a:rPr lang="en-NZ" dirty="0" smtClean="0">
                <a:hlinkClick r:id="rId2" action="ppaction://hlinksldjump"/>
              </a:rPr>
              <a:t>Kelly </a:t>
            </a:r>
            <a:r>
              <a:rPr lang="en-NZ" dirty="0" err="1" smtClean="0">
                <a:hlinkClick r:id="rId2" action="ppaction://hlinksldjump"/>
              </a:rPr>
              <a:t>Tarlton</a:t>
            </a:r>
            <a:endParaRPr lang="en-NZ" dirty="0" smtClean="0"/>
          </a:p>
          <a:p>
            <a:r>
              <a:rPr lang="en-NZ" dirty="0" err="1" smtClean="0">
                <a:hlinkClick r:id="rId3" action="ppaction://hlinksldjump"/>
              </a:rPr>
              <a:t>Bria’s</a:t>
            </a:r>
            <a:r>
              <a:rPr lang="en-NZ" dirty="0" smtClean="0">
                <a:hlinkClick r:id="rId3" action="ppaction://hlinksldjump"/>
              </a:rPr>
              <a:t> Camera</a:t>
            </a:r>
            <a:endParaRPr lang="en-NZ" dirty="0" smtClean="0"/>
          </a:p>
          <a:p>
            <a:r>
              <a:rPr lang="en-NZ" dirty="0" err="1" smtClean="0">
                <a:hlinkClick r:id="rId4" action="ppaction://hlinksldjump"/>
              </a:rPr>
              <a:t>Blu</a:t>
            </a:r>
            <a:r>
              <a:rPr lang="en-NZ" dirty="0" smtClean="0">
                <a:hlinkClick r:id="rId4" action="ppaction://hlinksldjump"/>
              </a:rPr>
              <a:t>-ray</a:t>
            </a:r>
            <a:endParaRPr lang="en-NZ" dirty="0" smtClean="0"/>
          </a:p>
          <a:p>
            <a:r>
              <a:rPr lang="en-NZ" dirty="0" smtClean="0">
                <a:hlinkClick r:id="rId5" action="ppaction://hlinksldjump"/>
              </a:rPr>
              <a:t>Heartbeat</a:t>
            </a:r>
            <a:endParaRPr lang="en-NZ" dirty="0" smtClean="0"/>
          </a:p>
          <a:p>
            <a:r>
              <a:rPr lang="en-NZ" dirty="0" smtClean="0">
                <a:hlinkClick r:id="rId6" action="ppaction://hlinksldjump"/>
              </a:rPr>
              <a:t>Rock Concert</a:t>
            </a:r>
            <a:endParaRPr lang="en-NZ" dirty="0" smtClean="0"/>
          </a:p>
          <a:p>
            <a:r>
              <a:rPr lang="en-NZ" dirty="0" err="1" smtClean="0">
                <a:hlinkClick r:id="rId7" action="ppaction://hlinksldjump"/>
              </a:rPr>
              <a:t>Mathland</a:t>
            </a:r>
            <a:endParaRPr lang="en-NZ" dirty="0" smtClean="0"/>
          </a:p>
          <a:p>
            <a:r>
              <a:rPr lang="en-NZ" dirty="0" smtClean="0">
                <a:hlinkClick r:id="rId8" action="ppaction://hlinksldjump"/>
              </a:rPr>
              <a:t>Exchange Student</a:t>
            </a:r>
            <a:endParaRPr lang="en-NZ" dirty="0" smtClean="0"/>
          </a:p>
          <a:p>
            <a:r>
              <a:rPr lang="en-NZ" dirty="0" smtClean="0">
                <a:hlinkClick r:id="rId9" action="ppaction://hlinksldjump"/>
              </a:rPr>
              <a:t>Travel Agency</a:t>
            </a:r>
            <a:endParaRPr lang="en-NZ" dirty="0" smtClean="0"/>
          </a:p>
          <a:p>
            <a:endParaRPr lang="en-NZ" dirty="0"/>
          </a:p>
        </p:txBody>
      </p:sp>
      <p:sp>
        <p:nvSpPr>
          <p:cNvPr id="4" name="Action Button: Back or Previous 3">
            <a:hlinkClick r:id="" action="ppaction://hlinkshowjump?jump=lastslideviewed" highlightClick="1"/>
          </p:cNvPr>
          <p:cNvSpPr/>
          <p:nvPr/>
        </p:nvSpPr>
        <p:spPr>
          <a:xfrm>
            <a:off x="7072330" y="5643578"/>
            <a:ext cx="1143008" cy="78581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Examples</a:t>
            </a:r>
            <a:endParaRPr lang="en-NZ" dirty="0"/>
          </a:p>
        </p:txBody>
      </p:sp>
      <p:sp>
        <p:nvSpPr>
          <p:cNvPr id="3" name="Content Placeholder 2"/>
          <p:cNvSpPr>
            <a:spLocks noGrp="1"/>
          </p:cNvSpPr>
          <p:nvPr>
            <p:ph idx="1"/>
          </p:nvPr>
        </p:nvSpPr>
        <p:spPr/>
        <p:txBody>
          <a:bodyPr/>
          <a:lstStyle/>
          <a:p>
            <a:r>
              <a:rPr lang="en-NZ" dirty="0" smtClean="0"/>
              <a:t>3.8194	to 2dp	</a:t>
            </a:r>
            <a:r>
              <a:rPr lang="en-NZ" dirty="0" smtClean="0">
                <a:solidFill>
                  <a:srgbClr val="FF0000"/>
                </a:solidFill>
              </a:rPr>
              <a:t>3.82</a:t>
            </a:r>
            <a:endParaRPr lang="en-NZ" dirty="0" smtClean="0"/>
          </a:p>
          <a:p>
            <a:r>
              <a:rPr lang="en-NZ" dirty="0" smtClean="0"/>
              <a:t>4368	to 2sf	</a:t>
            </a:r>
            <a:r>
              <a:rPr lang="en-NZ" dirty="0" smtClean="0">
                <a:solidFill>
                  <a:srgbClr val="FF0000"/>
                </a:solidFill>
              </a:rPr>
              <a:t>4400</a:t>
            </a:r>
            <a:endParaRPr lang="en-NZ" dirty="0" smtClean="0"/>
          </a:p>
          <a:p>
            <a:r>
              <a:rPr lang="en-NZ" dirty="0" smtClean="0"/>
              <a:t>12.895	to 2dp	</a:t>
            </a:r>
            <a:r>
              <a:rPr lang="en-NZ" dirty="0" smtClean="0">
                <a:solidFill>
                  <a:srgbClr val="FF0000"/>
                </a:solidFill>
              </a:rPr>
              <a:t>12.90</a:t>
            </a:r>
            <a:endParaRPr lang="en-NZ" dirty="0" smtClean="0"/>
          </a:p>
          <a:p>
            <a:r>
              <a:rPr lang="en-NZ" dirty="0" smtClean="0"/>
              <a:t>0.546	to 1 </a:t>
            </a:r>
            <a:r>
              <a:rPr lang="en-NZ" dirty="0" err="1" smtClean="0"/>
              <a:t>sf</a:t>
            </a:r>
            <a:r>
              <a:rPr lang="en-NZ" dirty="0" smtClean="0"/>
              <a:t>	</a:t>
            </a:r>
            <a:r>
              <a:rPr lang="en-NZ" dirty="0" smtClean="0">
                <a:solidFill>
                  <a:srgbClr val="FF0000"/>
                </a:solidFill>
              </a:rPr>
              <a:t>0.5</a:t>
            </a:r>
            <a:endParaRPr lang="en-NZ" dirty="0"/>
          </a:p>
        </p:txBody>
      </p:sp>
      <p:sp>
        <p:nvSpPr>
          <p:cNvPr id="5" name="Rectangle 4"/>
          <p:cNvSpPr/>
          <p:nvPr/>
        </p:nvSpPr>
        <p:spPr>
          <a:xfrm>
            <a:off x="4071934" y="1714488"/>
            <a:ext cx="1000132"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Rectangle 5"/>
          <p:cNvSpPr/>
          <p:nvPr/>
        </p:nvSpPr>
        <p:spPr>
          <a:xfrm>
            <a:off x="4214810" y="2285992"/>
            <a:ext cx="1000132"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 name="Rectangle 6"/>
          <p:cNvSpPr/>
          <p:nvPr/>
        </p:nvSpPr>
        <p:spPr>
          <a:xfrm>
            <a:off x="4214810" y="2786058"/>
            <a:ext cx="1000132"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Rectangle 7"/>
          <p:cNvSpPr/>
          <p:nvPr/>
        </p:nvSpPr>
        <p:spPr>
          <a:xfrm>
            <a:off x="3929058" y="3500438"/>
            <a:ext cx="1000132"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TextBox 8"/>
          <p:cNvSpPr txBox="1"/>
          <p:nvPr/>
        </p:nvSpPr>
        <p:spPr>
          <a:xfrm>
            <a:off x="1857356" y="4643446"/>
            <a:ext cx="4643470" cy="523220"/>
          </a:xfrm>
          <a:prstGeom prst="rect">
            <a:avLst/>
          </a:prstGeom>
          <a:noFill/>
          <a:ln w="19050">
            <a:solidFill>
              <a:srgbClr val="FF0000"/>
            </a:solidFill>
          </a:ln>
        </p:spPr>
        <p:txBody>
          <a:bodyPr wrap="square" rtlCol="0">
            <a:spAutoFit/>
          </a:bodyPr>
          <a:lstStyle/>
          <a:p>
            <a:r>
              <a:rPr lang="en-NZ" sz="2800" dirty="0" smtClean="0"/>
              <a:t>Ex 16.01 p 196 3 -6</a:t>
            </a:r>
            <a:endParaRPr lang="en-NZ" sz="2800" dirty="0"/>
          </a:p>
        </p:txBody>
      </p:sp>
      <p:sp>
        <p:nvSpPr>
          <p:cNvPr id="10" name="Action Button: Home 9">
            <a:hlinkClick r:id="rId2" action="ppaction://hlinksldjump" highlightClick="1"/>
          </p:cNvPr>
          <p:cNvSpPr/>
          <p:nvPr/>
        </p:nvSpPr>
        <p:spPr>
          <a:xfrm>
            <a:off x="8072462" y="5715016"/>
            <a:ext cx="642942" cy="6429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normAutofit fontScale="90000"/>
          </a:bodyPr>
          <a:lstStyle/>
          <a:p>
            <a:r>
              <a:rPr lang="en-NZ" dirty="0" smtClean="0"/>
              <a:t>Kelly </a:t>
            </a:r>
            <a:r>
              <a:rPr lang="en-NZ" dirty="0" err="1" smtClean="0"/>
              <a:t>Tarlton</a:t>
            </a:r>
            <a:endParaRPr lang="en-NZ" dirty="0"/>
          </a:p>
        </p:txBody>
      </p:sp>
      <p:sp>
        <p:nvSpPr>
          <p:cNvPr id="3" name="Content Placeholder 2"/>
          <p:cNvSpPr>
            <a:spLocks noGrp="1"/>
          </p:cNvSpPr>
          <p:nvPr>
            <p:ph idx="1"/>
          </p:nvPr>
        </p:nvSpPr>
        <p:spPr>
          <a:xfrm>
            <a:off x="285720" y="785794"/>
            <a:ext cx="8858280" cy="4000527"/>
          </a:xfrm>
        </p:spPr>
        <p:txBody>
          <a:bodyPr>
            <a:normAutofit fontScale="62500" lnSpcReduction="20000"/>
          </a:bodyPr>
          <a:lstStyle/>
          <a:p>
            <a:pPr marL="0" lvl="0" indent="0">
              <a:buNone/>
            </a:pPr>
            <a:r>
              <a:rPr lang="en-AU" dirty="0" smtClean="0"/>
              <a:t>The amount received from entry fees at Kelly </a:t>
            </a:r>
            <a:r>
              <a:rPr lang="en-AU" dirty="0" err="1" smtClean="0"/>
              <a:t>Tarlton’s</a:t>
            </a:r>
            <a:r>
              <a:rPr lang="en-AU" dirty="0" smtClean="0"/>
              <a:t> </a:t>
            </a:r>
            <a:r>
              <a:rPr lang="en-AU" dirty="0" err="1" smtClean="0"/>
              <a:t>Antartic</a:t>
            </a:r>
            <a:r>
              <a:rPr lang="en-AU" dirty="0" smtClean="0"/>
              <a:t> Encounter and Underwater World over the past year depends on the number of visitors and the cost of the entry fees.</a:t>
            </a:r>
            <a:endParaRPr lang="en-NZ" dirty="0" smtClean="0"/>
          </a:p>
          <a:p>
            <a:pPr lvl="0"/>
            <a:r>
              <a:rPr lang="en-AU" dirty="0" smtClean="0"/>
              <a:t>The cost of an adult entry fee is $26.</a:t>
            </a:r>
            <a:endParaRPr lang="en-NZ" dirty="0" smtClean="0"/>
          </a:p>
          <a:p>
            <a:pPr lvl="0"/>
            <a:r>
              <a:rPr lang="en-AU" dirty="0" smtClean="0"/>
              <a:t>The cost of a child’s entry fee is $10.</a:t>
            </a:r>
            <a:endParaRPr lang="en-NZ" dirty="0" smtClean="0"/>
          </a:p>
          <a:p>
            <a:pPr lvl="0"/>
            <a:r>
              <a:rPr lang="en-AU" dirty="0" smtClean="0"/>
              <a:t>The visitors to the underwater world were made up of adults and children in the ratio of 2 : 3.</a:t>
            </a:r>
            <a:endParaRPr lang="en-NZ" dirty="0" smtClean="0"/>
          </a:p>
          <a:p>
            <a:pPr lvl="0"/>
            <a:r>
              <a:rPr lang="en-AU" dirty="0" smtClean="0"/>
              <a:t>On average the number of visitors per week in the 12 weeks of school holidays were twice as many as the other weeks of the year.</a:t>
            </a:r>
            <a:endParaRPr lang="en-NZ" dirty="0" smtClean="0"/>
          </a:p>
          <a:p>
            <a:pPr lvl="0"/>
            <a:r>
              <a:rPr lang="en-AU" dirty="0" smtClean="0"/>
              <a:t>The average number of visitors per week to the underwater world during term time is 1700.</a:t>
            </a:r>
            <a:endParaRPr lang="en-NZ" dirty="0" smtClean="0"/>
          </a:p>
          <a:p>
            <a:r>
              <a:rPr lang="en-AU" dirty="0" smtClean="0"/>
              <a:t>Kelly </a:t>
            </a:r>
            <a:r>
              <a:rPr lang="en-AU" dirty="0" err="1" smtClean="0"/>
              <a:t>Tarlton’s</a:t>
            </a:r>
            <a:r>
              <a:rPr lang="en-AU" dirty="0" smtClean="0"/>
              <a:t> </a:t>
            </a:r>
            <a:r>
              <a:rPr lang="en-AU" dirty="0" err="1" smtClean="0"/>
              <a:t>Antartic</a:t>
            </a:r>
            <a:r>
              <a:rPr lang="en-AU" dirty="0" smtClean="0"/>
              <a:t> Encounter and Underwater World can claim back the GST included in all the entry fees.</a:t>
            </a:r>
            <a:endParaRPr lang="en-NZ" dirty="0" smtClean="0"/>
          </a:p>
          <a:p>
            <a:pPr>
              <a:buNone/>
            </a:pPr>
            <a:r>
              <a:rPr lang="en-AU" dirty="0" smtClean="0"/>
              <a:t>How much can they claim back?</a:t>
            </a:r>
            <a:endParaRPr lang="en-NZ" dirty="0" smtClean="0"/>
          </a:p>
          <a:p>
            <a:pPr>
              <a:buNone/>
            </a:pPr>
            <a:endParaRPr lang="en-NZ" dirty="0"/>
          </a:p>
        </p:txBody>
      </p:sp>
      <p:sp>
        <p:nvSpPr>
          <p:cNvPr id="156673" name="Rectangle 1"/>
          <p:cNvSpPr>
            <a:spLocks noChangeArrowheads="1"/>
          </p:cNvSpPr>
          <p:nvPr/>
        </p:nvSpPr>
        <p:spPr bwMode="auto">
          <a:xfrm>
            <a:off x="714348" y="4683418"/>
            <a:ext cx="7858148"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AU" sz="2000" dirty="0" smtClean="0">
                <a:solidFill>
                  <a:srgbClr val="FF0000"/>
                </a:solidFill>
              </a:rPr>
              <a:t>3400 </a:t>
            </a:r>
            <a:r>
              <a:rPr lang="en-AU" sz="2000" dirty="0" smtClean="0">
                <a:solidFill>
                  <a:srgbClr val="FF0000"/>
                </a:solidFill>
                <a:sym typeface="Symbol"/>
              </a:rPr>
              <a:t></a:t>
            </a:r>
            <a:r>
              <a:rPr lang="en-AU" sz="2000" dirty="0" smtClean="0">
                <a:solidFill>
                  <a:srgbClr val="FF0000"/>
                </a:solidFill>
              </a:rPr>
              <a:t> 12 = 68 000 </a:t>
            </a:r>
            <a:r>
              <a:rPr lang="en-NZ" sz="2000" dirty="0" smtClean="0">
                <a:solidFill>
                  <a:srgbClr val="FF0000"/>
                </a:solidFill>
              </a:rPr>
              <a:t>	</a:t>
            </a:r>
          </a:p>
          <a:p>
            <a:r>
              <a:rPr lang="en-AU" sz="2000" dirty="0" smtClean="0">
                <a:solidFill>
                  <a:srgbClr val="FF0000"/>
                </a:solidFill>
              </a:rPr>
              <a:t>Total: 68000 + 1700 x 40 = 108800</a:t>
            </a:r>
            <a:endParaRPr lang="en-NZ" sz="2000" dirty="0" smtClean="0">
              <a:solidFill>
                <a:srgbClr val="FF0000"/>
              </a:solidFill>
            </a:endParaRPr>
          </a:p>
          <a:p>
            <a:r>
              <a:rPr lang="en-AU" sz="2000" dirty="0" smtClean="0">
                <a:solidFill>
                  <a:srgbClr val="FF0000"/>
                </a:solidFill>
              </a:rPr>
              <a:t>Children: 3/5 of 108800 = 65280</a:t>
            </a:r>
            <a:endParaRPr lang="en-NZ" sz="2000" dirty="0" smtClean="0">
              <a:solidFill>
                <a:srgbClr val="FF0000"/>
              </a:solidFill>
            </a:endParaRPr>
          </a:p>
          <a:p>
            <a:r>
              <a:rPr lang="en-AU" sz="2000" dirty="0" smtClean="0">
                <a:solidFill>
                  <a:srgbClr val="FF0000"/>
                </a:solidFill>
              </a:rPr>
              <a:t>Adult: 2/5 of 108800 = 43520</a:t>
            </a:r>
            <a:endParaRPr lang="en-NZ" sz="2000" dirty="0" smtClean="0">
              <a:solidFill>
                <a:srgbClr val="FF0000"/>
              </a:solidFill>
            </a:endParaRPr>
          </a:p>
          <a:p>
            <a:r>
              <a:rPr lang="en-AU" sz="2000" dirty="0" smtClean="0">
                <a:solidFill>
                  <a:srgbClr val="FF0000"/>
                </a:solidFill>
              </a:rPr>
              <a:t>Entry fees:65280 </a:t>
            </a:r>
            <a:r>
              <a:rPr lang="en-AU" sz="2000" dirty="0" smtClean="0">
                <a:solidFill>
                  <a:srgbClr val="FF0000"/>
                </a:solidFill>
                <a:sym typeface="Symbol"/>
              </a:rPr>
              <a:t></a:t>
            </a:r>
            <a:r>
              <a:rPr lang="en-AU" sz="2000" dirty="0" smtClean="0">
                <a:solidFill>
                  <a:srgbClr val="FF0000"/>
                </a:solidFill>
              </a:rPr>
              <a:t> 10 + 43520 </a:t>
            </a:r>
            <a:r>
              <a:rPr lang="en-AU" sz="2000" dirty="0" smtClean="0">
                <a:solidFill>
                  <a:srgbClr val="FF0000"/>
                </a:solidFill>
                <a:sym typeface="Symbol"/>
              </a:rPr>
              <a:t></a:t>
            </a:r>
            <a:r>
              <a:rPr lang="en-AU" sz="2000" dirty="0" smtClean="0">
                <a:solidFill>
                  <a:srgbClr val="FF0000"/>
                </a:solidFill>
              </a:rPr>
              <a:t> 26</a:t>
            </a:r>
            <a:r>
              <a:rPr lang="en-NZ" sz="2000" dirty="0" smtClean="0">
                <a:solidFill>
                  <a:srgbClr val="FF0000"/>
                </a:solidFill>
              </a:rPr>
              <a:t> </a:t>
            </a:r>
            <a:r>
              <a:rPr lang="en-AU" sz="2000" dirty="0" smtClean="0">
                <a:solidFill>
                  <a:srgbClr val="FF0000"/>
                </a:solidFill>
              </a:rPr>
              <a:t>= $1 784 320.</a:t>
            </a:r>
            <a:endParaRPr lang="en-NZ" sz="2000" dirty="0" smtClean="0">
              <a:solidFill>
                <a:srgbClr val="FF0000"/>
              </a:solidFill>
            </a:endParaRPr>
          </a:p>
          <a:p>
            <a:r>
              <a:rPr lang="en-AU" sz="2000" dirty="0" smtClean="0">
                <a:solidFill>
                  <a:srgbClr val="FF0000"/>
                </a:solidFill>
              </a:rPr>
              <a:t>GST to claim back = $232737</a:t>
            </a:r>
            <a:endParaRPr kumimoji="0" lang="en-NZ" sz="2000" b="0" i="0" u="none" strike="noStrike" cap="none" normalizeH="0" baseline="0" dirty="0" smtClean="0">
              <a:ln>
                <a:noFill/>
              </a:ln>
              <a:solidFill>
                <a:srgbClr val="FF0000"/>
              </a:solidFill>
              <a:effectLst/>
              <a:latin typeface="Arial" pitchFamily="34" charset="0"/>
              <a:cs typeface="Arial" pitchFamily="34" charset="0"/>
            </a:endParaRPr>
          </a:p>
        </p:txBody>
      </p:sp>
      <p:sp>
        <p:nvSpPr>
          <p:cNvPr id="5" name="Action Button: Back or Previous 4">
            <a:hlinkClick r:id="" action="ppaction://hlinkshowjump?jump=lastslideviewed" highlightClick="1"/>
          </p:cNvPr>
          <p:cNvSpPr/>
          <p:nvPr/>
        </p:nvSpPr>
        <p:spPr>
          <a:xfrm>
            <a:off x="7572396" y="6215082"/>
            <a:ext cx="1071570" cy="42860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158722" name="Picture 2" descr="http://t3.gstatic.com/images?q=tbn:ANd9GcTSj-8r_yBXCSpf8Lf4upVGT_nCOmbFgadBq8P4Qxv8Jh_mClqwhA"/>
          <p:cNvPicPr>
            <a:picLocks noChangeAspect="1" noChangeArrowheads="1"/>
          </p:cNvPicPr>
          <p:nvPr/>
        </p:nvPicPr>
        <p:blipFill>
          <a:blip r:embed="rId2" cstate="print"/>
          <a:srcRect/>
          <a:stretch>
            <a:fillRect/>
          </a:stretch>
        </p:blipFill>
        <p:spPr bwMode="auto">
          <a:xfrm>
            <a:off x="6215074" y="4286256"/>
            <a:ext cx="2619375" cy="17430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667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667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667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667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667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667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normAutofit fontScale="90000"/>
          </a:bodyPr>
          <a:lstStyle/>
          <a:p>
            <a:r>
              <a:rPr lang="en-NZ" dirty="0" err="1" smtClean="0"/>
              <a:t>Bria’s</a:t>
            </a:r>
            <a:r>
              <a:rPr lang="en-NZ" dirty="0" smtClean="0"/>
              <a:t> Camera</a:t>
            </a:r>
            <a:endParaRPr lang="en-NZ" dirty="0"/>
          </a:p>
        </p:txBody>
      </p:sp>
      <p:sp>
        <p:nvSpPr>
          <p:cNvPr id="3" name="Content Placeholder 2"/>
          <p:cNvSpPr>
            <a:spLocks noGrp="1"/>
          </p:cNvSpPr>
          <p:nvPr>
            <p:ph idx="1"/>
          </p:nvPr>
        </p:nvSpPr>
        <p:spPr>
          <a:xfrm>
            <a:off x="457200" y="1000109"/>
            <a:ext cx="8229600" cy="3357585"/>
          </a:xfrm>
        </p:spPr>
        <p:txBody>
          <a:bodyPr>
            <a:normAutofit fontScale="70000" lnSpcReduction="20000"/>
          </a:bodyPr>
          <a:lstStyle/>
          <a:p>
            <a:pPr marL="0" lvl="0" indent="0">
              <a:buNone/>
            </a:pPr>
            <a:r>
              <a:rPr lang="en-AU" sz="3400" dirty="0" err="1" smtClean="0"/>
              <a:t>Bria</a:t>
            </a:r>
            <a:r>
              <a:rPr lang="en-AU" sz="3400" dirty="0" smtClean="0"/>
              <a:t> is visiting Auckland and wants to take photos of her trip She decides to buy a digital camera priced at $1380. The camera shop offers her hire purchase with the following terms:</a:t>
            </a:r>
            <a:endParaRPr lang="en-NZ" sz="3400" dirty="0" smtClean="0"/>
          </a:p>
          <a:p>
            <a:pPr lvl="0"/>
            <a:r>
              <a:rPr lang="en-AU" sz="3400" dirty="0" smtClean="0"/>
              <a:t>one third deposit</a:t>
            </a:r>
            <a:endParaRPr lang="en-NZ" sz="3400" dirty="0" smtClean="0"/>
          </a:p>
          <a:p>
            <a:pPr lvl="0"/>
            <a:r>
              <a:rPr lang="en-AU" sz="3400" dirty="0" smtClean="0"/>
              <a:t>12% interest </a:t>
            </a:r>
            <a:r>
              <a:rPr lang="en-AU" sz="3400" b="1" u="sng" dirty="0" smtClean="0"/>
              <a:t>per annum</a:t>
            </a:r>
            <a:r>
              <a:rPr lang="en-AU" sz="3400" dirty="0" smtClean="0"/>
              <a:t> for two years</a:t>
            </a:r>
            <a:endParaRPr lang="en-NZ" sz="3400" dirty="0" smtClean="0"/>
          </a:p>
          <a:p>
            <a:pPr lvl="0"/>
            <a:r>
              <a:rPr lang="en-AU" sz="3400" dirty="0" smtClean="0"/>
              <a:t>equal weekly payments.</a:t>
            </a:r>
            <a:endParaRPr lang="en-NZ" sz="3400" dirty="0" smtClean="0"/>
          </a:p>
          <a:p>
            <a:r>
              <a:rPr lang="en-AU" sz="3400" dirty="0" err="1" smtClean="0"/>
              <a:t>Bria</a:t>
            </a:r>
            <a:r>
              <a:rPr lang="en-AU" sz="3400" dirty="0" smtClean="0"/>
              <a:t> has budgeted $10 per week for the repayments.  Will she be able to meet her budgeted amount if she accepts the hire purchase?</a:t>
            </a:r>
            <a:endParaRPr lang="en-NZ" sz="3400" dirty="0" smtClean="0"/>
          </a:p>
          <a:p>
            <a:pPr>
              <a:buNone/>
            </a:pPr>
            <a:endParaRPr lang="en-NZ" dirty="0"/>
          </a:p>
        </p:txBody>
      </p:sp>
      <p:sp>
        <p:nvSpPr>
          <p:cNvPr id="6" name="TextBox 5"/>
          <p:cNvSpPr txBox="1"/>
          <p:nvPr/>
        </p:nvSpPr>
        <p:spPr>
          <a:xfrm>
            <a:off x="571472" y="4286256"/>
            <a:ext cx="7286676" cy="2308324"/>
          </a:xfrm>
          <a:prstGeom prst="rect">
            <a:avLst/>
          </a:prstGeom>
          <a:noFill/>
        </p:spPr>
        <p:txBody>
          <a:bodyPr wrap="square" rtlCol="0">
            <a:spAutoFit/>
          </a:bodyPr>
          <a:lstStyle/>
          <a:p>
            <a:r>
              <a:rPr lang="en-AU" sz="2400" dirty="0" smtClean="0">
                <a:solidFill>
                  <a:srgbClr val="FF0000"/>
                </a:solidFill>
              </a:rPr>
              <a:t>$ Deposit = $460</a:t>
            </a:r>
            <a:endParaRPr lang="en-NZ" sz="2400" dirty="0" smtClean="0">
              <a:solidFill>
                <a:srgbClr val="FF0000"/>
              </a:solidFill>
            </a:endParaRPr>
          </a:p>
          <a:p>
            <a:r>
              <a:rPr lang="en-AU" sz="2400" dirty="0" smtClean="0">
                <a:solidFill>
                  <a:srgbClr val="FF0000"/>
                </a:solidFill>
              </a:rPr>
              <a:t>Amount taken on HP = $920</a:t>
            </a:r>
            <a:endParaRPr lang="en-NZ" sz="2400" dirty="0" smtClean="0">
              <a:solidFill>
                <a:srgbClr val="FF0000"/>
              </a:solidFill>
            </a:endParaRPr>
          </a:p>
          <a:p>
            <a:r>
              <a:rPr lang="en-AU" sz="2400" dirty="0" smtClean="0">
                <a:solidFill>
                  <a:srgbClr val="FF0000"/>
                </a:solidFill>
              </a:rPr>
              <a:t>Interest = $220.80</a:t>
            </a:r>
            <a:endParaRPr lang="en-NZ" sz="2400" dirty="0" smtClean="0">
              <a:solidFill>
                <a:srgbClr val="FF0000"/>
              </a:solidFill>
            </a:endParaRPr>
          </a:p>
          <a:p>
            <a:r>
              <a:rPr lang="en-AU" sz="2400" dirty="0" smtClean="0">
                <a:solidFill>
                  <a:srgbClr val="FF0000"/>
                </a:solidFill>
              </a:rPr>
              <a:t>Total to pay = $1140.80</a:t>
            </a:r>
            <a:endParaRPr lang="en-NZ" sz="2400" dirty="0" smtClean="0">
              <a:solidFill>
                <a:srgbClr val="FF0000"/>
              </a:solidFill>
            </a:endParaRPr>
          </a:p>
          <a:p>
            <a:r>
              <a:rPr lang="en-AU" sz="2400" dirty="0" smtClean="0">
                <a:solidFill>
                  <a:srgbClr val="FF0000"/>
                </a:solidFill>
              </a:rPr>
              <a:t>Weekly payments = $10.97</a:t>
            </a:r>
            <a:endParaRPr lang="en-NZ" sz="2400" dirty="0" smtClean="0">
              <a:solidFill>
                <a:srgbClr val="FF0000"/>
              </a:solidFill>
            </a:endParaRPr>
          </a:p>
          <a:p>
            <a:r>
              <a:rPr lang="en-AU" sz="2400" dirty="0" smtClean="0">
                <a:solidFill>
                  <a:srgbClr val="FF0000"/>
                </a:solidFill>
              </a:rPr>
              <a:t>No – not within budget</a:t>
            </a:r>
            <a:endParaRPr lang="en-NZ" sz="2400" dirty="0">
              <a:solidFill>
                <a:srgbClr val="FF0000"/>
              </a:solidFill>
            </a:endParaRPr>
          </a:p>
        </p:txBody>
      </p:sp>
      <p:sp>
        <p:nvSpPr>
          <p:cNvPr id="5" name="Action Button: Back or Previous 4">
            <a:hlinkClick r:id="" action="ppaction://hlinkshowjump?jump=lastslideviewed" highlightClick="1"/>
          </p:cNvPr>
          <p:cNvSpPr/>
          <p:nvPr/>
        </p:nvSpPr>
        <p:spPr>
          <a:xfrm>
            <a:off x="6715140" y="5643578"/>
            <a:ext cx="1500198" cy="1000132"/>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157698" name="Picture 2" descr="http://t2.gstatic.com/images?q=tbn:ANd9GcRqLwSVond0xEwq3Ek68kYq8ZeqazLdXSXfo1i4uaXZKdAmHjhCxA"/>
          <p:cNvPicPr>
            <a:picLocks noChangeAspect="1" noChangeArrowheads="1"/>
          </p:cNvPicPr>
          <p:nvPr/>
        </p:nvPicPr>
        <p:blipFill>
          <a:blip r:embed="rId2" cstate="print"/>
          <a:srcRect/>
          <a:stretch>
            <a:fillRect/>
          </a:stretch>
        </p:blipFill>
        <p:spPr bwMode="auto">
          <a:xfrm>
            <a:off x="6643702" y="3786190"/>
            <a:ext cx="1643074" cy="164307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Apples and Sick</a:t>
            </a:r>
            <a:endParaRPr lang="en-NZ" dirty="0"/>
          </a:p>
        </p:txBody>
      </p:sp>
      <p:sp>
        <p:nvSpPr>
          <p:cNvPr id="3" name="Content Placeholder 2"/>
          <p:cNvSpPr>
            <a:spLocks noGrp="1"/>
          </p:cNvSpPr>
          <p:nvPr>
            <p:ph idx="1"/>
          </p:nvPr>
        </p:nvSpPr>
        <p:spPr>
          <a:xfrm>
            <a:off x="457200" y="1500174"/>
            <a:ext cx="8401080" cy="4625989"/>
          </a:xfrm>
        </p:spPr>
        <p:txBody>
          <a:bodyPr>
            <a:normAutofit fontScale="92500"/>
          </a:bodyPr>
          <a:lstStyle/>
          <a:p>
            <a:pPr marL="514350" indent="-514350">
              <a:buFont typeface="+mj-lt"/>
              <a:buAutoNum type="arabicPeriod"/>
            </a:pPr>
            <a:r>
              <a:rPr lang="en-NZ" dirty="0" smtClean="0"/>
              <a:t>Bob has 100 apples. 1/5 get stolen. O.5 of the remaining apples are rotten. John split the non-rotten apples into the ratio 1:3 with Cathy. If John  sold his for $1.00 and Cathy sold </a:t>
            </a:r>
            <a:r>
              <a:rPr lang="en-NZ" dirty="0" err="1" smtClean="0"/>
              <a:t>her’s</a:t>
            </a:r>
            <a:r>
              <a:rPr lang="en-NZ" dirty="0" smtClean="0"/>
              <a:t> for $2.00, how much did they make together?</a:t>
            </a:r>
          </a:p>
          <a:p>
            <a:pPr marL="514350" indent="-514350">
              <a:buNone/>
            </a:pPr>
            <a:r>
              <a:rPr lang="en-NZ" dirty="0" smtClean="0">
                <a:solidFill>
                  <a:srgbClr val="FF0000"/>
                </a:solidFill>
              </a:rPr>
              <a:t>$70</a:t>
            </a:r>
          </a:p>
          <a:p>
            <a:pPr marL="514350" indent="-514350">
              <a:buFont typeface="+mj-lt"/>
              <a:buAutoNum type="arabicPeriod" startAt="2"/>
            </a:pPr>
            <a:r>
              <a:rPr lang="en-NZ" dirty="0" smtClean="0"/>
              <a:t>Erin is sick for 1/3 of the school year. If a school year is 195 days, how many days was Erin sick for</a:t>
            </a:r>
          </a:p>
          <a:p>
            <a:pPr marL="514350" indent="-514350">
              <a:buNone/>
            </a:pPr>
            <a:r>
              <a:rPr lang="en-NZ" dirty="0" smtClean="0">
                <a:solidFill>
                  <a:srgbClr val="FF0000"/>
                </a:solidFill>
              </a:rPr>
              <a:t>65 days</a:t>
            </a:r>
            <a:endParaRPr lang="en-NZ" dirty="0">
              <a:solidFill>
                <a:srgbClr val="FF0000"/>
              </a:solidFill>
            </a:endParaRPr>
          </a:p>
        </p:txBody>
      </p:sp>
      <p:sp>
        <p:nvSpPr>
          <p:cNvPr id="203778" name="AutoShape 2" descr="data:image/jpg;base64,/9j/4AAQSkZJRgABAQAAAQABAAD/2wCEAAkGBhAQERAUEBAQEBUPEBQQDxAVEBAQDxAPFRAVFBQQFBQXHCYeFxkjGRQUHy8gIycpLCwsFR4xNTAqNSYrLCkBCQoKDgwOGA8PFykcHRwpKSksLCkpLCktKSksKSwsKSksKSksKSkpLCwpKSkpKSkpKSopLCkpKSkpKSksKSkpKf/AABEIAMIBAwMBIgACEQEDEQH/xAAcAAEAAgMBAQEAAAAAAAAAAAAAAQUCBAYDBwj/xAA+EAACAQIEAwUGBQEHBAMAAAAAAQIDEQQFEiExQVEGImFxkRMygaGxwQdCUnLRYhUjQ4KS4fAzU6LxFBYX/8QAGgEBAAMBAQEAAAAAAAAAAAAAAAECAwUEBv/EACMRAQACAgICAgIDAAAAAAAAAAABAgMRITEEEkFxIkJRYZH/2gAMAwEAAhEDEQA/APqFJd2P7V9DOxjS92P7V9DMssiwsSAlFhZEgCLCxIAjSug0roiQBGldENK6IkARpXRDSuiJAGPs10Xoh7NdF6IyAGPs10XohoXReiMgBFl0GldF6EgDHQui9ENK6L0RkAIsRpXRehkAI0rohYkAQ4rojH2Mf0x9EZgDD2Uf0r0ROldF6IyAEWFiQBiwQySFUUfdj+1fQzMYcF5L6GRKwAAAAAAAAAAAAAAAAAAAAAAAAAAAAAAAAAAAAAAADFgkkIRHgiTGL2XkiQlIIJAAAAAAABAEggASCABIAAAAAAAAAAAAAAAAAAAAAAAAIAQxhwXkvoZGMOC8l9DIJCSBcCQRcXAkEXFwAIMK1ZQi5SdlFXb6JAZTmopttJLi27JfEpsb2ppwuqcXUfX3Yer3foc/mmfyrSe9oJ92PTxfVmlGSOZ5Hm+s6qxtk10s8R2qxMr6dMF/TG79ZXK6vneJ/NVqb/1NfJGDYzCcalOCS3jdN7pu5zb5st/2lhNrT8oo5nUbu6k2/wB0r/UuMJm9ZbqpLyb1L5nPUKL58Syw91xJjJas8WTFph1eX56pWjUSi+Ul7r8+hbnD6i+yLMtS9nLil3H1X6fgdXxvJm/42b0vviV0CESe9qAAAAAAAAAAAAAAAAxZJDBCqIcF5GRjHgvIm4WSRcXIAm5FwY1KiiryaiuraSG0sri5pVM4or89/JN/7Hj/APYKXNTXwX8lJyVj5RuFmcz22zHRCNNO2vvS/atkvW/oXNHOKEuFRLzvH67HCdusZqxDSd0lGKd7qyV382ymS8es6lW9o0rKde5v4d3KehIsKVWx8/l5l5VrTpuWyPVZTJyUbbvgupUxzuNN9fhc26Ha9ak+9srbq2xlWK/JqFwsinFNuNrcWa1SNjKHaJ1U9L5FZjs3jT47vpfYvb1/VMxHw3XI9cPiHGSa4p3RzuFzidSXBRXg7st6czbFbUkPoFKalFNcJJNeTVzM0Mkq6qMPC8fR/wAWMs0zONCF3u5bQj1fXyR9B7R6+0vVvjbZq1owV5SUV1bsV9XPqa91OXj7q/k52rjJ1Japu7fol0S5I9oI52TztTqqk2Wku0Ev0RXqzzn2gqdIej/krqh5RW6vw5nmt5OWerMpvK3jn8/6PR/ybVHOr+9Feaf2ZQYlr8i4/EijCT6kU8nNE9kXs6+hi4T9179ODPY5SFOUd1dFzl2aau7PaXJ/q8H4nTw+RF+J7a1vvtZAA9bQAAGLJDBCrBEkIkhcMZzUU3JpJbtvZJEVasYxcpNRUU3JvgkuLPn2fdq3XlaG0Ivurr/U/H6FL3ikblW1oqv8y7VbuNHhw1tb/BcviUVbHyk7yk5Pq3dlTGu3zNikrnHz+TaenmteZbixDZnGTZjTge0YnPnJaVNiNbF4KFRbryfNfE29BjYtGWyYlQ1cA6fiuv8AJ5VJ2R0VSjdblPjsHofg+BpFt9jmsVjJqdneMXzSv9DxxScmvZOW/NppfNXOglg6U7ao/FbGzRw9OHurhw5sb11CdsOwuCq+2lGu7xnB6Ot007/U0s9yqtTxNSUlrgqjtHdR037quvCxu08e41YSXGMt/IvM0xalOTskpxTtyT4FdzvY5/LKTnJ1HBU0tklz8bF1BmjLEHvh6l2bY67TDuuzn/R3/W/ojls1zP21aUr7Lu010guD+PH4l9iaro4KT4NwsvObt9zh41dzoeReYpFWlp4iFzQqG5CRS0axY0axyLdqrOjhtZ7Qyx9DXweL0lrQzCJrStZTFYlisoklwPGWH08i2/tG/MrsVibs0vWsdSvNYa05mnUqbntWmak5bkY97ZzDpcqxvtIbveOz8VyZvHMZRiNFSPSXdfx/3sdOd3Fb2q2rO4AAarIBKBCrzT2XkFI8KlU8niFBSlJ2UU5S8krv5DS23IfiH2gtKOGg+SnXt47wh6d5+cTj6Mypx2cOvXrVW7urUlL4X2XpZfA2sLXOT5OSZl5sk7ldUWWFCJVYaZZ0pnLvO2axpbm/h8I5cisw9Q6jKMxjGnJOMXJraTXAthpFp5TWFbPL5JM1PZ7lljMX43uaFPjcrkrEdLTCXTNXMaUpw7sdduMeE/OL4N+DNzMaMp0m6TSnHeN76ZdYu2/xOMy/tuoVvZ1VJ9/RK7i3CfJal7y8bIY62tG4joerfNdbcLNNcU1yaPSE7nrnVeDxKtb++oqo+Xfi7X+MbehW1cyUG0tO3Vpbm3ruFWP9qUqVWUJPfU09uTV1J+HIvYY2lLTBTi5abpak3Y4vMsPGrLVrpptq95bq1jaynBqGrS9corfS1pje3GXJ8NuPgXnHGuBeVHZltkeEdSpCPV7+CXFlNgqcpyaa2hZLxb733SO37NYZQd+clbyR6sGPlpWNvbtnLThdtr1IL4Wk/scDTrbne9uIXwj8KsG/K0l9z5zKRbye037W1Osjao1ylpVTYjiTnSiJ2v6VY3KdYoKOKNyjiisSsulifE85Yg0f/kmLrGscp2251jz1ms6pj7U3pCkysKM90dnF3SfVXOCo1915ncYd92P7V9Dq4OmlJewCRlY9C6Ege0IqwKoUaqlR2vxLhgcW1/2JJf5u79yyTKztTS14PER607+kk/sWnpD4JQxNmXGCxa23K55f37cn8me8stnBXW/8HKy0izK0OnwWJLWjWOOwWNs7PYvMNjLnKyUmssunQ0qxtwxb6lJRxJt0alykJWft7ntr2NKmrHqqysRpLeWI0pM+b5tkiljpuF7VKkasuisv5O6XfTj12XmY4bIZQWubV/zc/JGuO003MfKXN5hRk8RC3KFr/wCV/c1YUGrrTz3admdHmitCUoRvJWt6pHPSr4hvag38WvseulJtHEEvSWO7umcNdlwlGDfwfLiz2wVZy2jFQS2Wysl4PgkY4XKMdV92ko356XJ+rOgy7sFXlZ1p7dL7eiNa4LSREsMFKOyhvbny+B2GTYVrvNW6E5b2dpUUttTXN8PQtUe/Hj9YaxGmh2gwrq4atFcdGqPnFqX2PlmJpOLPq+MzCME77+B89zTDrU7cL3Rj5NdxtF4VFOR66jGcLMROXMaUjhtUZm1GoaMT0jP/ANldLbWCrD25pe0JVQ0rCG66xCqmrKpsYwqG1ULXA3lOK8UfR4U7JLorHAdlsM5149E9T8lv/wA8z6EjqYI/FrVGkkkg9C70g9gIcCSqunMOoeVZqSafCScWuqaszynVtxZQZt2iULqO7NBw+ZYB0as4tbxk1fqr7M85Ynbg+nA3MyxLqPU3u+f0KXF1pR5pHIzVmt1JZOdObsu7Lkntq8j0oVXF2ZQ4tXtJNpreLa5p7vqW2XY9VEoyd5fqtbWUyYt12i1eF5hcQy8w1ZRhKbtaC1Sk3ZJLmznMPHc6mjlbr4WrSjZOtpppt2W848/l8TwTj5ZabOCoSxENUOD4O/2K3G4XFUpafZttu3MrcmxtfLcQ6MnqUXtu7ON+J3GPxftqeuDWruzV+fVFppFVtNbK8vnSWqs1qa2ir2j/ACb08Q5JrlYqsq7URxTnSqwlQq0uMJJXcb2Uk1xX8lti8K4UpSTTumo+La2JrSd6lMQ8OyujESlK14xWndXWps6qGCguEY+iNDszlEMPQhGPNapPm2+ZcJHbxY/SumsQiNMysZJE2NdDzaNfGVNMWzbaNbFUdUWhocdjMW222VGJxF9/+WN/NKLg5JnOV8U4vcwvzGpJbU4J7r/iPF0ytnmag732fHw8jfwmPhUS3TOVkjU6llp6pD4nt7MezKaHlcn5Hr7HbgT7GxOhrtva25tYfDtszhBR3dke+Gxcb93nzPRipNp4WiHY9l8HGnBv80uPglyL6LOb7O1W20dFE7FI1GoaRw9bkXIuCyXrB7EmEHsCqu3zPP8AMdEWkzjK2Iu7tnQdp6buctXiy0phm53NarGL2l8H9mYuoYyqnny44vBMbaGZYSV1ZbeBOWYNpu/FWa9D0qYvTzuujPXCZjCT4q/TgeO0WpGphSdwtqHI6rKcWkop8pRb3tsnc5rCzi+dvmWuHnZNxauovT0vbb5nhtO57ZtvtxTp+1oqMFCT3/qknxl1tw3ZjQruMIK74PZeZW4fBOUnUqzc5y3k31t9Delj6FLepUivnJ+SQtq1uEvfDYeEqkajhKNSCcLuSSnB9Ur3sWrxmq0NSdndpO9rb7nK/wBuyqvTRi4p/mfvv+DoOz2WSutn4vrJnow0ne14h32AX93D9qNmxjRp6YpdEkZnWhcRIRJcQQ4mQArMyyeFZb7Pkzic67JVFfu6l+pH0loxcClqRI+B5nkNVXtv4cGc3OlXoSvFyg/LZ/A/SmJyejU9+nF+NrMqcT2Gw0+Uo/NfMwnB/Csw+I4btlVgrVKd/GL+zN+j25pP3rx84s+kYr8K8PLg18YL7FXX/Bym+Dh/5IxnxKz8a+pR6uTXbah+tejPKr24p/kUpPwTt6s6n/8AF49Yf6pfwbuE/CClHjKPpJ/VkR4kf3/qPVxGEzKtXe6aXRfdnYZLlk5W2bf0Oqy7sJh6Vr3lbltFfI6DDYKFNWjFRXgj148XrGl4hqZRlvso78XxLOISJN1gEXAHpDgBDgCqriMflkaqaaOTzHszON9PeXzPoTonnPDeBpKXyLE4C3FWZXYjDtcD69i8kp1OMV6FFjOxCd9EreBnNTb5Ni4S6FbUiz6liOwdbkoyNCp+HtaX+F6NGcxI4GhmNeHuzfk918zep9o8Vykv9J2NP8Maz/w3/qRZ4P8ACqf5lFecr/Qxtji3dIUmHz+OZYups6kl5bFrlfZ6rUabT35u7bPp+W/hrShbU1/ljb5s6jAZFRo+5BX6vd+pEYPqPpMQ5Ls12Isk5pxXj7z/AIO4w2Bp00tMUreG57pEm9aRXpZIANBKARJIgEglKCQAAAAAACbCwAECxJASAAICCSAPSHAEw4AqpKlUTLQSiUaJYeyHsEeqRKRCXksMjOOGR6JGaIGMaSPWMSEjJEIZJAEhITYABYmwBIlAAJACQIBICQAmwEAmwAEEiwQggkgAYQrJuyUue9npunZq/N3+jMzXnhnJy72mMlwXFy3vJ9Fw25235pwPWFaLTcWmk2m1vuuK25mZo08PGlePtJWe6XO1krX5cPy24s9adWkuCs3xdnqfm+LJjY3YcAKb2QIUVKJiAWSyMlwAIEozQAGRKAAkyAIAkkEpCQAAQAEgAJCQABIBAgAEiQAEMWQwAkBIAgEgkZw4EAFJZy//2Q=="/>
          <p:cNvSpPr>
            <a:spLocks noChangeAspect="1" noChangeArrowheads="1"/>
          </p:cNvSpPr>
          <p:nvPr/>
        </p:nvSpPr>
        <p:spPr bwMode="auto">
          <a:xfrm>
            <a:off x="77788" y="-8842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203780" name="AutoShape 4" descr="data:image/jpg;base64,/9j/4AAQSkZJRgABAQAAAQABAAD/2wCEAAkGBhAQERAUEBAQEBUPEBQQDxAVEBAQDxAPFRAVFBQQFBQXHCYeFxkjGRQUHy8gIycpLCwsFR4xNTAqNSYrLCkBCQoKDgwOGA8PFykcHRwpKSksLCkpLCktKSksKSwsKSksKSksKSkpLCwpKSkpKSkpKSopLCkpKSkpKSksKSkpKf/AABEIAMIBAwMBIgACEQEDEQH/xAAcAAEAAgMBAQEAAAAAAAAAAAAAAQUCBAYDBwj/xAA+EAACAQIEAwUGBQEHBAMAAAAAAQIDEQQFEiExQVEGImFxkRMygaGxwQdCUnLRYhUjQ4KS4fAzU6LxFBYX/8QAGgEBAAMBAQEAAAAAAAAAAAAAAAECAwUEBv/EACMRAQACAgICAgIDAAAAAAAAAAABAgMRITEEEkFxIkJRYZH/2gAMAwEAAhEDEQA/APqFJd2P7V9DOxjS92P7V9DMssiwsSAlFhZEgCLCxIAjSug0roiQBGldENK6IkARpXRDSuiJAGPs10Xoh7NdF6IyAGPs10XohoXReiMgBFl0GldF6EgDHQui9ENK6L0RkAIsRpXRehkAI0rohYkAQ4rojH2Mf0x9EZgDD2Uf0r0ROldF6IyAEWFiQBiwQySFUUfdj+1fQzMYcF5L6GRKwAAAAAAAAAAAAAAAAAAAAAAAAAAAAAAAAAAAAAAADFgkkIRHgiTGL2XkiQlIIJAAAAAAABAEggASCABIAAAAAAAAAAAAAAAAAAAAAAAAIAQxhwXkvoZGMOC8l9DIJCSBcCQRcXAkEXFwAIMK1ZQi5SdlFXb6JAZTmopttJLi27JfEpsb2ppwuqcXUfX3Yer3foc/mmfyrSe9oJ92PTxfVmlGSOZ5Hm+s6qxtk10s8R2qxMr6dMF/TG79ZXK6vneJ/NVqb/1NfJGDYzCcalOCS3jdN7pu5zb5st/2lhNrT8oo5nUbu6k2/wB0r/UuMJm9ZbqpLyb1L5nPUKL58Syw91xJjJas8WTFph1eX56pWjUSi+Ul7r8+hbnD6i+yLMtS9nLil3H1X6fgdXxvJm/42b0vviV0CESe9qAAAAAAAAAAAAAAAAxZJDBCqIcF5GRjHgvIm4WSRcXIAm5FwY1KiiryaiuraSG0sri5pVM4or89/JN/7Hj/APYKXNTXwX8lJyVj5RuFmcz22zHRCNNO2vvS/atkvW/oXNHOKEuFRLzvH67HCdusZqxDSd0lGKd7qyV382ymS8es6lW9o0rKde5v4d3KehIsKVWx8/l5l5VrTpuWyPVZTJyUbbvgupUxzuNN9fhc26Ha9ak+9srbq2xlWK/JqFwsinFNuNrcWa1SNjKHaJ1U9L5FZjs3jT47vpfYvb1/VMxHw3XI9cPiHGSa4p3RzuFzidSXBRXg7st6czbFbUkPoFKalFNcJJNeTVzM0Mkq6qMPC8fR/wAWMs0zONCF3u5bQj1fXyR9B7R6+0vVvjbZq1owV5SUV1bsV9XPqa91OXj7q/k52rjJ1Japu7fol0S5I9oI52TztTqqk2Wku0Ev0RXqzzn2gqdIej/krqh5RW6vw5nmt5OWerMpvK3jn8/6PR/ybVHOr+9Feaf2ZQYlr8i4/EijCT6kU8nNE9kXs6+hi4T9179ODPY5SFOUd1dFzl2aau7PaXJ/q8H4nTw+RF+J7a1vvtZAA9bQAAGLJDBCrBEkIkhcMZzUU3JpJbtvZJEVasYxcpNRUU3JvgkuLPn2fdq3XlaG0Ivurr/U/H6FL3ikblW1oqv8y7VbuNHhw1tb/BcviUVbHyk7yk5Pq3dlTGu3zNikrnHz+TaenmteZbixDZnGTZjTge0YnPnJaVNiNbF4KFRbryfNfE29BjYtGWyYlQ1cA6fiuv8AJ5VJ2R0VSjdblPjsHofg+BpFt9jmsVjJqdneMXzSv9DxxScmvZOW/NppfNXOglg6U7ao/FbGzRw9OHurhw5sb11CdsOwuCq+2lGu7xnB6Ot007/U0s9yqtTxNSUlrgqjtHdR037quvCxu08e41YSXGMt/IvM0xalOTskpxTtyT4FdzvY5/LKTnJ1HBU0tklz8bF1BmjLEHvh6l2bY67TDuuzn/R3/W/ojls1zP21aUr7Lu010guD+PH4l9iaro4KT4NwsvObt9zh41dzoeReYpFWlp4iFzQqG5CRS0axY0axyLdqrOjhtZ7Qyx9DXweL0lrQzCJrStZTFYlisoklwPGWH08i2/tG/MrsVibs0vWsdSvNYa05mnUqbntWmak5bkY97ZzDpcqxvtIbveOz8VyZvHMZRiNFSPSXdfx/3sdOd3Fb2q2rO4AAarIBKBCrzT2XkFI8KlU8niFBSlJ2UU5S8krv5DS23IfiH2gtKOGg+SnXt47wh6d5+cTj6Mypx2cOvXrVW7urUlL4X2XpZfA2sLXOT5OSZl5sk7ldUWWFCJVYaZZ0pnLvO2axpbm/h8I5cisw9Q6jKMxjGnJOMXJraTXAthpFp5TWFbPL5JM1PZ7lljMX43uaFPjcrkrEdLTCXTNXMaUpw7sdduMeE/OL4N+DNzMaMp0m6TSnHeN76ZdYu2/xOMy/tuoVvZ1VJ9/RK7i3CfJal7y8bIY62tG4joerfNdbcLNNcU1yaPSE7nrnVeDxKtb++oqo+Xfi7X+MbehW1cyUG0tO3Vpbm3ruFWP9qUqVWUJPfU09uTV1J+HIvYY2lLTBTi5abpak3Y4vMsPGrLVrpptq95bq1jaynBqGrS9corfS1pje3GXJ8NuPgXnHGuBeVHZltkeEdSpCPV7+CXFlNgqcpyaa2hZLxb733SO37NYZQd+clbyR6sGPlpWNvbtnLThdtr1IL4Wk/scDTrbne9uIXwj8KsG/K0l9z5zKRbye037W1Osjao1ylpVTYjiTnSiJ2v6VY3KdYoKOKNyjiisSsulifE85Yg0f/kmLrGscp2251jz1ms6pj7U3pCkysKM90dnF3SfVXOCo1915ncYd92P7V9Dq4OmlJewCRlY9C6Ege0IqwKoUaqlR2vxLhgcW1/2JJf5u79yyTKztTS14PER607+kk/sWnpD4JQxNmXGCxa23K55f37cn8me8stnBXW/8HKy0izK0OnwWJLWjWOOwWNs7PYvMNjLnKyUmssunQ0qxtwxb6lJRxJt0alykJWft7ntr2NKmrHqqysRpLeWI0pM+b5tkiljpuF7VKkasuisv5O6XfTj12XmY4bIZQWubV/zc/JGuO003MfKXN5hRk8RC3KFr/wCV/c1YUGrrTz3admdHmitCUoRvJWt6pHPSr4hvag38WvseulJtHEEvSWO7umcNdlwlGDfwfLiz2wVZy2jFQS2Wysl4PgkY4XKMdV92ko356XJ+rOgy7sFXlZ1p7dL7eiNa4LSREsMFKOyhvbny+B2GTYVrvNW6E5b2dpUUttTXN8PQtUe/Hj9YaxGmh2gwrq4atFcdGqPnFqX2PlmJpOLPq+MzCME77+B89zTDrU7cL3Rj5NdxtF4VFOR66jGcLMROXMaUjhtUZm1GoaMT0jP/ANldLbWCrD25pe0JVQ0rCG66xCqmrKpsYwqG1ULXA3lOK8UfR4U7JLorHAdlsM5149E9T8lv/wA8z6EjqYI/FrVGkkkg9C70g9gIcCSqunMOoeVZqSafCScWuqaszynVtxZQZt2iULqO7NBw+ZYB0as4tbxk1fqr7M85Ynbg+nA3MyxLqPU3u+f0KXF1pR5pHIzVmt1JZOdObsu7Lkntq8j0oVXF2ZQ4tXtJNpreLa5p7vqW2XY9VEoyd5fqtbWUyYt12i1eF5hcQy8w1ZRhKbtaC1Sk3ZJLmznMPHc6mjlbr4WrSjZOtpppt2W848/l8TwTj5ZabOCoSxENUOD4O/2K3G4XFUpafZttu3MrcmxtfLcQ6MnqUXtu7ON+J3GPxftqeuDWruzV+fVFppFVtNbK8vnSWqs1qa2ir2j/ACb08Q5JrlYqsq7URxTnSqwlQq0uMJJXcb2Uk1xX8lti8K4UpSTTumo+La2JrSd6lMQ8OyujESlK14xWndXWps6qGCguEY+iNDszlEMPQhGPNapPm2+ZcJHbxY/SumsQiNMysZJE2NdDzaNfGVNMWzbaNbFUdUWhocdjMW222VGJxF9/+WN/NKLg5JnOV8U4vcwvzGpJbU4J7r/iPF0ytnmag732fHw8jfwmPhUS3TOVkjU6llp6pD4nt7MezKaHlcn5Hr7HbgT7GxOhrtva25tYfDtszhBR3dke+Gxcb93nzPRipNp4WiHY9l8HGnBv80uPglyL6LOb7O1W20dFE7FI1GoaRw9bkXIuCyXrB7EmEHsCqu3zPP8AMdEWkzjK2Iu7tnQdp6buctXiy0phm53NarGL2l8H9mYuoYyqnny44vBMbaGZYSV1ZbeBOWYNpu/FWa9D0qYvTzuujPXCZjCT4q/TgeO0WpGphSdwtqHI6rKcWkop8pRb3tsnc5rCzi+dvmWuHnZNxauovT0vbb5nhtO57ZtvtxTp+1oqMFCT3/qknxl1tw3ZjQruMIK74PZeZW4fBOUnUqzc5y3k31t9Delj6FLepUivnJ+SQtq1uEvfDYeEqkajhKNSCcLuSSnB9Ur3sWrxmq0NSdndpO9rb7nK/wBuyqvTRi4p/mfvv+DoOz2WSutn4vrJnow0ne14h32AX93D9qNmxjRp6YpdEkZnWhcRIRJcQQ4mQArMyyeFZb7Pkzic67JVFfu6l+pH0loxcClqRI+B5nkNVXtv4cGc3OlXoSvFyg/LZ/A/SmJyejU9+nF+NrMqcT2Gw0+Uo/NfMwnB/Csw+I4btlVgrVKd/GL+zN+j25pP3rx84s+kYr8K8PLg18YL7FXX/Bym+Dh/5IxnxKz8a+pR6uTXbah+tejPKr24p/kUpPwTt6s6n/8AF49Yf6pfwbuE/CClHjKPpJ/VkR4kf3/qPVxGEzKtXe6aXRfdnYZLlk5W2bf0Oqy7sJh6Vr3lbltFfI6DDYKFNWjFRXgj148XrGl4hqZRlvso78XxLOISJN1gEXAHpDgBDgCqriMflkaqaaOTzHszON9PeXzPoTonnPDeBpKXyLE4C3FWZXYjDtcD69i8kp1OMV6FFjOxCd9EreBnNTb5Ni4S6FbUiz6liOwdbkoyNCp+HtaX+F6NGcxI4GhmNeHuzfk918zep9o8Vykv9J2NP8Maz/w3/qRZ4P8ACqf5lFecr/Qxtji3dIUmHz+OZYups6kl5bFrlfZ6rUabT35u7bPp+W/hrShbU1/ljb5s6jAZFRo+5BX6vd+pEYPqPpMQ5Ls12Isk5pxXj7z/AIO4w2Bp00tMUreG57pEm9aRXpZIANBKARJIgEglKCQAAAAAACbCwAECxJASAAICCSAPSHAEw4AqpKlUTLQSiUaJYeyHsEeqRKRCXksMjOOGR6JGaIGMaSPWMSEjJEIZJAEhITYABYmwBIlAAJACQIBICQAmwEAmwAEEiwQggkgAYQrJuyUue9npunZq/N3+jMzXnhnJy72mMlwXFy3vJ9Fw25235pwPWFaLTcWmk2m1vuuK25mZo08PGlePtJWe6XO1krX5cPy24s9adWkuCs3xdnqfm+LJjY3YcAKb2QIUVKJiAWSyMlwAIEozQAGRKAAkyAIAkkEpCQAAQAEgAJCQABIBAgAEiQAEMWQwAkBIAgEgkZw4EAFJZy//2Q=="/>
          <p:cNvSpPr>
            <a:spLocks noChangeAspect="1" noChangeArrowheads="1"/>
          </p:cNvSpPr>
          <p:nvPr/>
        </p:nvSpPr>
        <p:spPr bwMode="auto">
          <a:xfrm>
            <a:off x="77788" y="-8842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203782" name="Picture 6" descr="http://www.maconlysource.com/Gallery/images/apples.jpg"/>
          <p:cNvPicPr>
            <a:picLocks noChangeAspect="1" noChangeArrowheads="1"/>
          </p:cNvPicPr>
          <p:nvPr/>
        </p:nvPicPr>
        <p:blipFill>
          <a:blip r:embed="rId2" cstate="print"/>
          <a:srcRect/>
          <a:stretch>
            <a:fillRect/>
          </a:stretch>
        </p:blipFill>
        <p:spPr bwMode="auto">
          <a:xfrm>
            <a:off x="500034" y="142852"/>
            <a:ext cx="1905013" cy="1428760"/>
          </a:xfrm>
          <a:prstGeom prst="rect">
            <a:avLst/>
          </a:prstGeom>
          <a:noFill/>
        </p:spPr>
      </p:pic>
      <p:pic>
        <p:nvPicPr>
          <p:cNvPr id="203784" name="Picture 8" descr="http://2.bp.blogspot.com/_nD7p1gKpneY/TN05H2zPbrI/AAAAAAAAAG8/DwlRMPUMfMo/s1600/sick_girl.jpg"/>
          <p:cNvPicPr>
            <a:picLocks noChangeAspect="1" noChangeArrowheads="1"/>
          </p:cNvPicPr>
          <p:nvPr/>
        </p:nvPicPr>
        <p:blipFill>
          <a:blip r:embed="rId3" cstate="print"/>
          <a:srcRect/>
          <a:stretch>
            <a:fillRect/>
          </a:stretch>
        </p:blipFill>
        <p:spPr bwMode="auto">
          <a:xfrm>
            <a:off x="6500826" y="5372089"/>
            <a:ext cx="1857388" cy="1485911"/>
          </a:xfrm>
          <a:prstGeom prst="rect">
            <a:avLst/>
          </a:prstGeom>
          <a:noFill/>
        </p:spPr>
      </p:pic>
      <p:sp>
        <p:nvSpPr>
          <p:cNvPr id="8" name="Action Button: Back or Previous 7">
            <a:hlinkClick r:id="" action="ppaction://hlinkshowjump?jump=lastslideviewed" highlightClick="1"/>
          </p:cNvPr>
          <p:cNvSpPr/>
          <p:nvPr/>
        </p:nvSpPr>
        <p:spPr>
          <a:xfrm>
            <a:off x="3214678" y="5929330"/>
            <a:ext cx="1000132" cy="7143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1143000"/>
          </a:xfrm>
        </p:spPr>
        <p:txBody>
          <a:bodyPr/>
          <a:lstStyle/>
          <a:p>
            <a:r>
              <a:rPr lang="en-NZ" dirty="0" smtClean="0"/>
              <a:t>Overseas....</a:t>
            </a:r>
            <a:endParaRPr lang="en-NZ" dirty="0"/>
          </a:p>
        </p:txBody>
      </p:sp>
      <p:sp>
        <p:nvSpPr>
          <p:cNvPr id="3" name="Content Placeholder 2"/>
          <p:cNvSpPr>
            <a:spLocks noGrp="1"/>
          </p:cNvSpPr>
          <p:nvPr>
            <p:ph idx="1"/>
          </p:nvPr>
        </p:nvSpPr>
        <p:spPr>
          <a:xfrm>
            <a:off x="457200" y="1142984"/>
            <a:ext cx="8229600" cy="4983179"/>
          </a:xfrm>
        </p:spPr>
        <p:txBody>
          <a:bodyPr>
            <a:normAutofit lnSpcReduction="10000"/>
          </a:bodyPr>
          <a:lstStyle/>
          <a:p>
            <a:r>
              <a:rPr lang="en-NZ" sz="2400" dirty="0" smtClean="0"/>
              <a:t>Emma was in Japan and decided to buy rice cakes. She bought 18 rice cakes. 1/3 of them has soy bean powder on them and 1/6 of them has sweet bean paste and the remainder had seaweed. What fraction had seaweed?</a:t>
            </a:r>
          </a:p>
          <a:p>
            <a:pPr>
              <a:buNone/>
            </a:pPr>
            <a:r>
              <a:rPr lang="en-NZ" sz="2400" b="1" dirty="0" smtClean="0">
                <a:solidFill>
                  <a:srgbClr val="FF0000"/>
                </a:solidFill>
              </a:rPr>
              <a:t>½</a:t>
            </a:r>
          </a:p>
          <a:p>
            <a:pPr>
              <a:buNone/>
            </a:pPr>
            <a:endParaRPr lang="en-NZ" sz="2400" b="1" dirty="0" smtClean="0">
              <a:solidFill>
                <a:srgbClr val="FF0000"/>
              </a:solidFill>
            </a:endParaRPr>
          </a:p>
          <a:p>
            <a:r>
              <a:rPr lang="en-NZ" sz="2400" dirty="0" smtClean="0"/>
              <a:t>Rachel was in Kenya and decided to go look at the wildlife. On the way she got attacked by a pride of lions. 1/3 of her was eaten by lions, and 1/7 by hyenas. Suddenly a stampede of zebras came and squashed one half of what was left of Rachel. Later the vultures came and ate the rest. What was left for the vultures?</a:t>
            </a:r>
          </a:p>
          <a:p>
            <a:pPr>
              <a:buNone/>
            </a:pPr>
            <a:r>
              <a:rPr lang="en-NZ" sz="2400" dirty="0" smtClean="0">
                <a:solidFill>
                  <a:srgbClr val="FF0000"/>
                </a:solidFill>
              </a:rPr>
              <a:t>11/42</a:t>
            </a:r>
          </a:p>
          <a:p>
            <a:endParaRPr lang="en-NZ" dirty="0" smtClean="0"/>
          </a:p>
        </p:txBody>
      </p:sp>
      <p:pic>
        <p:nvPicPr>
          <p:cNvPr id="214018" name="Picture 2" descr="http://www.kitchenthai.com/wp-content/uploads/2009/12/sweet-rice-cakes.jpg"/>
          <p:cNvPicPr>
            <a:picLocks noChangeAspect="1" noChangeArrowheads="1"/>
          </p:cNvPicPr>
          <p:nvPr/>
        </p:nvPicPr>
        <p:blipFill>
          <a:blip r:embed="rId2" cstate="print"/>
          <a:srcRect/>
          <a:stretch>
            <a:fillRect/>
          </a:stretch>
        </p:blipFill>
        <p:spPr bwMode="auto">
          <a:xfrm>
            <a:off x="6286512" y="214265"/>
            <a:ext cx="1357322" cy="1017993"/>
          </a:xfrm>
          <a:prstGeom prst="rect">
            <a:avLst/>
          </a:prstGeom>
          <a:noFill/>
        </p:spPr>
      </p:pic>
      <p:pic>
        <p:nvPicPr>
          <p:cNvPr id="214020" name="Picture 4" descr="http://www.african-safari-pictures.com/image-files/lion-pride-pictures.jpg"/>
          <p:cNvPicPr>
            <a:picLocks noChangeAspect="1" noChangeArrowheads="1"/>
          </p:cNvPicPr>
          <p:nvPr/>
        </p:nvPicPr>
        <p:blipFill>
          <a:blip r:embed="rId3" cstate="print"/>
          <a:srcRect t="22665"/>
          <a:stretch>
            <a:fillRect/>
          </a:stretch>
        </p:blipFill>
        <p:spPr bwMode="auto">
          <a:xfrm>
            <a:off x="6143911" y="2214554"/>
            <a:ext cx="2428617" cy="1143008"/>
          </a:xfrm>
          <a:prstGeom prst="rect">
            <a:avLst/>
          </a:prstGeom>
          <a:noFill/>
        </p:spPr>
      </p:pic>
      <p:sp>
        <p:nvSpPr>
          <p:cNvPr id="214022" name="AutoShape 6" descr="data:image/jpg;base64,/9j/4AAQSkZJRgABAQAAAQABAAD/2wBDAAkGBwgHBgkIBwgKCgkLDRYPDQwMDRsUFRAWIB0iIiAdHx8kKDQsJCYxJx8fLT0tMTU3Ojo6Iys/RD84QzQ5Ojf/2wBDAQoKCg0MDRoPDxo3JR8lNzc3Nzc3Nzc3Nzc3Nzc3Nzc3Nzc3Nzc3Nzc3Nzc3Nzc3Nzc3Nzc3Nzc3Nzc3Nzc3Nzf/wAARCACbAKcDASIAAhEBAxEB/8QAGwAAAgMBAQEAAAAAAAAAAAAABAUCAwYAAQf/xAA3EAACAgAEBQIEBQQCAgMBAAABAgMRAAQSIQUTMUFRImEycYGxFJGh0fAjQsHhBjMkUiZigvH/xAAZAQADAQEBAAAAAAAAAAAAAAABAgMABAX/xAAiEQACAwADAQACAwEAAAAAAAAAAQIRIQMSMUEiMgQTUWH/2gAMAwEAAhEDEQA/AJtzYNayalkv0bbn5HHZTKczNtUbumsEtRxASRqW0lm9PpEh2jY7CsGZRpFkDs0hAAN6qoj/ABjxHrdEVhVIvLCgkBr1A4JjkjgyszNFGzsyhGIutwSR70MD5nM82Xk5learAU39yn54jmkWOIRgkEvu302NYD/HULXpXmI6nYaToshrH64qgR4CsciWV8j4t9jhtLFEuaiQsDC6KdYN23y+WBcxIIY5Vos1HcHeOu2GUPozX+AUw0S6ljVV1USD196xex0wgIaXsa64jMqwxpMYwWZbIY9N+nzxFdUsRDGzepcPVaMEwypyfVpjLXps7Ed+mKpMy8cqskIp7VkIoNR6Ef5xVmJEXNJEAaFKFrpQv98XiRZx/UKRojenytjsBgXlGeohPHJEUzWWL8pmFbXoauh98WQ09NHd0S1bgkjp/O94Jy+qFQYcysiGgSehHkgjrispGFbMI+qInSUGzK3k/bCS1YKkAxxmKfQtk2PSRW9/wY9y+X5OakC0Fs0bvYA/vj3Wc1mIYgrLJKSqOg31A0AfnhrP+B4bzIpwJs0R6iGpEPeq6nDx45T8D07OkZ20hPMv06rs7bYkbVtSXWq/cexwyzHB8tnMqZeFuzaWuSKTqo8jyMAOpjDemwLY10v+VhZ8biqZurSB5H/8zSV2YG9ugGG0M1xodJBMZIUdyDd/kcKpyY4C0ot37+21/f8ATDHI6XykbEFZFLKvt3wIYzQyyGdSRVVlfUikGyKJ38fXBGQ/p5gnfQ2wrpv5xKaFS0kcbfC3pJNVYGxBxbNAI8skQWpTTFro326YerdjJWwlcmCFJ1MQN2A+HsPzx2Lua6w0WFDqdVX4vHYzUfo6aB4crHmF/qxGlNKA1HcmvlXfAyM+XMqairnY9gy/P59sEmQRK7w63EQBKBaOx7V8sUx5gSl3YakJc0/jc/nhZUkqJNA0p1KNJPNC2Q67Eexw44Zlcrm4jmc9GBGgoKjEG/reFmXiidBIxZk0kqOhB98NY4zlOEojimkdnNb7dsU4oXJX4Nxx7PSHEchGkcMkTq8EdhGY7qT0B/fC1UkZhIYdXr0snZ9j98MOH5oo7KpWSNhTod7Hg4aaCgkkyiq6SUGVlspQ2BHT69/nis+H6h5cdeGWeDmalntCoBc18NdRXy6Y5Y1ljcxsrPqvTVb1W30wfmcm8GeLCI6cw13VAnuK7efoMEZPgUppJHCkMN+hq9j+WJ00wRg/Be2VWeU5jawOp+XXycXHhzyxrKItPMQDxRBA+mH2ZysOXLubchCQQPhsHAScShfUAAQDsPGw/Y4PRF4/x3QGkAjmjSixAJYEVqHQffFcmSaOUlVuOdPWij364YJmdc5kWJRzDtt1AJsYaxCAf15RaKvpA7iumBHivBZfxzKTaeA8PXM6RJnZxqivblg/3C+5HT23xmRm9G8zF2brfQf7xoOOJmJzmMwy2SbJPQCrr2rpjCFswcxcqaQ29d6/xjthBQjRkuuI1HCuKumYjeI8vQbom9vGH/E8rHJlFngtUmbUQOisKtcZbh2WtlYJfQmrvG24evM4fPBVaVDqW7EePp9sJyw7RNONxM5mVV0VZATYugNjQ+++DOHRf9aOjAhrII8j/WJrCp0KZELIOjfkcEZaORlLSyLoUkIQ3q2rb8rx5yyWnPFaVuykRy6QS6lWDAdu/wBsWywSusTtVSekk0N/5WLczyC1wRALVBb6WT3wPNHrkViRSnYXuBh5OvDN14dnXAywdrY3Vdbx2LHiM6iNa1rtuLvHYGg7HkwaNnERDhyo0jrfcYi8WukZhYNChZsih/jFmdVopyy2pNHfsKs9cVSc6NCJTpdZRYO1G8b7pm6wpyEhWJXZRq1EK17qDh3nlSXh8RPrJUkkr3vCAalmSNegGn69caiWOQ5TKqY6flgmxZ6+22Onh/ZopwvTFyQ5jLZqNoe7bgChjZZVmy6RZtvgI0up/wA/ztgHNZENuA2x2rbBqLM+TKLqYhh8QH1usdTRcNXNRTWyrqIOyuLPz+mPc3KYpbYgWLoDHoy8WTjCJp5zjdQSf0x6UjMZtjq2A+fv9sRaV4VjgumJkjqVtKjqCDuK/wD5hNGEjlYhKUGgvk7/AL4d5pBMlAKAfSD5FX++EK6GzLUUu9QBPXvv74KiFyGEUchcEbqW0gDtteDXBmiaM2JAOp2AHXFTZhYlhQkEGzttsfOLs8hMQdAryMvfuP8AGCotaBu8F3EUaPJyBAFqyC25B9/fGHGWWXNgKupiSS7dWOPoEGZizC/h53RHIoFWrV7YyHFuCS8P4iGUssTHck2b98VTsk1QxgyhCekbrWwIOHXBy4zUQS1iaw5IG97bfnhSgIhXSdKkb+/7HDLhLFpFLl9iCabt1+uGoDB81AYcyyUWeMmzprfp0xTGsya9SkKKN12xZnZubJITXrLDv5wHC8sTqAwF+R2x5Ev2ZzhqMWhGu9kXr3Nn98dlaljfUv8AUieht2649icctUsUCCRW91/Pzx5lVZZijltMhpQO99/0wVVi/SfM5VkCnQ7X0N47EczE81F/SL3Y9ARjsL3ccNpbmjz5FJBI5V23nz9sRys0TZZ0nUlhemRTuOtWO+PZIXQkLR5baXN+3nFIeNMysURtlRTpI3PnbFJfjoJfGS4apdVVyOWspDuV9Sn2xpMwY2y8MiF9JQAE+22M+FWCIrC5MbsW8n5YL4fnkeNoC5BBPL2onf5/XFuKaUqK8bSYRJGpy7UaPWlHT5nBvA8mYcoZWbUzG2BF/TFaAPGF1i69Xc3i2edcvkFjGgdyATZOOqbpHTFWyDuZs0N4wA+5N+n8sLOP/wDI+H5e1hZTKEpSu1XhZ/yDNu3BZ3hl5bsa1A2Rfn2x87XKc6UZVsnI0xNtmWkNkdyO2BxRTVsM3Tw3nDePCaF+aRSkA7UV84AzHEoI3LxyV6tiN9vfzhdAOUjAgaSpF9zjvw3MU6VIrfpi0YIRyYVxji8zwJND/e3Wulb4r4f/AM1zGXjRpcnLMm/rIsEdD1698B0AvJkBA1WDffAcvDWmY8md10k3Fqoe9eMMkkK5M2XDM1Dn4fx0CVEx6fpQw7zkEfFuHaWLc6IahrUH6XV4wvCI58pl3jK/G9hVagdul11xqOE5h2jWy4JtSCbAHbEXjK+o6PLmKkVSQB0Hc+bxesn4aJ41cM5pTQ+EHteC1LMphVLbqSq2uAZsnKZNTIwJb06d6J81iHNySqkRmmiiRCYZGDLpUBqvrvv98eKpZTKoHcAVsaG49uuCYcs0MaspDoraiL6fy8ejKF11AJrCGgGG++1/neOaMN0jHGRYKuh1XY779zVH/GJrA7gyLr1CmYk7jx/PGIKrGQBwh1GkAPTzgnJU8UhEiFrsgtVAVZ3wFFNmxs8zSCQhSdIIBBroen67/ljsWmWEvqdSQg0kaqv6998dh/67NgACQ5jkb/2tvJHT6b4qZImzXPc8on06viNe2LM7OumN1Yre7aK89cUxxFlSRn9Om6Bs98LPcQvoyAh/DLMdRdrtexPnb2wAxEbnlUVV9nFjb5YvzLCNVUIhCgKoJuwfYe/3xVkJN9jZRhSm6vycaT2jNjjKOVCpK9lt6I6jrf0xVxETZnKsyycsi9ux/fAS3ED+HlEkSgh2cAEE7EjpY9sE5mSV8qjRVy132P2xRSvGdPBK8EBy3MyrLOCFJsjc2e19cLpymUgKwRhAx61veNFlZ4syXiK620lqI6+NsBcf4fEcsJmChwPhQggY6eOfwrKImy6HNsqagiA7mrvDKTN5XLAxwhZCmzG7N4SSZhcrEeW2najRq/a8ZyNfwkkk+TzMshcUU5Zuvf5Y6FIk8Nbm81kcxmBFJoil7ANRwrzAkizAaMkgGtQwkQJ+MbM5gSmewVBG2G0MzTPGV33Fj64LdgRrMlCJMtFmHfSw3AK19sM8iwSVVA16m2JHbCjK8QWfLtAoBESkEqaHywXwW5pKdSyhrK9SBiE2URpNSQWzGievnFWdkKjWiiQN1AFkfviWZjjljNIHW9q2YDAZ5aL8UnpOwUkkfTE5RtGeoCM8jSKJEpRZ0g9PG3nFyTRxj0+pWNoK8Y9aHWWOrUx2FHr9cCrJrzMY+H1BSAKHWzWOObcWc0rTCA5ZmfW6syaFpdhfXodtrx5GYhJIHdSFqgVPpAHT9MSc61iIJLJ1B7jx8sDctg8kfx0bTT3vB/VAqkMEdJo2imN2BpI7b2cdgbLMzSMiq6USGAP3vtjsFSiCkBZqXYRSr6Pheh6gCL28UTgnJ5ZCDJI39NFDLZHXt+/0x0qw898xLIwRdLWtEudPQXY3wPrJgQa9PLiZyt9QSdgflWArToMV6y7MZhZVLEqq/CAOpPY1+eKgHTVKGKkqodb3PbbFuWEyqsqggaQNJ2B8fb9MeyRifMSs0iabFBu/yA97wJ60xZK3ZZE5cMYhSeT6htuMMMu3/jyOUKKxIHpG/tR2A98JshmUgIizChom31VZHg4acG0fGzlwdi7b0TuL/fDR1lONpNMUyA5bOaipVgbo1thDxjiE0Gd0yKTAw2U9/wAsazjmVQ1MAW7ijhDxCD8TliJlVGG4/wDqe2+Onjw6mzPzoZV1xLqTr6e2FWYLgELHJ8wKGCnflO8T2p8mxgZpQt6mD46ETelUTOfiQgeSRgtiII6Rg7MOo6DAjTRVVBT2rB+RQSSq7g6Frb/29sG6ANuEQHKZbSxJlm9RHcY1XCVMSn1057EVhLkVBcSSDYigR1UYa5dwfS5oDo14k3bGQ7icMd1okdsD508uJzq6CrO9fTHsMhaP1ekV6vI98Ls6zrzP6g1aevUHGYUL+B8dhkmly0i/+RGSNgQK9v0w50I02XeMNpd106uxvHzxzHHnRPGsLCyGV3oqe4G4o40+W4zFBy+dNGkiUyoWNmu/fE+Xi7akTcb0biVIndm1NNRAFdQN8elSUjZTdkgkAjbx9sBZPNw5xhKn9RQ1Ajfx3+mD5doECIFQ2Bd7DHI0/CG1R4h0aIwtKbN9zQx2B0E4AZg2hBRbte+OwnVrxAoolnSZFXLueVGpHLI3Hv8AUD9MSjZ5InaCUutmkreyKBwJly0TSFtxqomtmBq/vgwZeSGfXEziCVNLae19AQPB3HbDJ22PF4EwTyjl8ygbOthvuB1/2MCSzuWZzbaUot4F0fli2aQx5ZwwIYDftVDp98Ko4nzBcIjtfqodK8nxhXroVt3QYYdGXdmB1kVqHbfa8e8Hzs8OZLJ8K1rB32J6fzzj2CNny7RnWzlQFDHof8DAsdx8RXLgMse9tq8GydutVhoY7QqNpHJlc0h5T6+pBG9Yy3Gcky5g0t9cH5HNx5fN0iyenYKR1FeAd/c7YacYiE0IzIRunqsC7I9sdUH2R08crw+W8Vy7R6qPw+d/OEzRFm2UWW7Y2H/JFEUbMq/GAC1dvHzwmgyxLQiuu5sdAAP8YtFjNAmXy6xhZGQGmrcdR5w3y0MZetJCk4HkOkpIpDI5PpFbb3WGEUsbOiG466Ajqfl3H2wdAHwSokPLkvWe4P8AN8FwKyspc+g9G8/MYo5CvGbIOkBlYfzfF2RldBplQuG/uHfAaGG/MZYFYqK2DKfGFnEpIxC8cgBDA0D1I8YuzWaXKw26B4m2oHcYxHGMxmIs4ywyFoSbXVvYPT/GMlYbo8ly0Ek7sQrRkfH/AHH5/viyIZeJwD6iBuivRI+eBROdo5G1PYJodLxERsJNcfpYH+7pWGMPuF8TOXidYmkWMN8BIav03w44Zxdc04g1l2N2p6Xd/wCMZaFSqs8Zpidyo1gH3Udj5w34TxOSAFgkUMjCmeMnceKPTp2wk1lsWST8NBJLmZc2FQ8pRewGy9fPfHYofMtIWAZtBp1AJog7g/Pt9Mdjnf8A1kkUmXlAKhLEXQI81+2CoZ5CiBDu9X0AJP8AvACAkAF/XpsEfb9P1xfzeRDE9BlGzDfud/2xzJ6R7UGZrLNNASCpLfFR1EV1F9/nhehlVdEakRLuwK2GO4F+enyxemZkST47Rz2O2nsPtj3MNKTGYnYamYkg7jeiNj0w8q9Q7dq0VwmSSCRylOSAQPOJtHDuFpXKC2JFkXdfnf5YlA0jiUIx9NFmJ8dT/POB8yX5kTGhqINDegMJgh6zCSV37Rt0J+WNBwWX8SohIS2UUQSQfp2328nxjNTw7LpZtIt2Wt7Jrc4Y6pI4oyzLEqqD/wBlLWwO96vG38F+N9XRSLpg/wDyTh55T8wbg0o7+9YzWYd8vDIIiDJJIsSEjx+9HH0PiUKT5WNoj/VRR8PRR227HGW4pwu3GlRUSnlq29t1Zj8r+2OtHRdozsih5JRHIwCOSNPmux+v6YY5aIycuPNKdt1kFWcdDl2fhelUPNRyrG/YVXz3wzyyQxZVUmYE6goBHcfLBAWwhUgVW3QfCa3xPnCFCJUVATYBPUjrgWXiSQa1c1oHY9DWEfFOKPnYI3hBOs6Uu/zGCEa5nMCQtMT/AE27E3hC78/NFGOmIE10JrziGUjzLF0F8tEI61ue9YIy3DpNU08iqxI0kr2wMQfQbL5cs8qxjqf+w9QB0rB8scCyQ/1Lvaq8/fFMuVmykJcNZ07UO374o4XE7LJOwDsxpTe4rBW6bzCXM/CyzoYwiS1U24KfXtg3KTpJCz+p5EBGpjZJx2ciURyE6WYrQtdwO+B4wJpIkhjDLKtSEiuhrr9LwJMywawSzng6OUZmifQwBokHcb+xv88dg/hcUccz5Jn1o6A3fxV7EdsdibqyMpuLoqlnjR0OjUVTbT0PzHffF59UZSqVlsK21YHZE5SDMF0krah26/nguZQioHtSvoGkg6Te33xwO27IN2yrLoeVEI69DbEb7e+CQirCdXxr/wCu9XirhjQnK5uOYapeXrjbUfSQRYHa6xXHPENJBDFmNANuAfv/ALw1U7/0ZJphQmUxmJIhGCNx/ceve/2wEWlM4cCqJqjRIrbriZ0xyvcgZCDyyvViduv54ty04VkkhmUuVvoAdJ+Y64WnFgfts9MSoulTqnkNcxyDd7nb64qyp0SozRl5qCFv7hQoEe4A2x3E2eSGNmjUdU3QDcGxVAbG8TgzfJj5/KDMDS1dse2KK2xnV4aLhi/hodEjI0zCyt/CPz6mxgbiuXjJtidC7sVG7bmh+f64U8NBXiUkhe2IGsudk2uz/P2xpuJMHygeIWDsWZNyPYfzxjs45WisHhk8vGYZZZI4lXUhdtT3Xff3xHNNFFlQ+XKkypzFF/Wz+wwfPkpVIWQxJDq/6iKva9zvvuMCDISxHnTxjSWpXNMKI7EXguSRUx75DN5rMAsWLu2p72oYcZbIrIif2coaRtXTvh7yY46CNpVxqUnYHp/vEMxCKkXSoj003+sDveBVA7RLBlm9C62qj+eAecuX0rIKHQjs2DBIksKmLVyyKI8jGczck0nEeWu5Dg0cFKwvBxLGTCmtKWTcb7qPGFeUcrKIgKEfetydsPngMaKjsPUm9jocL8rlYwjtGakkbr7Kf3+2CnSoDOVTNGUcC2Oxb8sMIMrkxykXSdm26eLP5jC3iOYAyA0Vq2XQg3vxi3hbJCBPJbNvDp6j00WY/wD6Yj6YHwF6FZiGeLMJmOHI0gqnT/1NdQcdg6SaDKogaM6T2c2P8fbHYydrAWmDRzJDG4YOWEgLWCSvlev3xeuovIkaIxEnw6ar222OCM/BGWkcrbPMCxJO5u8V8ZH4aGIQllEsrq+53AJAHy9sebHW2c/9dFUjIFZUpZnOlwp1env079MC52FY5op1DhdzY3AJFj5f6xTH/wBq+7mz9DhhExdcxG51JqTY79QbxVINfjYFlH5kZUyB1I1Kg6jyP9YtkaExUSAV3D6jveF80j5XMSDLsUCMoWu1HasNMwxbiSwt6ozLVML2J7HtgSQj8ISvzIuW41p7mgD88TzCDMRrArqVjQ7KNyf84hKOXDIqEhVDkCz1pcB5S2Ygk7EVvv1xo4jUSyaTxZtEpxuCoB2B2qh7ffH0HhykZEmQKy6aGsjaunnp1s98Ynh45+X5kvqcKaY9euNbwVFeKdmsldIWydrG+OnhZaLsSzZpYs5pkmMunmSySHYUFP8AlftiPDMzUUMkMhWXlqJEO4bxseoIIx5m1C8SmUAabZaO4rSD9ycLc0xghhkiOlwCAfqcWkrRUeSx5biCuMmpinh1AQgelxf9vjr0wm4jnVJEcUQkVhpdbo7dd/OCuY0KXExUnMsl96snCjPyMOOS0a5saSOAOrMoJPtdnElHTVZOJkyuTRzqeBjsW6r1PTzicWWy8kgzCaWa9RI6sPAwIDcwiNaHdVZa6gk4jwVmESnUbI84dLDJ/A6cNNcGrV5JxXLlkyskgYu5ijCgE7kDqfqSTivLH/5Bp7agPoBiSTSDiJIbwPzO+MtZn6ecCy/4yOfM6dOXhIDSSkAagbHzP+sAxwz5XiIRkBiaRirpuhJA2vzsNsaLiyrlOGwxZcCNHLSMo7sT1/QYUZNi2ezETG42jYle1qaBwLptkrd2WyyJxDmxSKSoIUqdmUjxjsDZYn8M0lkOZypYda03X547CvXgXBSdn//Z"/>
          <p:cNvSpPr>
            <a:spLocks noChangeAspect="1" noChangeArrowheads="1"/>
          </p:cNvSpPr>
          <p:nvPr/>
        </p:nvSpPr>
        <p:spPr bwMode="auto">
          <a:xfrm>
            <a:off x="77788" y="-623888"/>
            <a:ext cx="1400175" cy="1304926"/>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214024" name="Picture 8" descr="http://millionwordyear.com/megaword2010/wp-content/uploads/2010/05/happy-hyena-says-hi.jpg"/>
          <p:cNvPicPr>
            <a:picLocks noChangeAspect="1" noChangeArrowheads="1"/>
          </p:cNvPicPr>
          <p:nvPr/>
        </p:nvPicPr>
        <p:blipFill>
          <a:blip r:embed="rId4" cstate="print"/>
          <a:srcRect/>
          <a:stretch>
            <a:fillRect/>
          </a:stretch>
        </p:blipFill>
        <p:spPr bwMode="auto">
          <a:xfrm>
            <a:off x="1714480" y="5463010"/>
            <a:ext cx="1500198" cy="1394990"/>
          </a:xfrm>
          <a:prstGeom prst="rect">
            <a:avLst/>
          </a:prstGeom>
          <a:noFill/>
        </p:spPr>
      </p:pic>
      <p:pic>
        <p:nvPicPr>
          <p:cNvPr id="214026" name="Picture 10" descr="http://www.wallpaperbase.com/wallpapers/animals/zebras/zebra_1.jpg"/>
          <p:cNvPicPr>
            <a:picLocks noChangeAspect="1" noChangeArrowheads="1"/>
          </p:cNvPicPr>
          <p:nvPr/>
        </p:nvPicPr>
        <p:blipFill>
          <a:blip r:embed="rId5" cstate="print"/>
          <a:srcRect t="18368" b="5441"/>
          <a:stretch>
            <a:fillRect/>
          </a:stretch>
        </p:blipFill>
        <p:spPr bwMode="auto">
          <a:xfrm>
            <a:off x="3571868" y="5143512"/>
            <a:ext cx="2571768" cy="1469582"/>
          </a:xfrm>
          <a:prstGeom prst="rect">
            <a:avLst/>
          </a:prstGeom>
          <a:noFill/>
        </p:spPr>
      </p:pic>
      <p:pic>
        <p:nvPicPr>
          <p:cNvPr id="214028" name="Picture 12" descr="http://ibc.lynxeds.com/files/pictures/White-backed_vulture_1807.jpg"/>
          <p:cNvPicPr>
            <a:picLocks noChangeAspect="1" noChangeArrowheads="1"/>
          </p:cNvPicPr>
          <p:nvPr/>
        </p:nvPicPr>
        <p:blipFill>
          <a:blip r:embed="rId6" cstate="print"/>
          <a:srcRect/>
          <a:stretch>
            <a:fillRect/>
          </a:stretch>
        </p:blipFill>
        <p:spPr bwMode="auto">
          <a:xfrm>
            <a:off x="7286644" y="5072074"/>
            <a:ext cx="1329189" cy="1634543"/>
          </a:xfrm>
          <a:prstGeom prst="rect">
            <a:avLst/>
          </a:prstGeom>
          <a:noFill/>
        </p:spPr>
      </p:pic>
      <p:sp>
        <p:nvSpPr>
          <p:cNvPr id="10" name="Action Button: Back or Previous 9">
            <a:hlinkClick r:id="" action="ppaction://hlinkshowjump?jump=lastslideviewed" highlightClick="1"/>
          </p:cNvPr>
          <p:cNvSpPr/>
          <p:nvPr/>
        </p:nvSpPr>
        <p:spPr>
          <a:xfrm>
            <a:off x="357158" y="5857892"/>
            <a:ext cx="1000132" cy="7143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r>
              <a:rPr lang="en-NZ" dirty="0" smtClean="0"/>
              <a:t>Salmon</a:t>
            </a:r>
            <a:endParaRPr lang="en-NZ" dirty="0"/>
          </a:p>
        </p:txBody>
      </p:sp>
      <p:sp>
        <p:nvSpPr>
          <p:cNvPr id="3" name="Content Placeholder 2"/>
          <p:cNvSpPr>
            <a:spLocks noGrp="1"/>
          </p:cNvSpPr>
          <p:nvPr>
            <p:ph idx="1"/>
          </p:nvPr>
        </p:nvSpPr>
        <p:spPr>
          <a:xfrm>
            <a:off x="285720" y="1428736"/>
            <a:ext cx="8572560" cy="5214974"/>
          </a:xfrm>
        </p:spPr>
        <p:txBody>
          <a:bodyPr>
            <a:normAutofit fontScale="70000" lnSpcReduction="20000"/>
          </a:bodyPr>
          <a:lstStyle/>
          <a:p>
            <a:pPr marL="0" indent="0">
              <a:buNone/>
            </a:pPr>
            <a:r>
              <a:rPr lang="en-NZ" dirty="0" smtClean="0">
                <a:solidFill>
                  <a:srgbClr val="00B050"/>
                </a:solidFill>
              </a:rPr>
              <a:t>The following estimates were made for the salmon run on the </a:t>
            </a:r>
            <a:r>
              <a:rPr lang="en-NZ" dirty="0" err="1" smtClean="0">
                <a:solidFill>
                  <a:srgbClr val="00B050"/>
                </a:solidFill>
              </a:rPr>
              <a:t>Rangitata</a:t>
            </a:r>
            <a:r>
              <a:rPr lang="en-NZ" dirty="0" smtClean="0">
                <a:solidFill>
                  <a:srgbClr val="00B050"/>
                </a:solidFill>
              </a:rPr>
              <a:t> River in a particular year.</a:t>
            </a:r>
          </a:p>
          <a:p>
            <a:r>
              <a:rPr lang="en-NZ" dirty="0" smtClean="0"/>
              <a:t>3 420 adult salmon returned to the spawning grounds.</a:t>
            </a:r>
          </a:p>
          <a:p>
            <a:r>
              <a:rPr lang="en-NZ" dirty="0" smtClean="0"/>
              <a:t>38.6% of returning fish were female</a:t>
            </a:r>
          </a:p>
          <a:p>
            <a:r>
              <a:rPr lang="en-NZ" dirty="0" smtClean="0"/>
              <a:t>A female salmon carries about 4 500 eggs.</a:t>
            </a:r>
          </a:p>
          <a:p>
            <a:r>
              <a:rPr lang="en-NZ" dirty="0" smtClean="0"/>
              <a:t>About 50% of eggs will hatch successfully and produce </a:t>
            </a:r>
            <a:r>
              <a:rPr lang="en-NZ" dirty="0" err="1" smtClean="0"/>
              <a:t>smolt</a:t>
            </a:r>
            <a:r>
              <a:rPr lang="en-NZ" dirty="0" smtClean="0"/>
              <a:t> (baby salmon)</a:t>
            </a:r>
          </a:p>
          <a:p>
            <a:pPr marL="514350" indent="-514350">
              <a:buAutoNum type="arabicPeriod"/>
            </a:pPr>
            <a:r>
              <a:rPr lang="en-NZ" dirty="0" smtClean="0"/>
              <a:t>Estimate the number of </a:t>
            </a:r>
            <a:r>
              <a:rPr lang="en-NZ" dirty="0" err="1" smtClean="0"/>
              <a:t>smolt</a:t>
            </a:r>
            <a:r>
              <a:rPr lang="en-NZ" dirty="0" smtClean="0"/>
              <a:t> that were produced by the salmon run 	</a:t>
            </a:r>
            <a:r>
              <a:rPr lang="en-NZ" dirty="0" smtClean="0">
                <a:solidFill>
                  <a:srgbClr val="FF0000"/>
                </a:solidFill>
              </a:rPr>
              <a:t>2 970 000</a:t>
            </a:r>
          </a:p>
          <a:p>
            <a:pPr marL="514350" indent="-514350">
              <a:buNone/>
            </a:pPr>
            <a:r>
              <a:rPr lang="en-NZ" dirty="0" smtClean="0">
                <a:solidFill>
                  <a:srgbClr val="00B050"/>
                </a:solidFill>
              </a:rPr>
              <a:t>As a result of this </a:t>
            </a:r>
            <a:r>
              <a:rPr lang="en-NZ" dirty="0" err="1" smtClean="0">
                <a:solidFill>
                  <a:srgbClr val="00B050"/>
                </a:solidFill>
              </a:rPr>
              <a:t>smolt</a:t>
            </a:r>
            <a:r>
              <a:rPr lang="en-NZ" dirty="0" smtClean="0">
                <a:solidFill>
                  <a:srgbClr val="00B050"/>
                </a:solidFill>
              </a:rPr>
              <a:t>, 5000 salmon return as adults in 3 years time. Anglers will catch about 30% of this returning run</a:t>
            </a:r>
          </a:p>
          <a:p>
            <a:pPr marL="514350" indent="-514350">
              <a:buNone/>
            </a:pPr>
            <a:r>
              <a:rPr lang="en-NZ" dirty="0" smtClean="0"/>
              <a:t>2a. Estimate the number of salmon that will not get caught and will return to the spawning grounds </a:t>
            </a:r>
            <a:r>
              <a:rPr lang="en-NZ" dirty="0" smtClean="0">
                <a:solidFill>
                  <a:srgbClr val="FF0000"/>
                </a:solidFill>
              </a:rPr>
              <a:t>	3 500 salmon</a:t>
            </a:r>
            <a:endParaRPr lang="en-NZ" dirty="0" smtClean="0"/>
          </a:p>
          <a:p>
            <a:pPr marL="514350" indent="-514350">
              <a:buNone/>
            </a:pPr>
            <a:r>
              <a:rPr lang="en-NZ" dirty="0" smtClean="0"/>
              <a:t>2b. What is this number as a % of the original number of </a:t>
            </a:r>
            <a:r>
              <a:rPr lang="en-NZ" dirty="0" err="1" smtClean="0"/>
              <a:t>smolt</a:t>
            </a:r>
            <a:r>
              <a:rPr lang="en-NZ" dirty="0" smtClean="0"/>
              <a:t>? 	</a:t>
            </a:r>
            <a:r>
              <a:rPr lang="en-NZ" dirty="0" smtClean="0">
                <a:solidFill>
                  <a:srgbClr val="FF0000"/>
                </a:solidFill>
              </a:rPr>
              <a:t>0.1%</a:t>
            </a:r>
          </a:p>
          <a:p>
            <a:pPr marL="514350" indent="-514350">
              <a:buNone/>
            </a:pPr>
            <a:endParaRPr lang="en-NZ" dirty="0">
              <a:solidFill>
                <a:srgbClr val="FF0000"/>
              </a:solidFill>
            </a:endParaRPr>
          </a:p>
        </p:txBody>
      </p:sp>
      <p:sp>
        <p:nvSpPr>
          <p:cNvPr id="4" name="Rectangle 3"/>
          <p:cNvSpPr/>
          <p:nvPr/>
        </p:nvSpPr>
        <p:spPr>
          <a:xfrm>
            <a:off x="1285852" y="3929066"/>
            <a:ext cx="1214446" cy="3571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Rectangle 4"/>
          <p:cNvSpPr/>
          <p:nvPr/>
        </p:nvSpPr>
        <p:spPr>
          <a:xfrm>
            <a:off x="3929058" y="5143512"/>
            <a:ext cx="1643074" cy="3571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Rectangle 5"/>
          <p:cNvSpPr/>
          <p:nvPr/>
        </p:nvSpPr>
        <p:spPr>
          <a:xfrm>
            <a:off x="7715272" y="5429264"/>
            <a:ext cx="1214446" cy="3571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205826" name="Picture 2" descr="http://www.victorialodging.com/files/coho_salmon.jpg"/>
          <p:cNvPicPr>
            <a:picLocks noChangeAspect="1" noChangeArrowheads="1"/>
          </p:cNvPicPr>
          <p:nvPr/>
        </p:nvPicPr>
        <p:blipFill>
          <a:blip r:embed="rId2" cstate="print"/>
          <a:srcRect t="17856" b="21429"/>
          <a:stretch>
            <a:fillRect/>
          </a:stretch>
        </p:blipFill>
        <p:spPr bwMode="auto">
          <a:xfrm>
            <a:off x="5786446" y="214290"/>
            <a:ext cx="2924362" cy="1214470"/>
          </a:xfrm>
          <a:prstGeom prst="rect">
            <a:avLst/>
          </a:prstGeom>
          <a:noFill/>
        </p:spPr>
      </p:pic>
      <p:sp>
        <p:nvSpPr>
          <p:cNvPr id="8" name="Action Button: Back or Previous 7">
            <a:hlinkClick r:id="" action="ppaction://hlinkshowjump?jump=lastslideviewed" highlightClick="1"/>
          </p:cNvPr>
          <p:cNvSpPr/>
          <p:nvPr/>
        </p:nvSpPr>
        <p:spPr>
          <a:xfrm>
            <a:off x="7858148" y="5857892"/>
            <a:ext cx="1000132" cy="7143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a:xfrm>
            <a:off x="428596" y="1785926"/>
            <a:ext cx="8229600" cy="4525963"/>
          </a:xfrm>
          <a:ln>
            <a:solidFill>
              <a:schemeClr val="bg1"/>
            </a:solidFill>
          </a:ln>
        </p:spPr>
        <p:txBody>
          <a:bodyPr>
            <a:normAutofit fontScale="92500" lnSpcReduction="10000"/>
          </a:bodyPr>
          <a:lstStyle/>
          <a:p>
            <a:pPr>
              <a:buNone/>
            </a:pPr>
            <a:r>
              <a:rPr lang="en-NZ" dirty="0" smtClean="0"/>
              <a:t>Anglers frequently suggest that hatchery reared </a:t>
            </a:r>
            <a:r>
              <a:rPr lang="en-NZ" dirty="0" err="1" smtClean="0"/>
              <a:t>smolt</a:t>
            </a:r>
            <a:r>
              <a:rPr lang="en-NZ" dirty="0" smtClean="0"/>
              <a:t> be released into the river in order to increase the salmon run. It would cost $10 000 to buy 10 000 </a:t>
            </a:r>
            <a:r>
              <a:rPr lang="en-NZ" dirty="0" err="1" smtClean="0"/>
              <a:t>smolt</a:t>
            </a:r>
            <a:r>
              <a:rPr lang="en-NZ" dirty="0" smtClean="0"/>
              <a:t>. Suppose that 10000 </a:t>
            </a:r>
            <a:r>
              <a:rPr lang="en-NZ" dirty="0" err="1" smtClean="0"/>
              <a:t>smolt</a:t>
            </a:r>
            <a:r>
              <a:rPr lang="en-NZ" dirty="0" smtClean="0"/>
              <a:t> were bought and that 0.5% of these </a:t>
            </a:r>
            <a:r>
              <a:rPr lang="en-NZ" dirty="0" err="1" smtClean="0"/>
              <a:t>smolt</a:t>
            </a:r>
            <a:r>
              <a:rPr lang="en-NZ" dirty="0" smtClean="0"/>
              <a:t> return to the river as adults.</a:t>
            </a:r>
          </a:p>
          <a:p>
            <a:pPr>
              <a:buNone/>
            </a:pPr>
            <a:r>
              <a:rPr lang="en-NZ" dirty="0" smtClean="0"/>
              <a:t>3. Estimate the number of salmon from the 10000 extra </a:t>
            </a:r>
            <a:r>
              <a:rPr lang="en-NZ" dirty="0" err="1" smtClean="0"/>
              <a:t>smolt</a:t>
            </a:r>
            <a:r>
              <a:rPr lang="en-NZ" dirty="0" smtClean="0"/>
              <a:t> the anglers would catch	</a:t>
            </a:r>
            <a:r>
              <a:rPr lang="en-NZ" dirty="0" smtClean="0">
                <a:solidFill>
                  <a:srgbClr val="FF0000"/>
                </a:solidFill>
              </a:rPr>
              <a:t> 0.1%</a:t>
            </a:r>
          </a:p>
          <a:p>
            <a:pPr>
              <a:buNone/>
            </a:pPr>
            <a:r>
              <a:rPr lang="en-NZ" dirty="0" smtClean="0"/>
              <a:t>What is the effective cost to produce each fish caught?			</a:t>
            </a:r>
            <a:r>
              <a:rPr lang="en-NZ" dirty="0" smtClean="0">
                <a:solidFill>
                  <a:srgbClr val="FF0000"/>
                </a:solidFill>
              </a:rPr>
              <a:t>$666.67</a:t>
            </a:r>
            <a:endParaRPr lang="en-NZ" dirty="0">
              <a:solidFill>
                <a:srgbClr val="FF0000"/>
              </a:solidFill>
            </a:endParaRPr>
          </a:p>
        </p:txBody>
      </p:sp>
      <p:sp>
        <p:nvSpPr>
          <p:cNvPr id="5" name="Rectangle 4"/>
          <p:cNvSpPr/>
          <p:nvPr/>
        </p:nvSpPr>
        <p:spPr>
          <a:xfrm>
            <a:off x="6929454" y="4786322"/>
            <a:ext cx="1214446" cy="3571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Rectangle 5"/>
          <p:cNvSpPr/>
          <p:nvPr/>
        </p:nvSpPr>
        <p:spPr>
          <a:xfrm>
            <a:off x="4000496" y="5786454"/>
            <a:ext cx="1643074" cy="3571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 name="Action Button: Back or Previous 6">
            <a:hlinkClick r:id="rId2" action="ppaction://hlinksldjump" highlightClick="1"/>
          </p:cNvPr>
          <p:cNvSpPr/>
          <p:nvPr/>
        </p:nvSpPr>
        <p:spPr>
          <a:xfrm>
            <a:off x="7643834" y="5715016"/>
            <a:ext cx="1000132" cy="7143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204802" name="Picture 2" descr="http://t2.gstatic.com/images?q=tbn:ANd9GcRhjTs4lCfI1BchrUai93QHPqUpuRwTwSOniCits3FS-b7CcJQphg"/>
          <p:cNvPicPr>
            <a:picLocks noChangeAspect="1" noChangeArrowheads="1"/>
          </p:cNvPicPr>
          <p:nvPr/>
        </p:nvPicPr>
        <p:blipFill>
          <a:blip r:embed="rId3" cstate="print"/>
          <a:srcRect/>
          <a:stretch>
            <a:fillRect/>
          </a:stretch>
        </p:blipFill>
        <p:spPr bwMode="auto">
          <a:xfrm>
            <a:off x="6643702" y="142852"/>
            <a:ext cx="2352674" cy="1724097"/>
          </a:xfrm>
          <a:prstGeom prst="rect">
            <a:avLst/>
          </a:prstGeom>
          <a:noFill/>
        </p:spPr>
      </p:pic>
      <p:pic>
        <p:nvPicPr>
          <p:cNvPr id="204804" name="Picture 4" descr="http://t2.gstatic.com/images?q=tbn:ANd9GcStaSZgXNKcafYEUuD3vxp0TawwG-4so4sEs7lVq2x53k4YMAHO"/>
          <p:cNvPicPr>
            <a:picLocks noChangeAspect="1" noChangeArrowheads="1"/>
          </p:cNvPicPr>
          <p:nvPr/>
        </p:nvPicPr>
        <p:blipFill>
          <a:blip r:embed="rId4" cstate="print"/>
          <a:srcRect/>
          <a:stretch>
            <a:fillRect/>
          </a:stretch>
        </p:blipFill>
        <p:spPr bwMode="auto">
          <a:xfrm>
            <a:off x="1571604" y="0"/>
            <a:ext cx="2466975" cy="184785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Muesli Bars</a:t>
            </a:r>
            <a:endParaRPr lang="en-NZ" dirty="0"/>
          </a:p>
        </p:txBody>
      </p:sp>
      <p:sp>
        <p:nvSpPr>
          <p:cNvPr id="3" name="Content Placeholder 2"/>
          <p:cNvSpPr>
            <a:spLocks noGrp="1"/>
          </p:cNvSpPr>
          <p:nvPr>
            <p:ph idx="1"/>
          </p:nvPr>
        </p:nvSpPr>
        <p:spPr/>
        <p:txBody>
          <a:bodyPr>
            <a:normAutofit fontScale="92500" lnSpcReduction="20000"/>
          </a:bodyPr>
          <a:lstStyle/>
          <a:p>
            <a:pPr marL="0" indent="0">
              <a:buNone/>
            </a:pPr>
            <a:r>
              <a:rPr lang="en-NZ" dirty="0" smtClean="0"/>
              <a:t>Lucia was investigating the packaging on </a:t>
            </a:r>
            <a:r>
              <a:rPr lang="en-NZ" b="1" i="1" dirty="0" err="1" smtClean="0"/>
              <a:t>Oaties</a:t>
            </a:r>
            <a:r>
              <a:rPr lang="en-NZ" b="1" i="1" dirty="0" smtClean="0"/>
              <a:t> Muesli Bars</a:t>
            </a:r>
            <a:r>
              <a:rPr lang="en-NZ" dirty="0" smtClean="0"/>
              <a:t>. She measured the package and found it was 18.0cm long, 3.6cm wide and 14.5cm high. She calculated the volume to be 940cm3 (2sf). The packet had 8 muesli bars in it. Each was 10cm long, 3.5wide but the thickness varied from 1.2cm to 1.6cm.</a:t>
            </a:r>
          </a:p>
          <a:p>
            <a:pPr marL="514350" indent="-514350"/>
            <a:r>
              <a:rPr lang="en-NZ" dirty="0" smtClean="0"/>
              <a:t>Find the volume of 8 muesli bars as a % of the packet’s volume.</a:t>
            </a:r>
          </a:p>
          <a:p>
            <a:r>
              <a:rPr lang="en-NZ" sz="2400" dirty="0" smtClean="0">
                <a:solidFill>
                  <a:srgbClr val="FF0000"/>
                </a:solidFill>
              </a:rPr>
              <a:t>48% if use 1.4cm</a:t>
            </a:r>
          </a:p>
          <a:p>
            <a:r>
              <a:rPr lang="en-NZ" sz="2400" dirty="0" smtClean="0">
                <a:solidFill>
                  <a:srgbClr val="FF0000"/>
                </a:solidFill>
              </a:rPr>
              <a:t>43% if use 1.2</a:t>
            </a:r>
          </a:p>
          <a:p>
            <a:r>
              <a:rPr lang="en-NZ" sz="2400" dirty="0" smtClean="0">
                <a:solidFill>
                  <a:srgbClr val="FF0000"/>
                </a:solidFill>
              </a:rPr>
              <a:t>64% if use 1.6</a:t>
            </a:r>
            <a:endParaRPr lang="en-NZ" sz="2400" dirty="0">
              <a:solidFill>
                <a:srgbClr val="FF0000"/>
              </a:solidFill>
            </a:endParaRPr>
          </a:p>
        </p:txBody>
      </p:sp>
      <p:sp>
        <p:nvSpPr>
          <p:cNvPr id="217090" name="AutoShape 2" descr="data:image/jpg;base64,/9j/4AAQSkZJRgABAQAAAQABAAD/2wCEAAkGBhMSEBIUExIWFRIUGBcVGBUVGBYSFRUXFxQWFRQUFBYXHCYfFxkkGxUUHy8lIycpLSwsFh4xNTAqNSYrLCoBCQoKDgwOGg8PGTQlHyQqKSwqNCopMCwwLCwsLCwsLDAsKi80NCwsLywsLCwsLC0sLCosLC8sLCksLCwsKSksLP/AABEIALcBEwMBIgACEQEDEQH/xAAcAAEAAgMBAQEAAAAAAAAAAAAABAUCAwYHAQj/xAA4EAACAQMDAgUDAgUCBgMAAAABAgADESEEEjEFQQYTIlFhMnGBkaEHFCNCUsHxM2JysdHwFiRT/8QAGQEBAAMBAQAAAAAAAAAAAAAAAAECAwQF/8QALhEAAgIBAwIFAgUFAAAAAAAAAAECEQMSITEEEyJBUaHwYXEUkbHB0SMyUmKB/9oADAMBAAIRAxEAPwD3GIiAIiIAiIgCIiAIiIAiIgCIiAIiIAiIgCIiAIiIAiIgCIiAIiIAiIgCIiAIiIAiIgCIiAIiIAiIgCIiAIiIAiIgCIiAIiIAiIgCIiAIiIAiIgCIiAIiIAiIgCIiAIiIAiIgCIiAIiIAiIgCIiAIiIAiIgCIiAIiIAiIgCIiAIiIAiIgCIiAIiIAiIgCIiAIiIAiIgCIiAIiIAiJ8LQD7Eh6rrNCn/xK1NP+p1U/oTNem8QaeobU69Nz7KwY/tIbSJ0v0LCJgtUHgzINCafBFH2Ilb1/X+VRLWuTgfeROWmLZMVbosd0xNUfpOEpeJnqbvKYFlyyv6W28Hb/AJfiTuneLqbrtXaGtuIz9je4vOR9VSujfsM6s6hfeaU19yfSQvZrrY/bMraOuSou0sm4+wuPvmR6OpVd4qsnlgjaV5HyQcSn4mUt48E9lLkvRrkuBuFz2m+8oNNUokFXI5wQ1jzi9rWm06sHcE3lUIBvcDsSATk47y8eolW9EPFvSLuJT1OoNvAU+n5/9zJ1DWhgbZtgn5myzxbozeOSVkqJoqasKLkE9sAsc/abEqA8f+D+R2mqknwylMziIliBERAEREAREQBERAEREAREQBERAPhM5zqnizy63lqFxyTxxfHadE63BB4OJw/ifpf8uC43FGPPO3GFN73E587mq08eZriUb3LHp3iD+YDKKm2oQcYIXNv7c/vNP8vaoPNV3a1t4AdCL8m/0ntPLtN4zFJ/S9nJsVCKF/BXJN/eWPinxVXGnpvSYghh5hHFrG4Ydx7zlSlatnWkk6Wx1vUTomdnalSZvpYuqX9uxGfsZt6b1RUA8uiQgx6EZQO4t8fYzkek+NqLkoumouzrZjsABt/kQcff4nf9L8S09qJUud2AUu4+BYC64+O0ynByf91GrlpXFok9Ko1SdwAWkRcbW3HPIN/9ZK1nUVpMisTdzgck/a0kUdPQcEqAeb2upz795X6jw+m9WFIuBc2L5BJ7XPtNu24pJfPY5dcZS8Xz3Ieq8d0qdc0mFQNj6kIGfmbNd1ynXTYVa54a2AbYN+LSx1HT1qLsKBQLGxYE2vx3xK/XdPpUzZirO+VDG4stsBb2IlZPIlzsWisb8tzgesdF1iVPMpqHpk5KX3i+Mjm32lctd6dl2bal77zfdb/EiepLqyiXCgi3Csbfi9x+8hValDULdgRe1hV3ITtJyhwRYn7Tna+pupP0OK0HWKisEcKobIDYI99rDI97SWvUQp4LUkazgsGQiwIwRci9sX7S26p4X07pcMyuCCGO2oBbsFx7zjeueGNUtKr5ZFRSuWQFSTY4CXxxxmWSjskTfmd71nxHp/5ZjdUbaCGFlsRwD8Sb0Hq1KtS33XYcZJsSMYPefnrolA/zFLzwRTJBG8kKeyW7H1WxO7/+QlFenUvtLYbkDtn4muXHod8sxg9So9S0WkUuzVGVrt6Q+2wXttAx+eZFIfT1GC1aO1yWWkdyi55sbG3E4foWpb+ZVmrMyIbhSfRa1lt+5/SdbqurKy+ZXC7GZQgYA3sf9zM4zVcF3Fp8mdbr+sDC2lZkbF1IIuRc7Xvaw4zbIlro69S+5qQRsXs7ObfdVIn1dS7KNgp2W52H6j7WAxeZVxWqUb2VKlr7cg2t9JPHtLuXoU2+hN0vUCS1wbXwQGI4z2xN1bXMrD0XQ8sGtt+4P+kpNJQqqN/lXJt9L7cm1znGOP8AzJ2s1LCmA4sDi4IN7jjIx95KzuMLexm8a1bFmurUm18/OJvvOc09WnuG1cY9VyzXHuc47SQeqncyrfHF1YD/ALcfM1x9WtNy9issDvYu4lToupVGHqQE3OARe17X+0sP5pb2JsfmdMM0JIxljcXRuifAwM+zYoIiIAiIgCIiAIiIB8M4Xxx1p7tRFtgtf3Jwc/8Avad3K/qXRKVYHcvqthxhlPYg/E588JzjUHRrilGMrkjwpPDtFlqKVbzS29WsQbGxxbgY7yL1LT1qCBal6lMrcsLnb29VvxmeldQ8O19PuqVKhqoWILgNUqbGwdwybCwPe2ZzempLudhWJG3y7H/h35Zf+bkZP4mLtKpHQp27Rw/T9SlAgqRvv9W7adtuLcHEu+peJa9FBs8wKTYnO09wykYP4lX1HpWxmemN6sRu96Y4N/f3kqhoq9NKPms60V9Kgjda/wBGD/bm0l4ovxNl1l34Jeh/iY1GoGAap6vUb7XItmzf3c4B9p6T0nxaa1OnVpmoyMAfLYA1CCSDwLXwe9p5hX6Ol1IuwJJ3XUrcH1WAFr5mpK1SmzGi/a5BUYUfULMPvxI0R4TKSd70e21NdQdTnYx5sGRx+2ftOe6XqCWYluGIG5WVyuMgYNjPPtP4zbZteo6m/wBICqCf7bL+mfvNOor1Kr/1K7AEizFjcWIO0G/pwcTDJht7m+FKmrPVNVrnFVRUsqN7i4OTn037e9pv1tXTVGpuwZtpG02LDJt6QeL29p5Z0+o9ZXamrVGQldt2ctbF1Hvb4vOs0OgVkZGd9wAFtpup575S0PHGC5/MSVHc1a6MCLAKQfVbK+5v2/WQqGrokHzPLQUT6ajCwK8AluxJwc+0qum9MA2o4qOu2+71cji7Lj/aRtZqsOhuVZgChBW6+wB5xI8N22ZU+EW2s6VoK5bdTWocHdTBIHGQB6b8dpwPW/CC1am1dUqoCB5VRRTP23jDD8frOtpbvUtPdRXb6QPSVypsLYkNtxcCqiOoJsSGR8C+Sb3P6SXKtyIxKE+E64pqKVJ2/twP0N+35tzPtXT71K196MlzTBLILcXv3Nxb8S6SrqUP9zUyTYgqdoHG9Svz+0kldWfqpBqQv2tY/C8/HEhRi3aL6pJbnO9L8RtVco25dmLi4LGwNxLGn13Uiotq39I+9i2DmxI7zLX+H2rD+krUfTcDaSQw7n2BP+0r9V4Yr01DWL7rLdbsQRjK2uL+/EzlG+GXUkuUdbpvEJCFnYsWuVF7hfaw/En6fWtUpIQA4LYByvP6+886oa80z5TA7gbezcHFj3lr03UNp1ul33k7b4uSb+kn8Y5jtNrkhyXodV4i60+mpCr/AC61EX6ymPLHY5ti8q+k+L9RU9a6dGpttwajXCm+RdeexlPX8R1ybOW3DFn7HjgSx63qKz0UNO7IBlWAY35BuOx9j7zoio+RVK1TR0emr1Sl0pFAwJF2UkG3Djt+DMH09R7FiwxfG17HuD8zzVvEtSk+xt6lc7GO1VJPFjx3k3SeM91QLUqLTBJBI/qKMYuBkgHv8yX0yk7Y8UeEek6OiyEDzfTe9j9R+Dc2/eS9P1xTu+o7TY2W5v8AAGf2nEL4w0KICS9Wqm7bspi2exZgABj3ndUreUpawZlyL3AJFzz2HvD1Y1aZlJJ7yROo6oMB2v7gg/oZunLDqbLqaVNTdKikKcWLLlhYjGPkcS90NUm9yCfccfoeJpg6nuVaMsmLSTIiJ2mAiIgCIiAJW9S1TqfSbCWUidQtt+f+0rJWiUcl1XUV3XDkAf6zguraCuFbaxsckWuPzeen+Xc/AkXUaAMCLSjjaLKVHlHT+peSCtWmVDWDMnqBHF9vIIEn0tRp1T/69NW3YNR/6jg/9Jwn2E6zV+HFa+JzWu8HkHcpKm98Y4yPvOaWL/F0bLJ6lYA60ygPpuSoF7EtybczLquoclQ1jTQW3qoV0Nha7KBfsJqajqKdYM1itxuxkjIuPnJnQ0W01QD/AIZC3L5AJU2A3jvZrDP+QmKhJcmrmvIp9b4b0tWirhKoo07k1CwDVMD0gsdqKDfgEzHSNTo02pIl6RO5H3eYQT9QLWzwDf7ydqFA1C2UNp+4JUAYx5YY2ve3aQdXVpNvAXy9jCwYhS4PZQtrnmWm5SWxMHTJFPXtpabJd1F2coRt+rLWxe357fM06D+JIAZXDXbuf02378TI6Sq1Ehb1VHALbnp4wLNkY9r3nA9S0hp1SpBHfOPvb83mX4aORvUzohlXoe79L1Ciir+YwJs1wRtA/wAf395j1fp9NkZvNK1LhgSlze42g98/eeOdM8W6rTou1v6d7LcBiPfaT+bXnWeHvEj13Hltt9OX1DkBrtngGx55xKy6XRWlFdbbbs63pmpQndqBastwKVibL/8ApUAsCDi0uNZSd0G0Ye63Ngdo5KqB+P8AWRundRpo5Dmi1M/4VqT5/wCYEgnn8TfqmrausNqeXpxuRWZlYsOS4S/cgAZ/ErJUuCqlbK+t1ynoiBWNSncenhmcXta4El6DqdOvuBfyXB3LuvvtkKxGLg5xxPmm8JJTqb1QM4Vr1XYuQLfSAfp7fSBNtXwFpm09lHluVP8AUHrLYzu33v7zTClKLRMqu7MdLTrpWO8rVRrBHUmkwb2Ycbfm/eXmv0O1dzV9i4y+0qPgNggTyHpHXalJalAU3qM5tS8ssLtf0en98dv1Fz1+n1CjSoUq9c1KlYMRRw23bgbrD1XDDvyCPmafh46W2i7h/VUU/Y7fqHhfTV3p1j9aFb1KbCzgYsxNxwfvacn4z6YNLUBQsaLg2G4ehgM3XuLEEcEfidB/D7SvTWtTqizEq17WBuCCo+1v3kfxV0kNWpFxuo7algxuPMJW/p+FGPzKP/X5RnOHbyODd0ebaXW1ajlxXD2yVcBWtYiyknNr8Gdz0HSmvodi1iu8c7Qxtz3z8TltPo12O9l2CofTxe1vTf8AWXv8P7UtVdiwpFWte5VGORtH6j8zOTV0aJurXkXOg6BRo0ghoLVX6t1Rf6m/dkhlyFwLDt+ZV63+HtBtStbe4RiGFK+59wsfS+b5F8jtzPQa+tpijfB3XCq2CWOAM8fcyDoNDfbWZfIdVK3WotWmwNvq/QZFjzmSlluoy2+3z9SndT8Ulv8Af57Ir+o+H6VRBpadOzEq9SoRxndk92JmVWtZ6mnWlUapSAzfcgUqNrW5Jt2+JbLrSroi7Xq7dz7QVAX+0gZt+T2kg6FWYMcOeWHpNvYkRkXcelc/t/JWOVxS1cfv/BR1NAG8qq4YMrWAYEYPJ2++MTrNIgCC3FhK9tEKl1Ysc/NwPg9r2EtESwtOnpMTh9jnz5NRlERPQOUREQBERAEjamnJM+EQCkq0CLzVb3Eun0oMiVtPaAVDYviY1tGGF5NahefBRIkOKZKZz2r6Krmcz1vwQrZC59+DPRDp5g1EHBmektqPKWOq09gDdBydimoABja59rCRa/WNMQDVZqmpIIBqq90JbGztfieo6vpStcWnM9V8HqwvtH5EzljTLxmcxqaVOvQFNmpXUWVmDowtwcA/scyk6v4epU1QK6VG2+p03/VxtIN50Op8PvTUBVBUcDggdwCJCotTUk1VKsDhDaxAAz7G+f0nK9cXsdMZROS8R9KWgUCg5UEm9xe/Ilj4TqrVp+VUBAQ3DW3IwJvscAg4sSJe19E9bU0g1AtSxuAsfSQQMfGDN/T/AA0lKrVSizo/1oD6rlbXQg+44l3O4U+Sb3J2hRSQANifSRtVdvOB+s7rw9rEUrTPqQAAEC4FhwbcTzxt1Y5qJTYkWH0hh7XOAfcHInSeGtYKFWnTfTtTpl9oceqkAR9dQ3uucZFuMzilFx2XubbSW51vU9cqFSVbbUZKbFQSFDenc1uBkC8sdDSUVCFNwi2Ivci7EDH2AmzS6ukQVB9IzdrWPe6ytGvR6jtTybbCbEhh/qYi44UpOV2/lGPincaqiq1a6Tpa1tY9vNqn+mtrkdrU1FyL8k/NsTndB4109XVU6tclnIIBCMQmfSlh35J+/wCJM8XeHqmp9ABeqti7OQgC+w3cfj97zV4G8FqjmtqAPRmlSIIuR/ewNiBfsR8+06ITU4XLajo0qC1Xbf5/8O98gFbsQTuBBUn6b3A/SwxOM/ixrKm3SCkCbb3dAduCFVbkZB+r8EzuKfUAVN1zkfHx+LSBrNGKxG8KdotcDn7ycGmUm47po4Z2ufI8WodfAHluj015IKbgG/6geD3nXeFdRpq1VEFUpm+1WuCwF/SDlRz7j5nUV/B9Fs7RIp/h9pyQSmfjE1n06ZeOdou9Z0BKjITRqWQEX3oN+4i97teU9PS1KVBqTN/TD2VEKuWUm/q2i+Pky20HhSkgwDb5JMsV0yKLKO8zfTLy2IWd8clH02o6HcqHccF2sCR2Dd2t8zpNFWYgb8n4mFKiDccW5kpFA4m2HEsapGeSet2blYGZSNSaxHzJM7E7MGqEREkgREQBERAEREATFkB5mUQCO2kEj1dPLCfCIBTtTnx0llU0t+JGfTmCCIdPNFXT8yfbtPhpyGiSjr9LBHEpOo+GFcG6g/idqaeJqqURKuJZSPLq3QKunO6h+lyORYgHtKvV+IKqfVpirW2mooDEi1r4tng8dp6+/T1JyJW6/wALo/aZPEmXWRo83pKtSmSLH/NTjm9mt7Hi/Y/E6fwX06sEqBWUEjbaoGcKL/2kHuMW4+Jm/gEXJXBOLg7Tb2xL3o3Ta9BCqVBY2ALAMwA7A/8AmceTBJv6HVHMqJB6QaYLodg5JI29+B8yRTppSRWuAASeNzOxvkASLW8O+cwNdmqW43G4H2HEtNN0Omgwszj0cdVkSztqmVtPUsxaolPezCw34sO97ck/tIHTeiVhUqVDWN6jFmAAtk3sLjidVT09hgT7Qo27To7CqnuU7rIdPRkDLEn5m9MXk0U8TTWpZnRjhpVIxnKzWOJtormalEkUEmpQyqHNveBpxbEzefA0A+eXkkTWre8+jBsJnskNEmKvmSQZpSjNwl0VZ9iIkkCIiAIiIAiIgCIiAIiIAnxlvPsQDRU080FJOnwrAK9lmlhLFtPI76eARWMypi8zelCLJZBgUm+jSBExtNlNZm0iyMigmSmfVpwqyukmzQ7kEzLT1O021KF+JoUbTLpbEEow9K8+JxNqwkGRW05mXEkz5aTRBHZv1mCUiZMtEkGmnQsb3m20+xAEREAREQBERAEREAREQBERAEREAREQBERAEREA1vSvNLUJKiAQ9kzpCbzTEBJDQMGMxOAZt2QUhIGmkDM/JzebbRJB8An2IgCIiAIiIAiIgCIiAIiIAiIgCIiAIiIAiIgCIiAIiIAiIgCIiAIiIAiIgCIiAIiIAiIgCIiAIiIAiIgCIiAIiIAiIgH/2Q=="/>
          <p:cNvSpPr>
            <a:spLocks noChangeAspect="1" noChangeArrowheads="1"/>
          </p:cNvSpPr>
          <p:nvPr/>
        </p:nvSpPr>
        <p:spPr bwMode="auto">
          <a:xfrm>
            <a:off x="77788"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217092" name="AutoShape 4" descr="data:image/jpg;base64,/9j/4AAQSkZJRgABAQAAAQABAAD/2wCEAAkGBhMSEBIUExIWFRIUGBcVGBUVGBYSFRUXFxQWFRQUFBYXHCYfFxkkGxUUHy8lIycpLSwsFh4xNTAqNSYrLCoBCQoKDgwOGg8PGTQlHyQqKSwqNCopMCwwLCwsLCwsLDAsKi80NCwsLywsLCwsLC0sLCosLC8sLCksLCwsKSksLP/AABEIALcBEwMBIgACEQEDEQH/xAAcAAEAAgMBAQEAAAAAAAAAAAAABAUCAwYHAQj/xAA4EAACAQMDAgUDAgUCBgMAAAABAgADESEEEjEFQQYTIlFhMnGBkaEHFCNCUsHxM2JysdHwFiRT/8QAGQEBAAMBAQAAAAAAAAAAAAAAAAECAwQF/8QALhEAAgIBAwIFAgUFAAAAAAAAAAECEQMSITEEEyJBUaHwYXEUkbHB0SMyUmKB/9oADAMBAAIRAxEAPwD3GIiAIiIAiIgCIiAIiIAiIgCIiAIiIAiIgCIiAIiIAiIgCIiAIiIAiIgCIiAIiIAiIgCIiAIiIAiIgCIiAIiIAiIgCIiAIiIAiIgCIiAIiIAiIgCIiAIiIAiIgCIiAIiIAiIgCIiAIiIAiIgCIiAIiIAiIgCIiAIiIAiIgCIiAIiIAiIgCIiAIiIAiIgCIiAIiIAiIgCIiAIiIAiJ8LQD7Eh6rrNCn/xK1NP+p1U/oTNem8QaeobU69Nz7KwY/tIbSJ0v0LCJgtUHgzINCafBFH2Ilb1/X+VRLWuTgfeROWmLZMVbosd0xNUfpOEpeJnqbvKYFlyyv6W28Hb/AJfiTuneLqbrtXaGtuIz9je4vOR9VSujfsM6s6hfeaU19yfSQvZrrY/bMraOuSou0sm4+wuPvmR6OpVd4qsnlgjaV5HyQcSn4mUt48E9lLkvRrkuBuFz2m+8oNNUokFXI5wQ1jzi9rWm06sHcE3lUIBvcDsSATk47y8eolW9EPFvSLuJT1OoNvAU+n5/9zJ1DWhgbZtgn5myzxbozeOSVkqJoqasKLkE9sAsc/abEqA8f+D+R2mqknwylMziIliBERAEREAREQBERAEREAREQBERAPhM5zqnizy63lqFxyTxxfHadE63BB4OJw/ifpf8uC43FGPPO3GFN73E587mq08eZriUb3LHp3iD+YDKKm2oQcYIXNv7c/vNP8vaoPNV3a1t4AdCL8m/0ntPLtN4zFJ/S9nJsVCKF/BXJN/eWPinxVXGnpvSYghh5hHFrG4Ydx7zlSlatnWkk6Wx1vUTomdnalSZvpYuqX9uxGfsZt6b1RUA8uiQgx6EZQO4t8fYzkek+NqLkoumouzrZjsABt/kQcff4nf9L8S09qJUud2AUu4+BYC64+O0ynByf91GrlpXFok9Ko1SdwAWkRcbW3HPIN/9ZK1nUVpMisTdzgck/a0kUdPQcEqAeb2upz795X6jw+m9WFIuBc2L5BJ7XPtNu24pJfPY5dcZS8Xz3Ieq8d0qdc0mFQNj6kIGfmbNd1ynXTYVa54a2AbYN+LSx1HT1qLsKBQLGxYE2vx3xK/XdPpUzZirO+VDG4stsBb2IlZPIlzsWisb8tzgesdF1iVPMpqHpk5KX3i+Mjm32lctd6dl2bal77zfdb/EiepLqyiXCgi3Csbfi9x+8hValDULdgRe1hV3ITtJyhwRYn7Tna+pupP0OK0HWKisEcKobIDYI99rDI97SWvUQp4LUkazgsGQiwIwRci9sX7S26p4X07pcMyuCCGO2oBbsFx7zjeueGNUtKr5ZFRSuWQFSTY4CXxxxmWSjskTfmd71nxHp/5ZjdUbaCGFlsRwD8Sb0Hq1KtS33XYcZJsSMYPefnrolA/zFLzwRTJBG8kKeyW7H1WxO7/+QlFenUvtLYbkDtn4muXHod8sxg9So9S0WkUuzVGVrt6Q+2wXttAx+eZFIfT1GC1aO1yWWkdyi55sbG3E4foWpb+ZVmrMyIbhSfRa1lt+5/SdbqurKy+ZXC7GZQgYA3sf9zM4zVcF3Fp8mdbr+sDC2lZkbF1IIuRc7Xvaw4zbIlro69S+5qQRsXs7ObfdVIn1dS7KNgp2W52H6j7WAxeZVxWqUb2VKlr7cg2t9JPHtLuXoU2+hN0vUCS1wbXwQGI4z2xN1bXMrD0XQ8sGtt+4P+kpNJQqqN/lXJt9L7cm1znGOP8AzJ2s1LCmA4sDi4IN7jjIx95KzuMLexm8a1bFmurUm18/OJvvOc09WnuG1cY9VyzXHuc47SQeqncyrfHF1YD/ALcfM1x9WtNy9issDvYu4lToupVGHqQE3OARe17X+0sP5pb2JsfmdMM0JIxljcXRuifAwM+zYoIiIAiIgCIiAIiIB8M4Xxx1p7tRFtgtf3Jwc/8Avad3K/qXRKVYHcvqthxhlPYg/E588JzjUHRrilGMrkjwpPDtFlqKVbzS29WsQbGxxbgY7yL1LT1qCBal6lMrcsLnb29VvxmeldQ8O19PuqVKhqoWILgNUqbGwdwybCwPe2ZzempLudhWJG3y7H/h35Zf+bkZP4mLtKpHQp27Rw/T9SlAgqRvv9W7adtuLcHEu+peJa9FBs8wKTYnO09wykYP4lX1HpWxmemN6sRu96Y4N/f3kqhoq9NKPms60V9Kgjda/wBGD/bm0l4ovxNl1l34Jeh/iY1GoGAap6vUb7XItmzf3c4B9p6T0nxaa1OnVpmoyMAfLYA1CCSDwLXwe9p5hX6Ol1IuwJJ3XUrcH1WAFr5mpK1SmzGi/a5BUYUfULMPvxI0R4TKSd70e21NdQdTnYx5sGRx+2ftOe6XqCWYluGIG5WVyuMgYNjPPtP4zbZteo6m/wBICqCf7bL+mfvNOor1Kr/1K7AEizFjcWIO0G/pwcTDJht7m+FKmrPVNVrnFVRUsqN7i4OTn037e9pv1tXTVGpuwZtpG02LDJt6QeL29p5Z0+o9ZXamrVGQldt2ctbF1Hvb4vOs0OgVkZGd9wAFtpup575S0PHGC5/MSVHc1a6MCLAKQfVbK+5v2/WQqGrokHzPLQUT6ajCwK8AluxJwc+0qum9MA2o4qOu2+71cji7Lj/aRtZqsOhuVZgChBW6+wB5xI8N22ZU+EW2s6VoK5bdTWocHdTBIHGQB6b8dpwPW/CC1am1dUqoCB5VRRTP23jDD8frOtpbvUtPdRXb6QPSVypsLYkNtxcCqiOoJsSGR8C+Sb3P6SXKtyIxKE+E64pqKVJ2/twP0N+35tzPtXT71K196MlzTBLILcXv3Nxb8S6SrqUP9zUyTYgqdoHG9Svz+0kldWfqpBqQv2tY/C8/HEhRi3aL6pJbnO9L8RtVco25dmLi4LGwNxLGn13Uiotq39I+9i2DmxI7zLX+H2rD+krUfTcDaSQw7n2BP+0r9V4Yr01DWL7rLdbsQRjK2uL+/EzlG+GXUkuUdbpvEJCFnYsWuVF7hfaw/En6fWtUpIQA4LYByvP6+886oa80z5TA7gbezcHFj3lr03UNp1ul33k7b4uSb+kn8Y5jtNrkhyXodV4i60+mpCr/AC61EX6ymPLHY5ti8q+k+L9RU9a6dGpttwajXCm+RdeexlPX8R1ybOW3DFn7HjgSx63qKz0UNO7IBlWAY35BuOx9j7zoio+RVK1TR0emr1Sl0pFAwJF2UkG3Djt+DMH09R7FiwxfG17HuD8zzVvEtSk+xt6lc7GO1VJPFjx3k3SeM91QLUqLTBJBI/qKMYuBkgHv8yX0yk7Y8UeEek6OiyEDzfTe9j9R+Dc2/eS9P1xTu+o7TY2W5v8AAGf2nEL4w0KICS9Wqm7bspi2exZgABj3ndUreUpawZlyL3AJFzz2HvD1Y1aZlJJ7yROo6oMB2v7gg/oZunLDqbLqaVNTdKikKcWLLlhYjGPkcS90NUm9yCfccfoeJpg6nuVaMsmLSTIiJ2mAiIgCIiAJW9S1TqfSbCWUidQtt+f+0rJWiUcl1XUV3XDkAf6zguraCuFbaxsckWuPzeen+Xc/AkXUaAMCLSjjaLKVHlHT+peSCtWmVDWDMnqBHF9vIIEn0tRp1T/69NW3YNR/6jg/9Jwn2E6zV+HFa+JzWu8HkHcpKm98Y4yPvOaWL/F0bLJ6lYA60ygPpuSoF7EtybczLquoclQ1jTQW3qoV0Nha7KBfsJqajqKdYM1itxuxkjIuPnJnQ0W01QD/AIZC3L5AJU2A3jvZrDP+QmKhJcmrmvIp9b4b0tWirhKoo07k1CwDVMD0gsdqKDfgEzHSNTo02pIl6RO5H3eYQT9QLWzwDf7ydqFA1C2UNp+4JUAYx5YY2ve3aQdXVpNvAXy9jCwYhS4PZQtrnmWm5SWxMHTJFPXtpabJd1F2coRt+rLWxe357fM06D+JIAZXDXbuf02378TI6Sq1Ehb1VHALbnp4wLNkY9r3nA9S0hp1SpBHfOPvb83mX4aORvUzohlXoe79L1Ciir+YwJs1wRtA/wAf395j1fp9NkZvNK1LhgSlze42g98/eeOdM8W6rTou1v6d7LcBiPfaT+bXnWeHvEj13Hltt9OX1DkBrtngGx55xKy6XRWlFdbbbs63pmpQndqBastwKVibL/8ApUAsCDi0uNZSd0G0Ye63Ngdo5KqB+P8AWRundRpo5Dmi1M/4VqT5/wCYEgnn8TfqmrausNqeXpxuRWZlYsOS4S/cgAZ/ErJUuCqlbK+t1ynoiBWNSncenhmcXta4El6DqdOvuBfyXB3LuvvtkKxGLg5xxPmm8JJTqb1QM4Vr1XYuQLfSAfp7fSBNtXwFpm09lHluVP8AUHrLYzu33v7zTClKLRMqu7MdLTrpWO8rVRrBHUmkwb2Ycbfm/eXmv0O1dzV9i4y+0qPgNggTyHpHXalJalAU3qM5tS8ssLtf0en98dv1Fz1+n1CjSoUq9c1KlYMRRw23bgbrD1XDDvyCPmafh46W2i7h/VUU/Y7fqHhfTV3p1j9aFb1KbCzgYsxNxwfvacn4z6YNLUBQsaLg2G4ehgM3XuLEEcEfidB/D7SvTWtTqizEq17WBuCCo+1v3kfxV0kNWpFxuo7algxuPMJW/p+FGPzKP/X5RnOHbyODd0ebaXW1ajlxXD2yVcBWtYiyknNr8Gdz0HSmvodi1iu8c7Qxtz3z8TltPo12O9l2CofTxe1vTf8AWXv8P7UtVdiwpFWte5VGORtH6j8zOTV0aJurXkXOg6BRo0ghoLVX6t1Rf6m/dkhlyFwLDt+ZV63+HtBtStbe4RiGFK+59wsfS+b5F8jtzPQa+tpijfB3XCq2CWOAM8fcyDoNDfbWZfIdVK3WotWmwNvq/QZFjzmSlluoy2+3z9SndT8Ulv8Af57Ir+o+H6VRBpadOzEq9SoRxndk92JmVWtZ6mnWlUapSAzfcgUqNrW5Jt2+JbLrSroi7Xq7dz7QVAX+0gZt+T2kg6FWYMcOeWHpNvYkRkXcelc/t/JWOVxS1cfv/BR1NAG8qq4YMrWAYEYPJ2++MTrNIgCC3FhK9tEKl1Ysc/NwPg9r2EtESwtOnpMTh9jnz5NRlERPQOUREQBERAEjamnJM+EQCkq0CLzVb3Eun0oMiVtPaAVDYviY1tGGF5NahefBRIkOKZKZz2r6Krmcz1vwQrZC59+DPRDp5g1EHBmektqPKWOq09gDdBydimoABja59rCRa/WNMQDVZqmpIIBqq90JbGztfieo6vpStcWnM9V8HqwvtH5EzljTLxmcxqaVOvQFNmpXUWVmDowtwcA/scyk6v4epU1QK6VG2+p03/VxtIN50Op8PvTUBVBUcDggdwCJCotTUk1VKsDhDaxAAz7G+f0nK9cXsdMZROS8R9KWgUCg5UEm9xe/Ilj4TqrVp+VUBAQ3DW3IwJvscAg4sSJe19E9bU0g1AtSxuAsfSQQMfGDN/T/AA0lKrVSizo/1oD6rlbXQg+44l3O4U+Sb3J2hRSQANifSRtVdvOB+s7rw9rEUrTPqQAAEC4FhwbcTzxt1Y5qJTYkWH0hh7XOAfcHInSeGtYKFWnTfTtTpl9oceqkAR9dQ3uucZFuMzilFx2XubbSW51vU9cqFSVbbUZKbFQSFDenc1uBkC8sdDSUVCFNwi2Ivci7EDH2AmzS6ukQVB9IzdrWPe6ytGvR6jtTybbCbEhh/qYi44UpOV2/lGPincaqiq1a6Tpa1tY9vNqn+mtrkdrU1FyL8k/NsTndB4109XVU6tclnIIBCMQmfSlh35J+/wCJM8XeHqmp9ABeqti7OQgC+w3cfj97zV4G8FqjmtqAPRmlSIIuR/ewNiBfsR8+06ITU4XLajo0qC1Xbf5/8O98gFbsQTuBBUn6b3A/SwxOM/ixrKm3SCkCbb3dAduCFVbkZB+r8EzuKfUAVN1zkfHx+LSBrNGKxG8KdotcDn7ycGmUm47po4Z2ufI8WodfAHluj015IKbgG/6geD3nXeFdRpq1VEFUpm+1WuCwF/SDlRz7j5nUV/B9Fs7RIp/h9pyQSmfjE1n06ZeOdou9Z0BKjITRqWQEX3oN+4i97teU9PS1KVBqTN/TD2VEKuWUm/q2i+Pky20HhSkgwDb5JMsV0yKLKO8zfTLy2IWd8clH02o6HcqHccF2sCR2Dd2t8zpNFWYgb8n4mFKiDccW5kpFA4m2HEsapGeSet2blYGZSNSaxHzJM7E7MGqEREkgREQBERAEREATFkB5mUQCO2kEj1dPLCfCIBTtTnx0llU0t+JGfTmCCIdPNFXT8yfbtPhpyGiSjr9LBHEpOo+GFcG6g/idqaeJqqURKuJZSPLq3QKunO6h+lyORYgHtKvV+IKqfVpirW2mooDEi1r4tng8dp6+/T1JyJW6/wALo/aZPEmXWRo83pKtSmSLH/NTjm9mt7Hi/Y/E6fwX06sEqBWUEjbaoGcKL/2kHuMW4+Jm/gEXJXBOLg7Tb2xL3o3Ta9BCqVBY2ALAMwA7A/8AmceTBJv6HVHMqJB6QaYLodg5JI29+B8yRTppSRWuAASeNzOxvkASLW8O+cwNdmqW43G4H2HEtNN0Omgwszj0cdVkSztqmVtPUsxaolPezCw34sO97ck/tIHTeiVhUqVDWN6jFmAAtk3sLjidVT09hgT7Qo27To7CqnuU7rIdPRkDLEn5m9MXk0U8TTWpZnRjhpVIxnKzWOJtormalEkUEmpQyqHNveBpxbEzefA0A+eXkkTWre8+jBsJnskNEmKvmSQZpSjNwl0VZ9iIkkCIiAIiIAiIgCIiAIiIAnxlvPsQDRU080FJOnwrAK9lmlhLFtPI76eARWMypi8zelCLJZBgUm+jSBExtNlNZm0iyMigmSmfVpwqyukmzQ7kEzLT1O021KF+JoUbTLpbEEow9K8+JxNqwkGRW05mXEkz5aTRBHZv1mCUiZMtEkGmnQsb3m20+xAEREAREQBERAEREAREQBERAEREAREQBERAEREA1vSvNLUJKiAQ9kzpCbzTEBJDQMGMxOAZt2QUhIGmkDM/JzebbRJB8An2IgCIiAIiIAiIgCIiAIiIAiIgCIiAIiIAiIgCIiAIiIAiIgCIiAIiIAiIgCIiAIiIAiIgCIiAIiIAiIgCIiAIiIAiIgH/2Q=="/>
          <p:cNvSpPr>
            <a:spLocks noChangeAspect="1" noChangeArrowheads="1"/>
          </p:cNvSpPr>
          <p:nvPr/>
        </p:nvSpPr>
        <p:spPr bwMode="auto">
          <a:xfrm>
            <a:off x="77788"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217094" name="Picture 6" descr="http://www.changinghabits.com.au/muesli_bar.jpg"/>
          <p:cNvPicPr>
            <a:picLocks noChangeAspect="1" noChangeArrowheads="1"/>
          </p:cNvPicPr>
          <p:nvPr/>
        </p:nvPicPr>
        <p:blipFill>
          <a:blip r:embed="rId2" cstate="print"/>
          <a:srcRect/>
          <a:stretch>
            <a:fillRect/>
          </a:stretch>
        </p:blipFill>
        <p:spPr bwMode="auto">
          <a:xfrm>
            <a:off x="571472" y="0"/>
            <a:ext cx="2381250" cy="1571626"/>
          </a:xfrm>
          <a:prstGeom prst="rect">
            <a:avLst/>
          </a:prstGeom>
          <a:noFill/>
        </p:spPr>
      </p:pic>
      <p:sp>
        <p:nvSpPr>
          <p:cNvPr id="7" name="Action Button: Back or Previous 6">
            <a:hlinkClick r:id="" action="ppaction://hlinkshowjump?jump=lastslideviewed" highlightClick="1"/>
          </p:cNvPr>
          <p:cNvSpPr/>
          <p:nvPr/>
        </p:nvSpPr>
        <p:spPr>
          <a:xfrm>
            <a:off x="7643834" y="5715016"/>
            <a:ext cx="1000132" cy="7143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err="1" smtClean="0"/>
              <a:t>Blu</a:t>
            </a:r>
            <a:r>
              <a:rPr lang="en-NZ" dirty="0" smtClean="0"/>
              <a:t>-Ray</a:t>
            </a:r>
            <a:endParaRPr lang="en-NZ" dirty="0"/>
          </a:p>
        </p:txBody>
      </p:sp>
      <p:sp>
        <p:nvSpPr>
          <p:cNvPr id="3" name="Content Placeholder 2"/>
          <p:cNvSpPr>
            <a:spLocks noGrp="1"/>
          </p:cNvSpPr>
          <p:nvPr>
            <p:ph idx="1"/>
          </p:nvPr>
        </p:nvSpPr>
        <p:spPr>
          <a:xfrm>
            <a:off x="457200" y="1928802"/>
            <a:ext cx="8229600" cy="4197361"/>
          </a:xfrm>
        </p:spPr>
        <p:txBody>
          <a:bodyPr>
            <a:normAutofit fontScale="85000" lnSpcReduction="20000"/>
          </a:bodyPr>
          <a:lstStyle/>
          <a:p>
            <a:pPr marL="0" indent="0">
              <a:buNone/>
            </a:pPr>
            <a:r>
              <a:rPr lang="en-NZ" dirty="0" smtClean="0"/>
              <a:t>Jenna bought a </a:t>
            </a:r>
            <a:r>
              <a:rPr lang="en-NZ" dirty="0" err="1" smtClean="0"/>
              <a:t>blu</a:t>
            </a:r>
            <a:r>
              <a:rPr lang="en-NZ" dirty="0" smtClean="0"/>
              <a:t>-ray player. It was now $50 off and only $399 or $5.39 weekly (Weekly payments were based on a10% deposit and included a $30 booking and insurance fee)</a:t>
            </a:r>
          </a:p>
          <a:p>
            <a:pPr marL="0" indent="0">
              <a:buNone/>
            </a:pPr>
            <a:r>
              <a:rPr lang="en-NZ" dirty="0" smtClean="0"/>
              <a:t>Jenna paid a $40 deposit, if it takes her 2 years to pay it off, how much did she pay for the </a:t>
            </a:r>
            <a:r>
              <a:rPr lang="en-NZ" dirty="0" err="1" smtClean="0"/>
              <a:t>blu</a:t>
            </a:r>
            <a:r>
              <a:rPr lang="en-NZ" dirty="0" smtClean="0"/>
              <a:t>-ray player excluding the $30 booking and insurance fee?</a:t>
            </a:r>
          </a:p>
          <a:p>
            <a:pPr marL="0" indent="0">
              <a:buNone/>
            </a:pPr>
            <a:r>
              <a:rPr lang="en-NZ" dirty="0" smtClean="0"/>
              <a:t>While Jenna was in the store she entered a competition “</a:t>
            </a:r>
            <a:r>
              <a:rPr lang="en-NZ" i="1" dirty="0" smtClean="0"/>
              <a:t>win your height in DVDs”</a:t>
            </a:r>
            <a:r>
              <a:rPr lang="en-NZ" dirty="0" smtClean="0"/>
              <a:t> If Jenna is 1.76m tall and the average DVD is $30 and about 1cm thick, estimate to the nearest $100 how much Jenna could win.</a:t>
            </a:r>
            <a:endParaRPr lang="en-NZ" dirty="0"/>
          </a:p>
        </p:txBody>
      </p:sp>
      <p:pic>
        <p:nvPicPr>
          <p:cNvPr id="218114" name="Picture 2" descr="http://www.voodish.co.uk/articles/v-content/uploads/2007/11/blu-ray-hd-dvd-discs.jpg"/>
          <p:cNvPicPr>
            <a:picLocks noChangeAspect="1" noChangeArrowheads="1"/>
          </p:cNvPicPr>
          <p:nvPr/>
        </p:nvPicPr>
        <p:blipFill>
          <a:blip r:embed="rId2" cstate="print"/>
          <a:srcRect/>
          <a:stretch>
            <a:fillRect/>
          </a:stretch>
        </p:blipFill>
        <p:spPr bwMode="auto">
          <a:xfrm>
            <a:off x="428596" y="0"/>
            <a:ext cx="2319866" cy="2000240"/>
          </a:xfrm>
          <a:prstGeom prst="rect">
            <a:avLst/>
          </a:prstGeom>
          <a:noFill/>
        </p:spPr>
      </p:pic>
      <p:sp>
        <p:nvSpPr>
          <p:cNvPr id="5" name="Action Button: Back or Previous 4">
            <a:hlinkClick r:id="" action="ppaction://hlinkshowjump?jump=lastslideviewed" highlightClick="1"/>
          </p:cNvPr>
          <p:cNvSpPr/>
          <p:nvPr/>
        </p:nvSpPr>
        <p:spPr>
          <a:xfrm>
            <a:off x="7643834" y="5715016"/>
            <a:ext cx="1000132" cy="7143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Ellie MacDonald’s</a:t>
            </a:r>
            <a:br>
              <a:rPr lang="en-NZ" dirty="0" smtClean="0"/>
            </a:br>
            <a:r>
              <a:rPr lang="en-NZ" dirty="0" smtClean="0"/>
              <a:t> Farm</a:t>
            </a:r>
            <a:endParaRPr lang="en-NZ" dirty="0"/>
          </a:p>
        </p:txBody>
      </p:sp>
      <p:sp>
        <p:nvSpPr>
          <p:cNvPr id="3" name="Content Placeholder 2"/>
          <p:cNvSpPr>
            <a:spLocks noGrp="1"/>
          </p:cNvSpPr>
          <p:nvPr>
            <p:ph idx="1"/>
          </p:nvPr>
        </p:nvSpPr>
        <p:spPr>
          <a:xfrm>
            <a:off x="500034" y="2332037"/>
            <a:ext cx="8229600" cy="4240235"/>
          </a:xfrm>
        </p:spPr>
        <p:txBody>
          <a:bodyPr>
            <a:normAutofit fontScale="85000" lnSpcReduction="10000"/>
          </a:bodyPr>
          <a:lstStyle/>
          <a:p>
            <a:pPr marL="0" indent="0">
              <a:buNone/>
            </a:pPr>
            <a:r>
              <a:rPr lang="en-NZ" dirty="0" smtClean="0"/>
              <a:t>Ellie has a small farm. On her farm she has sheep and cows but altogether she has less than 20 animals.</a:t>
            </a:r>
          </a:p>
          <a:p>
            <a:r>
              <a:rPr lang="en-NZ" dirty="0" smtClean="0"/>
              <a:t>She has only 24 bales of hay each week to feed her animals</a:t>
            </a:r>
          </a:p>
          <a:p>
            <a:r>
              <a:rPr lang="en-NZ" dirty="0" smtClean="0"/>
              <a:t>Each sheep needs a bale of hay per week</a:t>
            </a:r>
          </a:p>
          <a:p>
            <a:r>
              <a:rPr lang="en-NZ" dirty="0" smtClean="0"/>
              <a:t>Each cow eats 2 bales of hay per week</a:t>
            </a:r>
          </a:p>
          <a:p>
            <a:r>
              <a:rPr lang="en-NZ" dirty="0" smtClean="0"/>
              <a:t>She can make $45 profit per sheep and $150 per cow.</a:t>
            </a:r>
          </a:p>
          <a:p>
            <a:r>
              <a:rPr lang="en-NZ" dirty="0" smtClean="0"/>
              <a:t>The ratio of cows :sheep is 4:5</a:t>
            </a:r>
          </a:p>
          <a:p>
            <a:pPr>
              <a:buNone/>
            </a:pPr>
            <a:r>
              <a:rPr lang="en-NZ" dirty="0" smtClean="0"/>
              <a:t>How much can Ellie make?</a:t>
            </a:r>
          </a:p>
          <a:p>
            <a:pPr>
              <a:buNone/>
            </a:pPr>
            <a:endParaRPr lang="en-NZ" dirty="0"/>
          </a:p>
        </p:txBody>
      </p:sp>
      <p:pic>
        <p:nvPicPr>
          <p:cNvPr id="219138" name="Picture 2" descr="http://4.bp.blogspot.com/__y-lXOrOC8A/TGqIcJ-_2gI/AAAAAAAACLs/OWIDyufycr4/s1600/sheep-600.jpg"/>
          <p:cNvPicPr>
            <a:picLocks noChangeAspect="1" noChangeArrowheads="1"/>
          </p:cNvPicPr>
          <p:nvPr/>
        </p:nvPicPr>
        <p:blipFill>
          <a:blip r:embed="rId2" cstate="print"/>
          <a:srcRect/>
          <a:stretch>
            <a:fillRect/>
          </a:stretch>
        </p:blipFill>
        <p:spPr bwMode="auto">
          <a:xfrm>
            <a:off x="214282" y="214290"/>
            <a:ext cx="2500330" cy="1875248"/>
          </a:xfrm>
          <a:prstGeom prst="rect">
            <a:avLst/>
          </a:prstGeom>
          <a:noFill/>
        </p:spPr>
      </p:pic>
      <p:pic>
        <p:nvPicPr>
          <p:cNvPr id="219140" name="Picture 4" descr="http://www.icanhasinternets.com/wp-content/uploads/2010/08/cows.jpg"/>
          <p:cNvPicPr>
            <a:picLocks noChangeAspect="1" noChangeArrowheads="1"/>
          </p:cNvPicPr>
          <p:nvPr/>
        </p:nvPicPr>
        <p:blipFill>
          <a:blip r:embed="rId3" cstate="print"/>
          <a:srcRect/>
          <a:stretch>
            <a:fillRect/>
          </a:stretch>
        </p:blipFill>
        <p:spPr bwMode="auto">
          <a:xfrm>
            <a:off x="6521476" y="214290"/>
            <a:ext cx="2622524" cy="1857364"/>
          </a:xfrm>
          <a:prstGeom prst="rect">
            <a:avLst/>
          </a:prstGeom>
          <a:noFill/>
        </p:spPr>
      </p:pic>
      <p:sp>
        <p:nvSpPr>
          <p:cNvPr id="6" name="Action Button: Back or Previous 5">
            <a:hlinkClick r:id="" action="ppaction://hlinkshowjump?jump=lastslideviewed" highlightClick="1"/>
          </p:cNvPr>
          <p:cNvSpPr/>
          <p:nvPr/>
        </p:nvSpPr>
        <p:spPr>
          <a:xfrm>
            <a:off x="7643834" y="5715016"/>
            <a:ext cx="1000132" cy="7143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 name="TextBox 6"/>
          <p:cNvSpPr txBox="1"/>
          <p:nvPr/>
        </p:nvSpPr>
        <p:spPr>
          <a:xfrm>
            <a:off x="5357818" y="5786454"/>
            <a:ext cx="1928826" cy="646331"/>
          </a:xfrm>
          <a:prstGeom prst="rect">
            <a:avLst/>
          </a:prstGeom>
          <a:noFill/>
        </p:spPr>
        <p:txBody>
          <a:bodyPr wrap="square" rtlCol="0">
            <a:spAutoFit/>
          </a:bodyPr>
          <a:lstStyle/>
          <a:p>
            <a:r>
              <a:rPr lang="en-NZ" dirty="0" smtClean="0">
                <a:solidFill>
                  <a:srgbClr val="FF0000"/>
                </a:solidFill>
              </a:rPr>
              <a:t>4 cows, 5 sheep so $825</a:t>
            </a:r>
            <a:endParaRPr lang="en-NZ"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Paper</a:t>
            </a:r>
            <a:endParaRPr lang="en-NZ" dirty="0"/>
          </a:p>
        </p:txBody>
      </p:sp>
      <p:sp>
        <p:nvSpPr>
          <p:cNvPr id="3" name="Content Placeholder 2"/>
          <p:cNvSpPr>
            <a:spLocks noGrp="1"/>
          </p:cNvSpPr>
          <p:nvPr>
            <p:ph idx="1"/>
          </p:nvPr>
        </p:nvSpPr>
        <p:spPr/>
        <p:txBody>
          <a:bodyPr>
            <a:normAutofit fontScale="92500"/>
          </a:bodyPr>
          <a:lstStyle/>
          <a:p>
            <a:pPr marL="0" indent="0">
              <a:buNone/>
            </a:pPr>
            <a:r>
              <a:rPr lang="en-NZ" dirty="0" smtClean="0"/>
              <a:t>Sheets of paper have a </a:t>
            </a:r>
            <a:r>
              <a:rPr lang="en-NZ" dirty="0" err="1" smtClean="0"/>
              <a:t>gsm</a:t>
            </a:r>
            <a:r>
              <a:rPr lang="en-NZ" dirty="0" smtClean="0"/>
              <a:t> rating, where </a:t>
            </a:r>
            <a:r>
              <a:rPr lang="en-NZ" dirty="0" err="1" smtClean="0"/>
              <a:t>gsm</a:t>
            </a:r>
            <a:r>
              <a:rPr lang="en-NZ" dirty="0" smtClean="0"/>
              <a:t> stands for grams per square metre. This means that one square metre of 45gsm will weigh 45 grams.</a:t>
            </a:r>
          </a:p>
          <a:p>
            <a:pPr marL="0" indent="0">
              <a:buNone/>
            </a:pPr>
            <a:r>
              <a:rPr lang="en-NZ" dirty="0" smtClean="0"/>
              <a:t>The school newsletter was made from 2 types of paper. The cover used 85gsm paper and unfolded to measure 0.3m by 0.6m. The inside 8 pages were all 70gsm and each sheet measured 0.3m by 0.42m. There were 850 newsletters printed. Calculate the weight of all the newsletters together.</a:t>
            </a:r>
            <a:endParaRPr lang="en-NZ" dirty="0"/>
          </a:p>
        </p:txBody>
      </p:sp>
      <p:pic>
        <p:nvPicPr>
          <p:cNvPr id="203778" name="Picture 2"/>
          <p:cNvPicPr>
            <a:picLocks noChangeAspect="1" noChangeArrowheads="1"/>
          </p:cNvPicPr>
          <p:nvPr/>
        </p:nvPicPr>
        <p:blipFill>
          <a:blip r:embed="rId2" cstate="print"/>
          <a:srcRect/>
          <a:stretch>
            <a:fillRect/>
          </a:stretch>
        </p:blipFill>
        <p:spPr bwMode="auto">
          <a:xfrm>
            <a:off x="857224" y="214290"/>
            <a:ext cx="1285884" cy="1440810"/>
          </a:xfrm>
          <a:prstGeom prst="rect">
            <a:avLst/>
          </a:prstGeom>
          <a:noFill/>
          <a:ln w="9525">
            <a:noFill/>
            <a:miter lim="800000"/>
            <a:headEnd/>
            <a:tailEnd/>
          </a:ln>
          <a:effectLst/>
        </p:spPr>
      </p:pic>
      <p:sp>
        <p:nvSpPr>
          <p:cNvPr id="5" name="Action Button: Back or Previous 4">
            <a:hlinkClick r:id="" action="ppaction://hlinkshowjump?jump=lastslideviewed" highlightClick="1"/>
          </p:cNvPr>
          <p:cNvSpPr/>
          <p:nvPr/>
        </p:nvSpPr>
        <p:spPr>
          <a:xfrm>
            <a:off x="7643834" y="5715016"/>
            <a:ext cx="1000132" cy="71438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7552</TotalTime>
  <Words>5415</Words>
  <Application>Microsoft Office PowerPoint</Application>
  <PresentationFormat>On-screen Show (4:3)</PresentationFormat>
  <Paragraphs>932</Paragraphs>
  <Slides>110</Slides>
  <Notes>5</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110</vt:i4>
      </vt:variant>
    </vt:vector>
  </HeadingPairs>
  <TitlesOfParts>
    <vt:vector size="113" baseType="lpstr">
      <vt:lpstr>Office Theme</vt:lpstr>
      <vt:lpstr>FXEquation_2_32</vt:lpstr>
      <vt:lpstr>Equation</vt:lpstr>
      <vt:lpstr>Number</vt:lpstr>
      <vt:lpstr>Do Now</vt:lpstr>
      <vt:lpstr>You will need to be able to:</vt:lpstr>
      <vt:lpstr>Interpreting Word problems</vt:lpstr>
      <vt:lpstr>Significant Figures</vt:lpstr>
      <vt:lpstr>Examples</vt:lpstr>
      <vt:lpstr>Decimal Places</vt:lpstr>
      <vt:lpstr>Rounding</vt:lpstr>
      <vt:lpstr>Examples</vt:lpstr>
      <vt:lpstr>Estimation </vt:lpstr>
      <vt:lpstr>Standard Form</vt:lpstr>
      <vt:lpstr>Converting from Standard Form</vt:lpstr>
      <vt:lpstr>Converting into Standard Form</vt:lpstr>
      <vt:lpstr>Examples</vt:lpstr>
      <vt:lpstr>Standard Form and the Calculator</vt:lpstr>
      <vt:lpstr>Integers</vt:lpstr>
      <vt:lpstr>Multiplying and Dividing</vt:lpstr>
      <vt:lpstr>Order of Operation</vt:lpstr>
      <vt:lpstr>Powers </vt:lpstr>
      <vt:lpstr>Roots</vt:lpstr>
      <vt:lpstr>Fractions - simplifying</vt:lpstr>
      <vt:lpstr>Mixed and Improper Fractions</vt:lpstr>
      <vt:lpstr>Multiplying</vt:lpstr>
      <vt:lpstr>Dividing</vt:lpstr>
      <vt:lpstr>Adding and Subtracting</vt:lpstr>
      <vt:lpstr>Decimals      Fractions Percentages</vt:lpstr>
      <vt:lpstr>From a %</vt:lpstr>
      <vt:lpstr>One Amount as a % of Another Amount</vt:lpstr>
      <vt:lpstr>Slide 29</vt:lpstr>
      <vt:lpstr>Calculating Percentages ‘of’ Quantities  </vt:lpstr>
      <vt:lpstr>Calculating ‘Original’ Quantities</vt:lpstr>
      <vt:lpstr>Slide 32</vt:lpstr>
      <vt:lpstr>Calculating Percentage Increases/Decreases </vt:lpstr>
      <vt:lpstr>Slide 34</vt:lpstr>
      <vt:lpstr>Increasing and Decreasing by Percentages</vt:lpstr>
      <vt:lpstr>Examples:</vt:lpstr>
      <vt:lpstr>Slide 37</vt:lpstr>
      <vt:lpstr>Goods and Services Tax (GST)</vt:lpstr>
      <vt:lpstr>Examples:</vt:lpstr>
      <vt:lpstr>Ratios</vt:lpstr>
      <vt:lpstr>Slide 41</vt:lpstr>
      <vt:lpstr>Interest</vt:lpstr>
      <vt:lpstr>Rates</vt:lpstr>
      <vt:lpstr>Proportional reasoning</vt:lpstr>
      <vt:lpstr>Inverse Proportional Reasoning</vt:lpstr>
      <vt:lpstr>How else could you do it?</vt:lpstr>
      <vt:lpstr>Or draw a graph</vt:lpstr>
      <vt:lpstr>Or find an equation</vt:lpstr>
      <vt:lpstr>Currency conversions</vt:lpstr>
      <vt:lpstr>What do I need to know?</vt:lpstr>
      <vt:lpstr>Fry’s Nine</vt:lpstr>
      <vt:lpstr>Dicing with Decimals</vt:lpstr>
      <vt:lpstr>Multi digit game board </vt:lpstr>
      <vt:lpstr>Create a concept map or Buzan Map for Number</vt:lpstr>
      <vt:lpstr>Why is accuracy important</vt:lpstr>
      <vt:lpstr>Gardener’s Intelligences</vt:lpstr>
      <vt:lpstr>Slide 57</vt:lpstr>
      <vt:lpstr>Do Now – Standard Form</vt:lpstr>
      <vt:lpstr> Make your own!</vt:lpstr>
      <vt:lpstr>Do Now</vt:lpstr>
      <vt:lpstr>Do Now - Integers</vt:lpstr>
      <vt:lpstr>Do Now – powers and roots</vt:lpstr>
      <vt:lpstr>Do Now - % of an amount</vt:lpstr>
      <vt:lpstr>Do Now – write as %</vt:lpstr>
      <vt:lpstr>Do Now - Ratios</vt:lpstr>
      <vt:lpstr>Do Now - GST</vt:lpstr>
      <vt:lpstr>Do Now – revision</vt:lpstr>
      <vt:lpstr>Do Now – incr/decr by %</vt:lpstr>
      <vt:lpstr>Do Now - %incr/decr</vt:lpstr>
      <vt:lpstr>Do Now – find amount</vt:lpstr>
      <vt:lpstr>Do Now – Sig Figures</vt:lpstr>
      <vt:lpstr>Do Now - rounding</vt:lpstr>
      <vt:lpstr>Do Now – proportional reasoning</vt:lpstr>
      <vt:lpstr>Do Now - Ratios</vt:lpstr>
      <vt:lpstr>Do now - rates</vt:lpstr>
      <vt:lpstr>Multi-step Problems</vt:lpstr>
      <vt:lpstr>Slide 77</vt:lpstr>
      <vt:lpstr>Slide 78</vt:lpstr>
      <vt:lpstr>Slide 79</vt:lpstr>
      <vt:lpstr>Slide 80</vt:lpstr>
      <vt:lpstr>Which is the best option?</vt:lpstr>
      <vt:lpstr>Shopping</vt:lpstr>
      <vt:lpstr>Rent and hessian</vt:lpstr>
      <vt:lpstr>Pocket money</vt:lpstr>
      <vt:lpstr>Bus </vt:lpstr>
      <vt:lpstr>Bread</vt:lpstr>
      <vt:lpstr>Interest</vt:lpstr>
      <vt:lpstr>Clothing</vt:lpstr>
      <vt:lpstr>Practice Questions</vt:lpstr>
      <vt:lpstr>Kelly Tarlton</vt:lpstr>
      <vt:lpstr>Bria’s Camera</vt:lpstr>
      <vt:lpstr>Apples and Sick</vt:lpstr>
      <vt:lpstr>Overseas....</vt:lpstr>
      <vt:lpstr>Salmon</vt:lpstr>
      <vt:lpstr>Slide 95</vt:lpstr>
      <vt:lpstr>Muesli Bars</vt:lpstr>
      <vt:lpstr>Blu-Ray</vt:lpstr>
      <vt:lpstr>Ellie MacDonald’s  Farm</vt:lpstr>
      <vt:lpstr>Paper</vt:lpstr>
      <vt:lpstr>Beach</vt:lpstr>
      <vt:lpstr>Mathland</vt:lpstr>
      <vt:lpstr>Mathland answer</vt:lpstr>
      <vt:lpstr>Rock Concert</vt:lpstr>
      <vt:lpstr>Rock Concert Answer</vt:lpstr>
      <vt:lpstr>Heartbeat</vt:lpstr>
      <vt:lpstr>Heartbeat Answers</vt:lpstr>
      <vt:lpstr>Exchange Student</vt:lpstr>
      <vt:lpstr>Exchange student Answers</vt:lpstr>
      <vt:lpstr>Travel Agency</vt:lpstr>
      <vt:lpstr>Travel agency Answer</vt:lpstr>
    </vt:vector>
  </TitlesOfParts>
  <Company>Ministry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Number</dc:title>
  <dc:creator>CH</dc:creator>
  <cp:lastModifiedBy>pr</cp:lastModifiedBy>
  <cp:revision>111</cp:revision>
  <dcterms:created xsi:type="dcterms:W3CDTF">2007-12-05T19:58:54Z</dcterms:created>
  <dcterms:modified xsi:type="dcterms:W3CDTF">2012-03-08T20:11:41Z</dcterms:modified>
</cp:coreProperties>
</file>